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7" r:id="rId7"/>
    <p:sldId id="354" r:id="rId8"/>
    <p:sldId id="356" r:id="rId9"/>
    <p:sldId id="357" r:id="rId10"/>
    <p:sldId id="411" r:id="rId11"/>
    <p:sldId id="412" r:id="rId12"/>
    <p:sldId id="413" r:id="rId13"/>
    <p:sldId id="414" r:id="rId14"/>
    <p:sldId id="419" r:id="rId15"/>
    <p:sldId id="420" r:id="rId16"/>
    <p:sldId id="421" r:id="rId17"/>
    <p:sldId id="422" r:id="rId18"/>
    <p:sldId id="423" r:id="rId19"/>
    <p:sldId id="424" r:id="rId20"/>
    <p:sldId id="425" r:id="rId21"/>
    <p:sldId id="426" r:id="rId22"/>
    <p:sldId id="427" r:id="rId23"/>
    <p:sldId id="313" r:id="rId24"/>
    <p:sldId id="513" r:id="rId25"/>
    <p:sldId id="290" r:id="rId26"/>
    <p:sldId id="431" r:id="rId27"/>
    <p:sldId id="432" r:id="rId28"/>
    <p:sldId id="433" r:id="rId29"/>
    <p:sldId id="434" r:id="rId30"/>
    <p:sldId id="435" r:id="rId31"/>
    <p:sldId id="330" r:id="rId32"/>
    <p:sldId id="449" r:id="rId33"/>
    <p:sldId id="450" r:id="rId34"/>
    <p:sldId id="341" r:id="rId35"/>
    <p:sldId id="342" r:id="rId36"/>
    <p:sldId id="510" r:id="rId37"/>
    <p:sldId id="344" r:id="rId38"/>
    <p:sldId id="346" r:id="rId39"/>
    <p:sldId id="348" r:id="rId40"/>
    <p:sldId id="349" r:id="rId41"/>
    <p:sldId id="350" r:id="rId42"/>
    <p:sldId id="511" r:id="rId43"/>
    <p:sldId id="436" r:id="rId44"/>
    <p:sldId id="437" r:id="rId45"/>
    <p:sldId id="512" r:id="rId46"/>
    <p:sldId id="438" r:id="rId47"/>
    <p:sldId id="439" r:id="rId48"/>
    <p:sldId id="440" r:id="rId49"/>
    <p:sldId id="441" r:id="rId50"/>
    <p:sldId id="442" r:id="rId51"/>
    <p:sldId id="446" r:id="rId52"/>
    <p:sldId id="443" r:id="rId53"/>
    <p:sldId id="444" r:id="rId54"/>
    <p:sldId id="445" r:id="rId55"/>
    <p:sldId id="447" r:id="rId56"/>
    <p:sldId id="292" r:id="rId57"/>
    <p:sldId id="381" r:id="rId58"/>
    <p:sldId id="454" r:id="rId59"/>
    <p:sldId id="459" r:id="rId60"/>
    <p:sldId id="460" r:id="rId61"/>
    <p:sldId id="461" r:id="rId62"/>
    <p:sldId id="462" r:id="rId63"/>
    <p:sldId id="463" r:id="rId64"/>
    <p:sldId id="464" r:id="rId65"/>
    <p:sldId id="465" r:id="rId66"/>
    <p:sldId id="466" r:id="rId67"/>
    <p:sldId id="467" r:id="rId68"/>
    <p:sldId id="455" r:id="rId69"/>
    <p:sldId id="315" r:id="rId70"/>
    <p:sldId id="367" r:id="rId71"/>
    <p:sldId id="306" r:id="rId72"/>
    <p:sldId id="368" r:id="rId73"/>
    <p:sldId id="369" r:id="rId74"/>
    <p:sldId id="385" r:id="rId75"/>
    <p:sldId id="468" r:id="rId76"/>
    <p:sldId id="469" r:id="rId77"/>
    <p:sldId id="470" r:id="rId78"/>
    <p:sldId id="471" r:id="rId79"/>
    <p:sldId id="472" r:id="rId80"/>
    <p:sldId id="473" r:id="rId81"/>
    <p:sldId id="474" r:id="rId82"/>
    <p:sldId id="475" r:id="rId83"/>
    <p:sldId id="476" r:id="rId84"/>
    <p:sldId id="492" r:id="rId85"/>
    <p:sldId id="493" r:id="rId86"/>
    <p:sldId id="494" r:id="rId87"/>
    <p:sldId id="495" r:id="rId88"/>
    <p:sldId id="496" r:id="rId89"/>
    <p:sldId id="497" r:id="rId90"/>
    <p:sldId id="498" r:id="rId91"/>
    <p:sldId id="499" r:id="rId92"/>
    <p:sldId id="500" r:id="rId93"/>
    <p:sldId id="501" r:id="rId94"/>
    <p:sldId id="502" r:id="rId95"/>
    <p:sldId id="503" r:id="rId96"/>
    <p:sldId id="504" r:id="rId97"/>
    <p:sldId id="505" r:id="rId98"/>
    <p:sldId id="506" r:id="rId99"/>
    <p:sldId id="507" r:id="rId100"/>
    <p:sldId id="508" r:id="rId101"/>
    <p:sldId id="307" r:id="rId102"/>
    <p:sldId id="480" r:id="rId103"/>
    <p:sldId id="485" r:id="rId104"/>
    <p:sldId id="481" r:id="rId105"/>
    <p:sldId id="482" r:id="rId106"/>
    <p:sldId id="483" r:id="rId107"/>
    <p:sldId id="484" r:id="rId108"/>
    <p:sldId id="509" r:id="rId109"/>
  </p:sldIdLst>
  <p:sldSz cx="12192000" cy="6858000"/>
  <p:notesSz cx="6858000" cy="9144000"/>
  <p:custDataLst>
    <p:tags r:id="rId1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62" userDrawn="1">
          <p15:clr>
            <a:srgbClr val="A4A3A4"/>
          </p15:clr>
        </p15:guide>
        <p15:guide id="3" orient="horz" pos="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9758" autoAdjust="0"/>
  </p:normalViewPr>
  <p:slideViewPr>
    <p:cSldViewPr snapToGrid="0" showGuides="1">
      <p:cViewPr varScale="1">
        <p:scale>
          <a:sx n="90" d="100"/>
          <a:sy n="90" d="100"/>
        </p:scale>
        <p:origin x="202" y="45"/>
      </p:cViewPr>
      <p:guideLst>
        <p:guide orient="horz" pos="2158"/>
        <p:guide pos="3862"/>
        <p:guide orient="horz" pos="898"/>
      </p:guideLst>
    </p:cSldViewPr>
  </p:slideViewPr>
  <p:notesTextViewPr>
    <p:cViewPr>
      <p:scale>
        <a:sx n="150" d="100"/>
        <a:sy n="150" d="100"/>
      </p:scale>
      <p:origin x="0" y="0"/>
    </p:cViewPr>
  </p:notesTextViewPr>
  <p:sorterViewPr>
    <p:cViewPr>
      <p:scale>
        <a:sx n="50" d="100"/>
        <a:sy n="50" d="100"/>
      </p:scale>
      <p:origin x="0" y="-114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3" Type="http://schemas.openxmlformats.org/officeDocument/2006/relationships/tags" Target="tags/tag919.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AF690B6-12F2-4332-B479-269944DDC432}" type="doc">
      <dgm:prSet loTypeId="urn:microsoft.com/office/officeart/2005/8/layout/hProcess9#1" qsTypeId="urn:microsoft.com/office/officeart/2005/8/quickstyle/simple1#1" csTypeId="urn:microsoft.com/office/officeart/2005/8/colors/accent1_2#1"/>
      <dgm:spPr/>
      <dgm:t>
        <a:bodyPr/>
        <a:lstStyle/>
        <a:p>
          <a:endParaRPr altLang="en-US"/>
        </a:p>
      </dgm:t>
    </dgm:pt>
    <dgm:pt modelId="{639930C2-5D39-4717-9B3F-245B1BCFEB4C}">
      <dgm:prSet/>
      <dgm:spPr/>
      <dgm:t>
        <a:bodyPr/>
        <a:lstStyle/>
        <a:p>
          <a:r>
            <a:rPr lang="zh-CN" b="0" i="0" u="none" baseline="0">
              <a:rtl val="0"/>
            </a:rPr>
            <a:t>1 上海 </a:t>
          </a:r>
          <a:endParaRPr altLang="en-US"/>
        </a:p>
      </dgm:t>
    </dgm:pt>
    <dgm:pt modelId="{6C604BB3-4E05-490F-AB8E-791E71A95053}" cxnId="{2EE5DC0A-61BE-475B-B046-8FB66FA0E61D}" type="parTrans">
      <dgm:prSet/>
      <dgm:spPr/>
      <dgm:t>
        <a:bodyPr/>
        <a:lstStyle/>
        <a:p>
          <a:endParaRPr lang="zh-CN" altLang="en-US"/>
        </a:p>
      </dgm:t>
    </dgm:pt>
    <dgm:pt modelId="{8042D5BA-8C35-4735-BEFB-B63DA1C01A90}" cxnId="{2EE5DC0A-61BE-475B-B046-8FB66FA0E61D}" type="sibTrans">
      <dgm:prSet/>
      <dgm:spPr/>
      <dgm:t>
        <a:bodyPr/>
        <a:lstStyle/>
        <a:p>
          <a:endParaRPr lang="zh-CN" altLang="en-US"/>
        </a:p>
      </dgm:t>
    </dgm:pt>
    <dgm:pt modelId="{AAD4E828-CA69-48B9-AF6C-D3D52E3BACB2}">
      <dgm:prSet/>
      <dgm:spPr/>
      <dgm:t>
        <a:bodyPr/>
        <a:lstStyle/>
        <a:p>
          <a:r>
            <a:rPr lang="zh-CN" b="0" i="0" u="none" baseline="0">
              <a:rtl val="0"/>
            </a:rPr>
            <a:t>2 北京 </a:t>
          </a:r>
          <a:endParaRPr altLang="en-US"/>
        </a:p>
      </dgm:t>
    </dgm:pt>
    <dgm:pt modelId="{46068303-FBCF-4CDE-87D0-E20D897F9CDF}" cxnId="{EE707B31-3997-4D7D-B127-70F37922D7B5}" type="parTrans">
      <dgm:prSet/>
      <dgm:spPr/>
      <dgm:t>
        <a:bodyPr/>
        <a:lstStyle/>
        <a:p>
          <a:endParaRPr lang="zh-CN" altLang="en-US"/>
        </a:p>
      </dgm:t>
    </dgm:pt>
    <dgm:pt modelId="{4F27583B-25AC-42ED-A88C-12EFFCDBF499}" cxnId="{EE707B31-3997-4D7D-B127-70F37922D7B5}" type="sibTrans">
      <dgm:prSet/>
      <dgm:spPr/>
      <dgm:t>
        <a:bodyPr/>
        <a:lstStyle/>
        <a:p>
          <a:endParaRPr lang="zh-CN" altLang="en-US"/>
        </a:p>
      </dgm:t>
    </dgm:pt>
    <dgm:pt modelId="{BF8199D4-05F2-4E10-B469-029D85E54354}">
      <dgm:prSet/>
      <dgm:spPr/>
      <dgm:t>
        <a:bodyPr/>
        <a:lstStyle/>
        <a:p>
          <a:r>
            <a:rPr lang="zh-CN" b="0" i="0" u="none" baseline="0">
              <a:rtl val="0"/>
            </a:rPr>
            <a:t>3 深圳 </a:t>
          </a:r>
          <a:endParaRPr altLang="en-US"/>
        </a:p>
      </dgm:t>
    </dgm:pt>
    <dgm:pt modelId="{DAF4CDAC-AB9E-41FF-BE96-7396DAB11994}" cxnId="{1188F414-65B7-401F-A690-423D0E1F0520}" type="parTrans">
      <dgm:prSet/>
      <dgm:spPr/>
      <dgm:t>
        <a:bodyPr/>
        <a:lstStyle/>
        <a:p>
          <a:endParaRPr lang="zh-CN" altLang="en-US"/>
        </a:p>
      </dgm:t>
    </dgm:pt>
    <dgm:pt modelId="{F77ADE14-B1A7-4459-8EC7-2023025B87BE}" cxnId="{1188F414-65B7-401F-A690-423D0E1F0520}" type="sibTrans">
      <dgm:prSet/>
      <dgm:spPr/>
      <dgm:t>
        <a:bodyPr/>
        <a:lstStyle/>
        <a:p>
          <a:endParaRPr lang="zh-CN" altLang="en-US"/>
        </a:p>
      </dgm:t>
    </dgm:pt>
    <dgm:pt modelId="{F5BB7448-1D5D-47F9-B244-5C10544E7C68}">
      <dgm:prSet/>
      <dgm:spPr/>
      <dgm:t>
        <a:bodyPr/>
        <a:lstStyle/>
        <a:p>
          <a:r>
            <a:rPr lang="zh-CN" b="0" i="0" u="none" baseline="0">
              <a:rtl val="0"/>
            </a:rPr>
            <a:t>4 杭州 </a:t>
          </a:r>
          <a:endParaRPr altLang="en-US"/>
        </a:p>
      </dgm:t>
    </dgm:pt>
    <dgm:pt modelId="{AF1DDD90-BDE1-412B-B03A-6321B09B2708}" cxnId="{D303F27D-C8FA-4EBF-B443-7B5A18E966E5}" type="parTrans">
      <dgm:prSet/>
      <dgm:spPr/>
      <dgm:t>
        <a:bodyPr/>
        <a:lstStyle/>
        <a:p>
          <a:endParaRPr lang="zh-CN" altLang="en-US"/>
        </a:p>
      </dgm:t>
    </dgm:pt>
    <dgm:pt modelId="{927F40B9-D993-4D3F-B96B-7C42E9AF46F2}" cxnId="{D303F27D-C8FA-4EBF-B443-7B5A18E966E5}" type="sibTrans">
      <dgm:prSet/>
      <dgm:spPr/>
      <dgm:t>
        <a:bodyPr/>
        <a:lstStyle/>
        <a:p>
          <a:endParaRPr lang="zh-CN" altLang="en-US"/>
        </a:p>
      </dgm:t>
    </dgm:pt>
    <dgm:pt modelId="{CCC6F880-D816-4330-9283-651FBB056874}">
      <dgm:prSet/>
      <dgm:spPr/>
      <dgm:t>
        <a:bodyPr/>
        <a:lstStyle/>
        <a:p>
          <a:r>
            <a:rPr lang="zh-CN" b="0" i="0" u="none" baseline="0">
              <a:rtl val="0"/>
            </a:rPr>
            <a:t>5 广州 </a:t>
          </a:r>
          <a:endParaRPr altLang="en-US"/>
        </a:p>
      </dgm:t>
    </dgm:pt>
    <dgm:pt modelId="{237485B6-FDAC-4A34-8712-FF89F3740DC0}" cxnId="{BB9E7527-93A3-468A-BF37-D367700419D2}" type="parTrans">
      <dgm:prSet/>
      <dgm:spPr/>
      <dgm:t>
        <a:bodyPr/>
        <a:lstStyle/>
        <a:p>
          <a:endParaRPr lang="zh-CN" altLang="en-US"/>
        </a:p>
      </dgm:t>
    </dgm:pt>
    <dgm:pt modelId="{C8AB69F3-1986-45D1-8444-C2B332DB1D01}" cxnId="{BB9E7527-93A3-468A-BF37-D367700419D2}" type="sibTrans">
      <dgm:prSet/>
      <dgm:spPr/>
      <dgm:t>
        <a:bodyPr/>
        <a:lstStyle/>
        <a:p>
          <a:endParaRPr lang="zh-CN" altLang="en-US"/>
        </a:p>
      </dgm:t>
    </dgm:pt>
    <dgm:pt modelId="{A1F3ABF5-983B-404D-9E34-1E98B3D898B0}">
      <dgm:prSet/>
      <dgm:spPr/>
      <dgm:t>
        <a:bodyPr/>
        <a:lstStyle/>
        <a:p>
          <a:r>
            <a:rPr lang="zh-CN" b="0" i="0" u="none" baseline="0">
              <a:rtl val="0"/>
            </a:rPr>
            <a:t>6 成都 </a:t>
          </a:r>
          <a:endParaRPr altLang="en-US"/>
        </a:p>
      </dgm:t>
    </dgm:pt>
    <dgm:pt modelId="{8C94EF35-8B1B-4C99-91CC-DA3379FD35FA}" cxnId="{84FCA1FD-1A01-4867-843A-0FF069CB1838}" type="parTrans">
      <dgm:prSet/>
      <dgm:spPr/>
      <dgm:t>
        <a:bodyPr/>
        <a:lstStyle/>
        <a:p>
          <a:endParaRPr lang="zh-CN" altLang="en-US"/>
        </a:p>
      </dgm:t>
    </dgm:pt>
    <dgm:pt modelId="{318C9031-1B0C-46D3-B638-46A569C979A5}" cxnId="{84FCA1FD-1A01-4867-843A-0FF069CB1838}" type="sibTrans">
      <dgm:prSet/>
      <dgm:spPr/>
      <dgm:t>
        <a:bodyPr/>
        <a:lstStyle/>
        <a:p>
          <a:endParaRPr lang="zh-CN" altLang="en-US"/>
        </a:p>
      </dgm:t>
    </dgm:pt>
    <dgm:pt modelId="{F0FCC319-80F4-4D9F-86A5-A40EBE72E98D}">
      <dgm:prSet/>
      <dgm:spPr/>
      <dgm:t>
        <a:bodyPr/>
        <a:lstStyle/>
        <a:p>
          <a:r>
            <a:rPr lang="zh-CN" b="0" i="0" u="none" baseline="0">
              <a:rtl val="0"/>
            </a:rPr>
            <a:t>7 武汉</a:t>
          </a:r>
          <a:endParaRPr altLang="en-US"/>
        </a:p>
      </dgm:t>
    </dgm:pt>
    <dgm:pt modelId="{0346F3F2-B3A5-4B8A-B51D-B480572A92C3}" cxnId="{258A0960-8A4C-4AB2-8E9D-741014BEC497}" type="parTrans">
      <dgm:prSet/>
      <dgm:spPr/>
      <dgm:t>
        <a:bodyPr/>
        <a:lstStyle/>
        <a:p>
          <a:endParaRPr lang="zh-CN" altLang="en-US"/>
        </a:p>
      </dgm:t>
    </dgm:pt>
    <dgm:pt modelId="{46404557-D9ED-46B4-9F2C-6FEFEFA7CFBD}" cxnId="{258A0960-8A4C-4AB2-8E9D-741014BEC497}" type="sibTrans">
      <dgm:prSet/>
      <dgm:spPr/>
      <dgm:t>
        <a:bodyPr/>
        <a:lstStyle/>
        <a:p>
          <a:endParaRPr lang="zh-CN" altLang="en-US"/>
        </a:p>
      </dgm:t>
    </dgm:pt>
    <dgm:pt modelId="{F729843C-3ECC-4F91-BE2B-ECD691BE1FE4}">
      <dgm:prSet/>
      <dgm:spPr/>
      <dgm:t>
        <a:bodyPr/>
        <a:lstStyle/>
        <a:p>
          <a:r>
            <a:rPr lang="zh-CN" b="0" i="0" u="none" baseline="0">
              <a:rtl val="0"/>
            </a:rPr>
            <a:t>8 南京 </a:t>
          </a:r>
          <a:endParaRPr altLang="en-US"/>
        </a:p>
      </dgm:t>
    </dgm:pt>
    <dgm:pt modelId="{C98708D2-2059-40AF-926C-B054AACB735B}" cxnId="{D276913D-2D5E-4AE4-B9B7-71BD6BDB6840}" type="parTrans">
      <dgm:prSet/>
      <dgm:spPr/>
      <dgm:t>
        <a:bodyPr/>
        <a:lstStyle/>
        <a:p>
          <a:endParaRPr lang="zh-CN" altLang="en-US"/>
        </a:p>
      </dgm:t>
    </dgm:pt>
    <dgm:pt modelId="{D854FD73-AEF9-4724-9A7C-398A552BB846}" cxnId="{D276913D-2D5E-4AE4-B9B7-71BD6BDB6840}" type="sibTrans">
      <dgm:prSet/>
      <dgm:spPr/>
      <dgm:t>
        <a:bodyPr/>
        <a:lstStyle/>
        <a:p>
          <a:endParaRPr lang="zh-CN" altLang="en-US"/>
        </a:p>
      </dgm:t>
    </dgm:pt>
    <dgm:pt modelId="{7ABD2FE7-9323-4B59-955B-4A9EE9093CEE}" type="pres">
      <dgm:prSet presAssocID="{DAF690B6-12F2-4332-B479-269944DDC432}" presName="CompostProcess" presStyleCnt="0">
        <dgm:presLayoutVars>
          <dgm:dir/>
          <dgm:resizeHandles val="exact"/>
        </dgm:presLayoutVars>
      </dgm:prSet>
      <dgm:spPr/>
    </dgm:pt>
    <dgm:pt modelId="{580D0915-4F37-49D3-8354-B06122812618}" type="pres">
      <dgm:prSet presAssocID="{DAF690B6-12F2-4332-B479-269944DDC432}" presName="arrow" presStyleLbl="bgShp" presStyleIdx="0" presStyleCnt="1"/>
      <dgm:spPr/>
    </dgm:pt>
    <dgm:pt modelId="{3FEEE33D-67CE-405E-B99C-8295E48E4318}" type="pres">
      <dgm:prSet presAssocID="{DAF690B6-12F2-4332-B479-269944DDC432}" presName="linearProcess" presStyleCnt="0"/>
      <dgm:spPr/>
    </dgm:pt>
    <dgm:pt modelId="{704C1B66-9365-476F-9BFA-509BF4AF173D}" type="pres">
      <dgm:prSet presAssocID="{639930C2-5D39-4717-9B3F-245B1BCFEB4C}" presName="textNode" presStyleLbl="node1" presStyleIdx="0" presStyleCnt="8">
        <dgm:presLayoutVars>
          <dgm:bulletEnabled val="1"/>
        </dgm:presLayoutVars>
      </dgm:prSet>
      <dgm:spPr/>
    </dgm:pt>
    <dgm:pt modelId="{97F83E63-5C7C-4199-8640-C01EEC4275F5}" type="pres">
      <dgm:prSet presAssocID="{8042D5BA-8C35-4735-BEFB-B63DA1C01A90}" presName="sibTrans" presStyleCnt="0"/>
      <dgm:spPr/>
    </dgm:pt>
    <dgm:pt modelId="{A8E7866D-A0DA-4EBA-9086-D70DF3FC8D64}" type="pres">
      <dgm:prSet presAssocID="{AAD4E828-CA69-48B9-AF6C-D3D52E3BACB2}" presName="textNode" presStyleLbl="node1" presStyleIdx="1" presStyleCnt="8">
        <dgm:presLayoutVars>
          <dgm:bulletEnabled val="1"/>
        </dgm:presLayoutVars>
      </dgm:prSet>
      <dgm:spPr/>
    </dgm:pt>
    <dgm:pt modelId="{EA86197A-1B66-4CC7-8FAF-BFE3A2CC753F}" type="pres">
      <dgm:prSet presAssocID="{4F27583B-25AC-42ED-A88C-12EFFCDBF499}" presName="sibTrans" presStyleCnt="0"/>
      <dgm:spPr/>
    </dgm:pt>
    <dgm:pt modelId="{B22F4C28-2D35-4829-9637-D271FF719DBD}" type="pres">
      <dgm:prSet presAssocID="{BF8199D4-05F2-4E10-B469-029D85E54354}" presName="textNode" presStyleLbl="node1" presStyleIdx="2" presStyleCnt="8">
        <dgm:presLayoutVars>
          <dgm:bulletEnabled val="1"/>
        </dgm:presLayoutVars>
      </dgm:prSet>
      <dgm:spPr/>
    </dgm:pt>
    <dgm:pt modelId="{8D259900-FCD9-4744-B288-0E83DA0E5237}" type="pres">
      <dgm:prSet presAssocID="{F77ADE14-B1A7-4459-8EC7-2023025B87BE}" presName="sibTrans" presStyleCnt="0"/>
      <dgm:spPr/>
    </dgm:pt>
    <dgm:pt modelId="{AD2F4859-7CD3-4DC0-AF84-8CE697BC45DD}" type="pres">
      <dgm:prSet presAssocID="{F5BB7448-1D5D-47F9-B244-5C10544E7C68}" presName="textNode" presStyleLbl="node1" presStyleIdx="3" presStyleCnt="8">
        <dgm:presLayoutVars>
          <dgm:bulletEnabled val="1"/>
        </dgm:presLayoutVars>
      </dgm:prSet>
      <dgm:spPr/>
    </dgm:pt>
    <dgm:pt modelId="{1CBD11B5-A9F3-4F42-9FD2-E183605BE363}" type="pres">
      <dgm:prSet presAssocID="{927F40B9-D993-4D3F-B96B-7C42E9AF46F2}" presName="sibTrans" presStyleCnt="0"/>
      <dgm:spPr/>
    </dgm:pt>
    <dgm:pt modelId="{122AA05C-6E68-4CA3-988C-B7A1EC414948}" type="pres">
      <dgm:prSet presAssocID="{CCC6F880-D816-4330-9283-651FBB056874}" presName="textNode" presStyleLbl="node1" presStyleIdx="4" presStyleCnt="8">
        <dgm:presLayoutVars>
          <dgm:bulletEnabled val="1"/>
        </dgm:presLayoutVars>
      </dgm:prSet>
      <dgm:spPr/>
    </dgm:pt>
    <dgm:pt modelId="{8A152D52-720A-44DB-A663-7E440A3C017B}" type="pres">
      <dgm:prSet presAssocID="{C8AB69F3-1986-45D1-8444-C2B332DB1D01}" presName="sibTrans" presStyleCnt="0"/>
      <dgm:spPr/>
    </dgm:pt>
    <dgm:pt modelId="{DC5CF53E-2A9E-4447-8B93-B57D11A4A7D5}" type="pres">
      <dgm:prSet presAssocID="{A1F3ABF5-983B-404D-9E34-1E98B3D898B0}" presName="textNode" presStyleLbl="node1" presStyleIdx="5" presStyleCnt="8">
        <dgm:presLayoutVars>
          <dgm:bulletEnabled val="1"/>
        </dgm:presLayoutVars>
      </dgm:prSet>
      <dgm:spPr/>
    </dgm:pt>
    <dgm:pt modelId="{AB28D125-6351-4F60-8CEE-7F2DB2B6FEFA}" type="pres">
      <dgm:prSet presAssocID="{318C9031-1B0C-46D3-B638-46A569C979A5}" presName="sibTrans" presStyleCnt="0"/>
      <dgm:spPr/>
    </dgm:pt>
    <dgm:pt modelId="{2A529F42-16F9-41FF-B0F5-C9F9DC2DF100}" type="pres">
      <dgm:prSet presAssocID="{F0FCC319-80F4-4D9F-86A5-A40EBE72E98D}" presName="textNode" presStyleLbl="node1" presStyleIdx="6" presStyleCnt="8">
        <dgm:presLayoutVars>
          <dgm:bulletEnabled val="1"/>
        </dgm:presLayoutVars>
      </dgm:prSet>
      <dgm:spPr/>
    </dgm:pt>
    <dgm:pt modelId="{1223C317-46FE-4DAA-BFD0-F0F231E05599}" type="pres">
      <dgm:prSet presAssocID="{46404557-D9ED-46B4-9F2C-6FEFEFA7CFBD}" presName="sibTrans" presStyleCnt="0"/>
      <dgm:spPr/>
    </dgm:pt>
    <dgm:pt modelId="{F15CA2E5-7DD6-4FD6-8A1A-EDB8E42A00AE}" type="pres">
      <dgm:prSet presAssocID="{F729843C-3ECC-4F91-BE2B-ECD691BE1FE4}" presName="textNode" presStyleLbl="node1" presStyleIdx="7" presStyleCnt="8">
        <dgm:presLayoutVars>
          <dgm:bulletEnabled val="1"/>
        </dgm:presLayoutVars>
      </dgm:prSet>
      <dgm:spPr/>
    </dgm:pt>
  </dgm:ptLst>
  <dgm:cxnLst>
    <dgm:cxn modelId="{2EE5DC0A-61BE-475B-B046-8FB66FA0E61D}" srcId="{DAF690B6-12F2-4332-B479-269944DDC432}" destId="{639930C2-5D39-4717-9B3F-245B1BCFEB4C}" srcOrd="0" destOrd="0" parTransId="{6C604BB3-4E05-490F-AB8E-791E71A95053}" sibTransId="{8042D5BA-8C35-4735-BEFB-B63DA1C01A90}"/>
    <dgm:cxn modelId="{1188F414-65B7-401F-A690-423D0E1F0520}" srcId="{DAF690B6-12F2-4332-B479-269944DDC432}" destId="{BF8199D4-05F2-4E10-B469-029D85E54354}" srcOrd="2" destOrd="0" parTransId="{DAF4CDAC-AB9E-41FF-BE96-7396DAB11994}" sibTransId="{F77ADE14-B1A7-4459-8EC7-2023025B87BE}"/>
    <dgm:cxn modelId="{C294CE15-69FD-4DDD-BB10-E36BD6E8101A}" type="presOf" srcId="{639930C2-5D39-4717-9B3F-245B1BCFEB4C}" destId="{704C1B66-9365-476F-9BFA-509BF4AF173D}" srcOrd="0" destOrd="0" presId="urn:microsoft.com/office/officeart/2005/8/layout/hProcess9#1"/>
    <dgm:cxn modelId="{BF5C7024-941B-4676-B686-6E5E6B79B0AC}" type="presOf" srcId="{F729843C-3ECC-4F91-BE2B-ECD691BE1FE4}" destId="{F15CA2E5-7DD6-4FD6-8A1A-EDB8E42A00AE}" srcOrd="0" destOrd="0" presId="urn:microsoft.com/office/officeart/2005/8/layout/hProcess9#1"/>
    <dgm:cxn modelId="{BB9E7527-93A3-468A-BF37-D367700419D2}" srcId="{DAF690B6-12F2-4332-B479-269944DDC432}" destId="{CCC6F880-D816-4330-9283-651FBB056874}" srcOrd="4" destOrd="0" parTransId="{237485B6-FDAC-4A34-8712-FF89F3740DC0}" sibTransId="{C8AB69F3-1986-45D1-8444-C2B332DB1D01}"/>
    <dgm:cxn modelId="{EE707B31-3997-4D7D-B127-70F37922D7B5}" srcId="{DAF690B6-12F2-4332-B479-269944DDC432}" destId="{AAD4E828-CA69-48B9-AF6C-D3D52E3BACB2}" srcOrd="1" destOrd="0" parTransId="{46068303-FBCF-4CDE-87D0-E20D897F9CDF}" sibTransId="{4F27583B-25AC-42ED-A88C-12EFFCDBF499}"/>
    <dgm:cxn modelId="{03E8C03C-54F2-4338-BC05-D85A81951F7E}" type="presOf" srcId="{DAF690B6-12F2-4332-B479-269944DDC432}" destId="{7ABD2FE7-9323-4B59-955B-4A9EE9093CEE}" srcOrd="0" destOrd="0" presId="urn:microsoft.com/office/officeart/2005/8/layout/hProcess9#1"/>
    <dgm:cxn modelId="{D276913D-2D5E-4AE4-B9B7-71BD6BDB6840}" srcId="{DAF690B6-12F2-4332-B479-269944DDC432}" destId="{F729843C-3ECC-4F91-BE2B-ECD691BE1FE4}" srcOrd="7" destOrd="0" parTransId="{C98708D2-2059-40AF-926C-B054AACB735B}" sibTransId="{D854FD73-AEF9-4724-9A7C-398A552BB846}"/>
    <dgm:cxn modelId="{258A0960-8A4C-4AB2-8E9D-741014BEC497}" srcId="{DAF690B6-12F2-4332-B479-269944DDC432}" destId="{F0FCC319-80F4-4D9F-86A5-A40EBE72E98D}" srcOrd="6" destOrd="0" parTransId="{0346F3F2-B3A5-4B8A-B51D-B480572A92C3}" sibTransId="{46404557-D9ED-46B4-9F2C-6FEFEFA7CFBD}"/>
    <dgm:cxn modelId="{0EFCA77D-4E6A-43F1-8765-A774E0F1264E}" type="presOf" srcId="{BF8199D4-05F2-4E10-B469-029D85E54354}" destId="{B22F4C28-2D35-4829-9637-D271FF719DBD}" srcOrd="0" destOrd="0" presId="urn:microsoft.com/office/officeart/2005/8/layout/hProcess9#1"/>
    <dgm:cxn modelId="{D303F27D-C8FA-4EBF-B443-7B5A18E966E5}" srcId="{DAF690B6-12F2-4332-B479-269944DDC432}" destId="{F5BB7448-1D5D-47F9-B244-5C10544E7C68}" srcOrd="3" destOrd="0" parTransId="{AF1DDD90-BDE1-412B-B03A-6321B09B2708}" sibTransId="{927F40B9-D993-4D3F-B96B-7C42E9AF46F2}"/>
    <dgm:cxn modelId="{097C8688-AFB1-42EF-BEA7-C0F158ADDDA0}" type="presOf" srcId="{AAD4E828-CA69-48B9-AF6C-D3D52E3BACB2}" destId="{A8E7866D-A0DA-4EBA-9086-D70DF3FC8D64}" srcOrd="0" destOrd="0" presId="urn:microsoft.com/office/officeart/2005/8/layout/hProcess9#1"/>
    <dgm:cxn modelId="{1D3BF0A7-4565-4FBC-AE11-AC3CFF33A1CA}" type="presOf" srcId="{CCC6F880-D816-4330-9283-651FBB056874}" destId="{122AA05C-6E68-4CA3-988C-B7A1EC414948}" srcOrd="0" destOrd="0" presId="urn:microsoft.com/office/officeart/2005/8/layout/hProcess9#1"/>
    <dgm:cxn modelId="{EF7203C9-FA4E-43A3-8A19-F5708C1A7CE9}" type="presOf" srcId="{F5BB7448-1D5D-47F9-B244-5C10544E7C68}" destId="{AD2F4859-7CD3-4DC0-AF84-8CE697BC45DD}" srcOrd="0" destOrd="0" presId="urn:microsoft.com/office/officeart/2005/8/layout/hProcess9#1"/>
    <dgm:cxn modelId="{5D5C53DB-7489-4758-B8DB-E0EC43302347}" type="presOf" srcId="{F0FCC319-80F4-4D9F-86A5-A40EBE72E98D}" destId="{2A529F42-16F9-41FF-B0F5-C9F9DC2DF100}" srcOrd="0" destOrd="0" presId="urn:microsoft.com/office/officeart/2005/8/layout/hProcess9#1"/>
    <dgm:cxn modelId="{572BEFE2-BC39-4297-88B5-C5698E2AB870}" type="presOf" srcId="{A1F3ABF5-983B-404D-9E34-1E98B3D898B0}" destId="{DC5CF53E-2A9E-4447-8B93-B57D11A4A7D5}" srcOrd="0" destOrd="0" presId="urn:microsoft.com/office/officeart/2005/8/layout/hProcess9#1"/>
    <dgm:cxn modelId="{84FCA1FD-1A01-4867-843A-0FF069CB1838}" srcId="{DAF690B6-12F2-4332-B479-269944DDC432}" destId="{A1F3ABF5-983B-404D-9E34-1E98B3D898B0}" srcOrd="5" destOrd="0" parTransId="{8C94EF35-8B1B-4C99-91CC-DA3379FD35FA}" sibTransId="{318C9031-1B0C-46D3-B638-46A569C979A5}"/>
    <dgm:cxn modelId="{AD4FEA74-E092-4142-AEE5-445EC5055C4D}" type="presParOf" srcId="{7ABD2FE7-9323-4B59-955B-4A9EE9093CEE}" destId="{580D0915-4F37-49D3-8354-B06122812618}" srcOrd="0" destOrd="0" presId="urn:microsoft.com/office/officeart/2005/8/layout/hProcess9#1"/>
    <dgm:cxn modelId="{0755A7B7-36AA-4101-BFCD-6B80590BE6F1}" type="presParOf" srcId="{7ABD2FE7-9323-4B59-955B-4A9EE9093CEE}" destId="{3FEEE33D-67CE-405E-B99C-8295E48E4318}" srcOrd="1" destOrd="0" presId="urn:microsoft.com/office/officeart/2005/8/layout/hProcess9#1"/>
    <dgm:cxn modelId="{BB087513-AACF-436A-BC92-15CC5A0CA822}" type="presParOf" srcId="{3FEEE33D-67CE-405E-B99C-8295E48E4318}" destId="{704C1B66-9365-476F-9BFA-509BF4AF173D}" srcOrd="0" destOrd="0" presId="urn:microsoft.com/office/officeart/2005/8/layout/hProcess9#1"/>
    <dgm:cxn modelId="{F6154F0D-F90E-48E6-9A47-9B9BE73C0285}" type="presParOf" srcId="{3FEEE33D-67CE-405E-B99C-8295E48E4318}" destId="{97F83E63-5C7C-4199-8640-C01EEC4275F5}" srcOrd="1" destOrd="0" presId="urn:microsoft.com/office/officeart/2005/8/layout/hProcess9#1"/>
    <dgm:cxn modelId="{B9D1F3E3-1C12-476D-8D76-632E54B3E3ED}" type="presParOf" srcId="{3FEEE33D-67CE-405E-B99C-8295E48E4318}" destId="{A8E7866D-A0DA-4EBA-9086-D70DF3FC8D64}" srcOrd="2" destOrd="0" presId="urn:microsoft.com/office/officeart/2005/8/layout/hProcess9#1"/>
    <dgm:cxn modelId="{09393730-6455-4C3F-ADC3-1A347C42AC83}" type="presParOf" srcId="{3FEEE33D-67CE-405E-B99C-8295E48E4318}" destId="{EA86197A-1B66-4CC7-8FAF-BFE3A2CC753F}" srcOrd="3" destOrd="0" presId="urn:microsoft.com/office/officeart/2005/8/layout/hProcess9#1"/>
    <dgm:cxn modelId="{62A7B915-9CCA-4B14-B84D-68B4CDC1A0B5}" type="presParOf" srcId="{3FEEE33D-67CE-405E-B99C-8295E48E4318}" destId="{B22F4C28-2D35-4829-9637-D271FF719DBD}" srcOrd="4" destOrd="0" presId="urn:microsoft.com/office/officeart/2005/8/layout/hProcess9#1"/>
    <dgm:cxn modelId="{935AC16E-946B-41A4-AAD3-0B2052DD88C5}" type="presParOf" srcId="{3FEEE33D-67CE-405E-B99C-8295E48E4318}" destId="{8D259900-FCD9-4744-B288-0E83DA0E5237}" srcOrd="5" destOrd="0" presId="urn:microsoft.com/office/officeart/2005/8/layout/hProcess9#1"/>
    <dgm:cxn modelId="{19DEE08D-9A17-4202-972D-8501B4A63B92}" type="presParOf" srcId="{3FEEE33D-67CE-405E-B99C-8295E48E4318}" destId="{AD2F4859-7CD3-4DC0-AF84-8CE697BC45DD}" srcOrd="6" destOrd="0" presId="urn:microsoft.com/office/officeart/2005/8/layout/hProcess9#1"/>
    <dgm:cxn modelId="{4C860565-EA92-46E4-9238-5CFFF0147E96}" type="presParOf" srcId="{3FEEE33D-67CE-405E-B99C-8295E48E4318}" destId="{1CBD11B5-A9F3-4F42-9FD2-E183605BE363}" srcOrd="7" destOrd="0" presId="urn:microsoft.com/office/officeart/2005/8/layout/hProcess9#1"/>
    <dgm:cxn modelId="{58B865EE-B6C9-4935-8183-C7149CFA4416}" type="presParOf" srcId="{3FEEE33D-67CE-405E-B99C-8295E48E4318}" destId="{122AA05C-6E68-4CA3-988C-B7A1EC414948}" srcOrd="8" destOrd="0" presId="urn:microsoft.com/office/officeart/2005/8/layout/hProcess9#1"/>
    <dgm:cxn modelId="{A4EEF384-CBB7-40BC-83D8-51FDFCD46C52}" type="presParOf" srcId="{3FEEE33D-67CE-405E-B99C-8295E48E4318}" destId="{8A152D52-720A-44DB-A663-7E440A3C017B}" srcOrd="9" destOrd="0" presId="urn:microsoft.com/office/officeart/2005/8/layout/hProcess9#1"/>
    <dgm:cxn modelId="{5A927B1A-B82A-446F-B174-B679AA37E4C9}" type="presParOf" srcId="{3FEEE33D-67CE-405E-B99C-8295E48E4318}" destId="{DC5CF53E-2A9E-4447-8B93-B57D11A4A7D5}" srcOrd="10" destOrd="0" presId="urn:microsoft.com/office/officeart/2005/8/layout/hProcess9#1"/>
    <dgm:cxn modelId="{849DB950-EF70-4EAB-925F-B7A238D50093}" type="presParOf" srcId="{3FEEE33D-67CE-405E-B99C-8295E48E4318}" destId="{AB28D125-6351-4F60-8CEE-7F2DB2B6FEFA}" srcOrd="11" destOrd="0" presId="urn:microsoft.com/office/officeart/2005/8/layout/hProcess9#1"/>
    <dgm:cxn modelId="{922D44AC-20DE-4A30-AC4C-0D3A7311DA6F}" type="presParOf" srcId="{3FEEE33D-67CE-405E-B99C-8295E48E4318}" destId="{2A529F42-16F9-41FF-B0F5-C9F9DC2DF100}" srcOrd="12" destOrd="0" presId="urn:microsoft.com/office/officeart/2005/8/layout/hProcess9#1"/>
    <dgm:cxn modelId="{CC8600E8-8E57-47A4-8981-CE5D1855E7D0}" type="presParOf" srcId="{3FEEE33D-67CE-405E-B99C-8295E48E4318}" destId="{1223C317-46FE-4DAA-BFD0-F0F231E05599}" srcOrd="13" destOrd="0" presId="urn:microsoft.com/office/officeart/2005/8/layout/hProcess9#1"/>
    <dgm:cxn modelId="{9F2528C4-CD69-4883-B5D0-60A858269B91}" type="presParOf" srcId="{3FEEE33D-67CE-405E-B99C-8295E48E4318}" destId="{F15CA2E5-7DD6-4FD6-8A1A-EDB8E42A00AE}" srcOrd="14" destOrd="0" presId="urn:microsoft.com/office/officeart/2005/8/layout/hProcess9#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D0915-4F37-49D3-8354-B06122812618}">
      <dsp:nvSpPr>
        <dsp:cNvPr id="0" name=""/>
        <dsp:cNvSpPr/>
      </dsp:nvSpPr>
      <dsp:spPr>
        <a:xfrm>
          <a:off x="648271" y="0"/>
          <a:ext cx="7347077" cy="48577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4C1B66-9365-476F-9BFA-509BF4AF173D}">
      <dsp:nvSpPr>
        <dsp:cNvPr id="0" name=""/>
        <dsp:cNvSpPr/>
      </dsp:nvSpPr>
      <dsp:spPr bwMode="white">
        <a:xfrm>
          <a:off x="4537"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1 上海 </a:t>
          </a:r>
          <a:endParaRPr altLang="en-US" sz="2700" kern="1200"/>
        </a:p>
      </dsp:txBody>
      <dsp:txXfrm>
        <a:off x="51880" y="1504668"/>
        <a:ext cx="875136" cy="1848414"/>
      </dsp:txXfrm>
    </dsp:sp>
    <dsp:sp modelId="{A8E7866D-A0DA-4EBA-9086-D70DF3FC8D64}">
      <dsp:nvSpPr>
        <dsp:cNvPr id="0" name=""/>
        <dsp:cNvSpPr/>
      </dsp:nvSpPr>
      <dsp:spPr bwMode="white">
        <a:xfrm>
          <a:off x="1099497"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2 北京 </a:t>
          </a:r>
          <a:endParaRPr altLang="en-US" sz="2700" kern="1200"/>
        </a:p>
      </dsp:txBody>
      <dsp:txXfrm>
        <a:off x="1146840" y="1504668"/>
        <a:ext cx="875136" cy="1848414"/>
      </dsp:txXfrm>
    </dsp:sp>
    <dsp:sp modelId="{B22F4C28-2D35-4829-9637-D271FF719DBD}">
      <dsp:nvSpPr>
        <dsp:cNvPr id="0" name=""/>
        <dsp:cNvSpPr/>
      </dsp:nvSpPr>
      <dsp:spPr bwMode="white">
        <a:xfrm>
          <a:off x="2194458"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3 深圳 </a:t>
          </a:r>
          <a:endParaRPr altLang="en-US" sz="2700" kern="1200"/>
        </a:p>
      </dsp:txBody>
      <dsp:txXfrm>
        <a:off x="2241801" y="1504668"/>
        <a:ext cx="875136" cy="1848414"/>
      </dsp:txXfrm>
    </dsp:sp>
    <dsp:sp modelId="{AD2F4859-7CD3-4DC0-AF84-8CE697BC45DD}">
      <dsp:nvSpPr>
        <dsp:cNvPr id="0" name=""/>
        <dsp:cNvSpPr/>
      </dsp:nvSpPr>
      <dsp:spPr bwMode="white">
        <a:xfrm>
          <a:off x="3289418"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4 杭州 </a:t>
          </a:r>
          <a:endParaRPr altLang="en-US" sz="2700" kern="1200"/>
        </a:p>
      </dsp:txBody>
      <dsp:txXfrm>
        <a:off x="3336761" y="1504668"/>
        <a:ext cx="875136" cy="1848414"/>
      </dsp:txXfrm>
    </dsp:sp>
    <dsp:sp modelId="{122AA05C-6E68-4CA3-988C-B7A1EC414948}">
      <dsp:nvSpPr>
        <dsp:cNvPr id="0" name=""/>
        <dsp:cNvSpPr/>
      </dsp:nvSpPr>
      <dsp:spPr bwMode="white">
        <a:xfrm>
          <a:off x="4384379"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5 广州 </a:t>
          </a:r>
          <a:endParaRPr altLang="en-US" sz="2700" kern="1200"/>
        </a:p>
      </dsp:txBody>
      <dsp:txXfrm>
        <a:off x="4431722" y="1504668"/>
        <a:ext cx="875136" cy="1848414"/>
      </dsp:txXfrm>
    </dsp:sp>
    <dsp:sp modelId="{DC5CF53E-2A9E-4447-8B93-B57D11A4A7D5}">
      <dsp:nvSpPr>
        <dsp:cNvPr id="0" name=""/>
        <dsp:cNvSpPr/>
      </dsp:nvSpPr>
      <dsp:spPr bwMode="white">
        <a:xfrm>
          <a:off x="5479339"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6 成都 </a:t>
          </a:r>
          <a:endParaRPr altLang="en-US" sz="2700" kern="1200"/>
        </a:p>
      </dsp:txBody>
      <dsp:txXfrm>
        <a:off x="5526682" y="1504668"/>
        <a:ext cx="875136" cy="1848414"/>
      </dsp:txXfrm>
    </dsp:sp>
    <dsp:sp modelId="{2A529F42-16F9-41FF-B0F5-C9F9DC2DF100}">
      <dsp:nvSpPr>
        <dsp:cNvPr id="0" name=""/>
        <dsp:cNvSpPr/>
      </dsp:nvSpPr>
      <dsp:spPr bwMode="white">
        <a:xfrm>
          <a:off x="6574300"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7 武汉</a:t>
          </a:r>
          <a:endParaRPr altLang="en-US" sz="2700" kern="1200"/>
        </a:p>
      </dsp:txBody>
      <dsp:txXfrm>
        <a:off x="6621643" y="1504668"/>
        <a:ext cx="875136" cy="1848414"/>
      </dsp:txXfrm>
    </dsp:sp>
    <dsp:sp modelId="{F15CA2E5-7DD6-4FD6-8A1A-EDB8E42A00AE}">
      <dsp:nvSpPr>
        <dsp:cNvPr id="0" name=""/>
        <dsp:cNvSpPr/>
      </dsp:nvSpPr>
      <dsp:spPr bwMode="white">
        <a:xfrm>
          <a:off x="7669260" y="1457325"/>
          <a:ext cx="969822" cy="194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sz="2700" b="0" i="0" u="none" kern="1200" baseline="0">
              <a:rtl val="0"/>
            </a:rPr>
            <a:t>8 南京 </a:t>
          </a:r>
          <a:endParaRPr altLang="en-US" sz="2700" kern="1200"/>
        </a:p>
      </dsp:txBody>
      <dsp:txXfrm>
        <a:off x="7716603" y="1504668"/>
        <a:ext cx="875136" cy="184841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E9E48-EE92-438E-9B1B-4923AA4FC8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15025-FF1A-45B9-896D-5F39D92850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芒果派办公 </a:t>
            </a:r>
            <a:endParaRPr lang="zh-CN" altLang="en-US" dirty="0"/>
          </a:p>
          <a:p>
            <a:r>
              <a:rPr lang="en-US" altLang="zh-CN" dirty="0"/>
              <a:t>www.686ppt.com</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815025-FF1A-45B9-896D-5F39D92850F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7F62E80-05B1-42E7-B663-882CC58C70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12BFD3-14DC-42FE-A772-38559576897C}"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62E80-05B1-42E7-B663-882CC58C70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2BFD3-14DC-42FE-A772-385595768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8.png"/><Relationship Id="rId2" Type="http://schemas.openxmlformats.org/officeDocument/2006/relationships/tags" Target="../tags/tag55.xml"/><Relationship Id="rId15" Type="http://schemas.openxmlformats.org/officeDocument/2006/relationships/notesSlide" Target="../notesSlides/notesSlide8.xml"/><Relationship Id="rId14" Type="http://schemas.openxmlformats.org/officeDocument/2006/relationships/slideLayout" Target="../slideLayouts/slideLayout7.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19.jpeg"/><Relationship Id="rId10" Type="http://schemas.openxmlformats.org/officeDocument/2006/relationships/tags" Target="../tags/tag62.xml"/><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slideLayout" Target="../slideLayouts/slideLayout7.xml"/><Relationship Id="rId7" Type="http://schemas.openxmlformats.org/officeDocument/2006/relationships/tags" Target="../tags/tag897.xml"/><Relationship Id="rId6" Type="http://schemas.openxmlformats.org/officeDocument/2006/relationships/tags" Target="../tags/tag896.xml"/><Relationship Id="rId5" Type="http://schemas.openxmlformats.org/officeDocument/2006/relationships/tags" Target="../tags/tag895.xml"/><Relationship Id="rId4" Type="http://schemas.openxmlformats.org/officeDocument/2006/relationships/tags" Target="../tags/tag894.xml"/><Relationship Id="rId3" Type="http://schemas.openxmlformats.org/officeDocument/2006/relationships/image" Target="../media/image8.png"/><Relationship Id="rId2" Type="http://schemas.openxmlformats.org/officeDocument/2006/relationships/tags" Target="../tags/tag893.xml"/><Relationship Id="rId1" Type="http://schemas.openxmlformats.org/officeDocument/2006/relationships/image" Target="../media/image10.png"/></Relationships>
</file>

<file path=ppt/slides/_rels/slide101.xml.rels><?xml version="1.0" encoding="UTF-8" standalone="yes"?>
<Relationships xmlns="http://schemas.openxmlformats.org/package/2006/relationships"><Relationship Id="rId9" Type="http://schemas.openxmlformats.org/officeDocument/2006/relationships/notesSlide" Target="../notesSlides/notesSlide79.xml"/><Relationship Id="rId8" Type="http://schemas.openxmlformats.org/officeDocument/2006/relationships/slideLayout" Target="../slideLayouts/slideLayout7.xml"/><Relationship Id="rId7" Type="http://schemas.openxmlformats.org/officeDocument/2006/relationships/tags" Target="../tags/tag902.xml"/><Relationship Id="rId6" Type="http://schemas.openxmlformats.org/officeDocument/2006/relationships/tags" Target="../tags/tag901.xml"/><Relationship Id="rId5" Type="http://schemas.openxmlformats.org/officeDocument/2006/relationships/tags" Target="../tags/tag900.xml"/><Relationship Id="rId4" Type="http://schemas.openxmlformats.org/officeDocument/2006/relationships/tags" Target="../tags/tag899.xml"/><Relationship Id="rId3" Type="http://schemas.openxmlformats.org/officeDocument/2006/relationships/image" Target="../media/image8.png"/><Relationship Id="rId2" Type="http://schemas.openxmlformats.org/officeDocument/2006/relationships/tags" Target="../tags/tag898.xml"/><Relationship Id="rId1" Type="http://schemas.openxmlformats.org/officeDocument/2006/relationships/image" Target="../media/image10.png"/></Relationships>
</file>

<file path=ppt/slides/_rels/slide102.xml.rels><?xml version="1.0" encoding="UTF-8" standalone="yes"?>
<Relationships xmlns="http://schemas.openxmlformats.org/package/2006/relationships"><Relationship Id="rId9" Type="http://schemas.openxmlformats.org/officeDocument/2006/relationships/notesSlide" Target="../notesSlides/notesSlide80.xml"/><Relationship Id="rId8" Type="http://schemas.openxmlformats.org/officeDocument/2006/relationships/slideLayout" Target="../slideLayouts/slideLayout7.xml"/><Relationship Id="rId7" Type="http://schemas.openxmlformats.org/officeDocument/2006/relationships/tags" Target="../tags/tag907.xml"/><Relationship Id="rId6" Type="http://schemas.openxmlformats.org/officeDocument/2006/relationships/tags" Target="../tags/tag906.xml"/><Relationship Id="rId5" Type="http://schemas.openxmlformats.org/officeDocument/2006/relationships/tags" Target="../tags/tag905.xml"/><Relationship Id="rId4" Type="http://schemas.openxmlformats.org/officeDocument/2006/relationships/tags" Target="../tags/tag904.xml"/><Relationship Id="rId3" Type="http://schemas.openxmlformats.org/officeDocument/2006/relationships/image" Target="../media/image8.png"/><Relationship Id="rId2" Type="http://schemas.openxmlformats.org/officeDocument/2006/relationships/tags" Target="../tags/tag903.xml"/><Relationship Id="rId1" Type="http://schemas.openxmlformats.org/officeDocument/2006/relationships/image" Target="../media/image10.png"/></Relationships>
</file>

<file path=ppt/slides/_rels/slide103.xml.rels><?xml version="1.0" encoding="UTF-8" standalone="yes"?>
<Relationships xmlns="http://schemas.openxmlformats.org/package/2006/relationships"><Relationship Id="rId9" Type="http://schemas.openxmlformats.org/officeDocument/2006/relationships/notesSlide" Target="../notesSlides/notesSlide81.xml"/><Relationship Id="rId8" Type="http://schemas.openxmlformats.org/officeDocument/2006/relationships/slideLayout" Target="../slideLayouts/slideLayout7.xml"/><Relationship Id="rId7" Type="http://schemas.openxmlformats.org/officeDocument/2006/relationships/tags" Target="../tags/tag912.xml"/><Relationship Id="rId6" Type="http://schemas.openxmlformats.org/officeDocument/2006/relationships/tags" Target="../tags/tag911.xml"/><Relationship Id="rId5" Type="http://schemas.openxmlformats.org/officeDocument/2006/relationships/tags" Target="../tags/tag910.xml"/><Relationship Id="rId4" Type="http://schemas.openxmlformats.org/officeDocument/2006/relationships/tags" Target="../tags/tag909.xml"/><Relationship Id="rId3" Type="http://schemas.openxmlformats.org/officeDocument/2006/relationships/image" Target="../media/image8.png"/><Relationship Id="rId2" Type="http://schemas.openxmlformats.org/officeDocument/2006/relationships/tags" Target="../tags/tag908.xml"/><Relationship Id="rId1" Type="http://schemas.openxmlformats.org/officeDocument/2006/relationships/image" Target="../media/image10.png"/></Relationships>
</file>

<file path=ppt/slides/_rels/slide104.xml.rels><?xml version="1.0" encoding="UTF-8" standalone="yes"?>
<Relationships xmlns="http://schemas.openxmlformats.org/package/2006/relationships"><Relationship Id="rId8" Type="http://schemas.openxmlformats.org/officeDocument/2006/relationships/notesSlide" Target="../notesSlides/notesSlide82.xml"/><Relationship Id="rId7" Type="http://schemas.openxmlformats.org/officeDocument/2006/relationships/slideLayout" Target="../slideLayouts/slideLayout7.xml"/><Relationship Id="rId6" Type="http://schemas.openxmlformats.org/officeDocument/2006/relationships/tags" Target="../tags/tag916.xml"/><Relationship Id="rId5" Type="http://schemas.openxmlformats.org/officeDocument/2006/relationships/tags" Target="../tags/tag915.xml"/><Relationship Id="rId4" Type="http://schemas.openxmlformats.org/officeDocument/2006/relationships/tags" Target="../tags/tag914.xml"/><Relationship Id="rId3" Type="http://schemas.openxmlformats.org/officeDocument/2006/relationships/image" Target="../media/image8.png"/><Relationship Id="rId2" Type="http://schemas.openxmlformats.org/officeDocument/2006/relationships/tags" Target="../tags/tag913.xml"/><Relationship Id="rId1" Type="http://schemas.openxmlformats.org/officeDocument/2006/relationships/image" Target="../media/image10.png"/></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8.png"/><Relationship Id="rId2" Type="http://schemas.openxmlformats.org/officeDocument/2006/relationships/tags" Target="../tags/tag917.xml"/><Relationship Id="rId10" Type="http://schemas.openxmlformats.org/officeDocument/2006/relationships/notesSlide" Target="../notesSlides/notesSlide83.xml"/><Relationship Id="rId1" Type="http://schemas.openxmlformats.org/officeDocument/2006/relationships/image" Target="../media/image10.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918.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8.png"/><Relationship Id="rId2" Type="http://schemas.openxmlformats.org/officeDocument/2006/relationships/tags" Target="../tags/tag65.xml"/><Relationship Id="rId15" Type="http://schemas.openxmlformats.org/officeDocument/2006/relationships/notesSlide" Target="../notesSlides/notesSlide9.xml"/><Relationship Id="rId14" Type="http://schemas.openxmlformats.org/officeDocument/2006/relationships/slideLayout" Target="../slideLayouts/slideLayout7.xml"/><Relationship Id="rId13" Type="http://schemas.openxmlformats.org/officeDocument/2006/relationships/image" Target="../media/image20.jpeg"/><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8.png"/><Relationship Id="rId20" Type="http://schemas.openxmlformats.org/officeDocument/2006/relationships/notesSlide" Target="../notesSlides/notesSlide10.xml"/><Relationship Id="rId2" Type="http://schemas.openxmlformats.org/officeDocument/2006/relationships/tags" Target="../tags/tag75.xml"/><Relationship Id="rId19" Type="http://schemas.openxmlformats.org/officeDocument/2006/relationships/slideLayout" Target="../slideLayouts/slideLayout7.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21.wmf"/><Relationship Id="rId10" Type="http://schemas.openxmlformats.org/officeDocument/2006/relationships/tags" Target="../tags/tag8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8.png"/><Relationship Id="rId28" Type="http://schemas.openxmlformats.org/officeDocument/2006/relationships/notesSlide" Target="../notesSlides/notesSlide11.xml"/><Relationship Id="rId27" Type="http://schemas.openxmlformats.org/officeDocument/2006/relationships/vmlDrawing" Target="../drawings/vmlDrawing1.vml"/><Relationship Id="rId26" Type="http://schemas.openxmlformats.org/officeDocument/2006/relationships/slideLayout" Target="../slideLayouts/slideLayout7.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tags" Target="../tags/tag90.xml"/><Relationship Id="rId19" Type="http://schemas.openxmlformats.org/officeDocument/2006/relationships/image" Target="../media/image22.emf"/><Relationship Id="rId18" Type="http://schemas.openxmlformats.org/officeDocument/2006/relationships/oleObject" Target="../embeddings/oleObject1.bin"/><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image" Target="../media/image8.png"/><Relationship Id="rId27" Type="http://schemas.openxmlformats.org/officeDocument/2006/relationships/notesSlide" Target="../notesSlides/notesSlide12.xml"/><Relationship Id="rId26" Type="http://schemas.openxmlformats.org/officeDocument/2006/relationships/slideLayout" Target="../slideLayouts/slideLayout7.xml"/><Relationship Id="rId25" Type="http://schemas.openxmlformats.org/officeDocument/2006/relationships/tags" Target="../tags/tag133.xml"/><Relationship Id="rId24" Type="http://schemas.openxmlformats.org/officeDocument/2006/relationships/tags" Target="../tags/tag132.xml"/><Relationship Id="rId23" Type="http://schemas.openxmlformats.org/officeDocument/2006/relationships/tags" Target="../tags/tag131.xml"/><Relationship Id="rId22" Type="http://schemas.openxmlformats.org/officeDocument/2006/relationships/tags" Target="../tags/tag130.xml"/><Relationship Id="rId21" Type="http://schemas.openxmlformats.org/officeDocument/2006/relationships/tags" Target="../tags/tag129.xml"/><Relationship Id="rId20" Type="http://schemas.openxmlformats.org/officeDocument/2006/relationships/tags" Target="../tags/tag128.xml"/><Relationship Id="rId2" Type="http://schemas.openxmlformats.org/officeDocument/2006/relationships/tags" Target="../tags/tag111.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image" Target="../media/image8.png"/><Relationship Id="rId2" Type="http://schemas.openxmlformats.org/officeDocument/2006/relationships/tags" Target="../tags/tag134.xml"/><Relationship Id="rId17" Type="http://schemas.openxmlformats.org/officeDocument/2006/relationships/notesSlide" Target="../notesSlides/notesSlide13.xml"/><Relationship Id="rId16" Type="http://schemas.openxmlformats.org/officeDocument/2006/relationships/vmlDrawing" Target="../drawings/vmlDrawing2.vml"/><Relationship Id="rId15" Type="http://schemas.openxmlformats.org/officeDocument/2006/relationships/slideLayout" Target="../slideLayouts/slideLayout7.xml"/><Relationship Id="rId14" Type="http://schemas.openxmlformats.org/officeDocument/2006/relationships/tags" Target="../tags/tag143.xml"/><Relationship Id="rId13" Type="http://schemas.openxmlformats.org/officeDocument/2006/relationships/image" Target="../media/image23.emf"/><Relationship Id="rId12" Type="http://schemas.openxmlformats.org/officeDocument/2006/relationships/oleObject" Target="../embeddings/oleObject2.bin"/><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image" Target="../media/image8.png"/><Relationship Id="rId20" Type="http://schemas.openxmlformats.org/officeDocument/2006/relationships/notesSlide" Target="../notesSlides/notesSlide14.xml"/><Relationship Id="rId2" Type="http://schemas.openxmlformats.org/officeDocument/2006/relationships/tags" Target="../tags/tag144.xml"/><Relationship Id="rId19" Type="http://schemas.openxmlformats.org/officeDocument/2006/relationships/slideLayout" Target="../slideLayouts/slideLayout7.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image" Target="../media/image8.png"/><Relationship Id="rId2" Type="http://schemas.openxmlformats.org/officeDocument/2006/relationships/tags" Target="../tags/tag160.xml"/><Relationship Id="rId13" Type="http://schemas.openxmlformats.org/officeDocument/2006/relationships/notesSlide" Target="../notesSlides/notesSlide15.xml"/><Relationship Id="rId12" Type="http://schemas.openxmlformats.org/officeDocument/2006/relationships/slideLayout" Target="../slideLayouts/slideLayout7.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image" Target="../media/image8.png"/><Relationship Id="rId2" Type="http://schemas.openxmlformats.org/officeDocument/2006/relationships/tags" Target="../tags/tag169.xml"/><Relationship Id="rId12" Type="http://schemas.openxmlformats.org/officeDocument/2006/relationships/notesSlide" Target="../notesSlides/notesSlide16.xml"/><Relationship Id="rId11" Type="http://schemas.openxmlformats.org/officeDocument/2006/relationships/slideLayout" Target="../slideLayouts/slideLayout7.xml"/><Relationship Id="rId10" Type="http://schemas.openxmlformats.org/officeDocument/2006/relationships/tags" Target="../tags/tag176.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image" Target="../media/image8.png"/><Relationship Id="rId2" Type="http://schemas.openxmlformats.org/officeDocument/2006/relationships/tags" Target="../tags/tag177.xml"/><Relationship Id="rId12" Type="http://schemas.openxmlformats.org/officeDocument/2006/relationships/notesSlide" Target="../notesSlides/notesSlide17.xml"/><Relationship Id="rId11" Type="http://schemas.openxmlformats.org/officeDocument/2006/relationships/slideLayout" Target="../slideLayouts/slideLayout7.xml"/><Relationship Id="rId10" Type="http://schemas.openxmlformats.org/officeDocument/2006/relationships/tags" Target="../tags/tag184.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1.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6" Type="http://schemas.openxmlformats.org/officeDocument/2006/relationships/notesSlide" Target="../notesSlides/notesSlide18.xml"/><Relationship Id="rId35" Type="http://schemas.openxmlformats.org/officeDocument/2006/relationships/slideLayout" Target="../slideLayouts/slideLayout7.xml"/><Relationship Id="rId34" Type="http://schemas.openxmlformats.org/officeDocument/2006/relationships/tags" Target="../tags/tag215.xml"/><Relationship Id="rId33" Type="http://schemas.openxmlformats.org/officeDocument/2006/relationships/tags" Target="../tags/tag214.xml"/><Relationship Id="rId32" Type="http://schemas.openxmlformats.org/officeDocument/2006/relationships/tags" Target="../tags/tag213.xml"/><Relationship Id="rId31" Type="http://schemas.openxmlformats.org/officeDocument/2006/relationships/tags" Target="../tags/tag212.xml"/><Relationship Id="rId30" Type="http://schemas.openxmlformats.org/officeDocument/2006/relationships/image" Target="../media/image24.jpeg"/><Relationship Id="rId3" Type="http://schemas.openxmlformats.org/officeDocument/2006/relationships/image" Target="../media/image8.png"/><Relationship Id="rId29" Type="http://schemas.openxmlformats.org/officeDocument/2006/relationships/tags" Target="../tags/tag211.xml"/><Relationship Id="rId28" Type="http://schemas.openxmlformats.org/officeDocument/2006/relationships/tags" Target="../tags/tag210.xml"/><Relationship Id="rId27" Type="http://schemas.openxmlformats.org/officeDocument/2006/relationships/tags" Target="../tags/tag209.xml"/><Relationship Id="rId26" Type="http://schemas.openxmlformats.org/officeDocument/2006/relationships/tags" Target="../tags/tag208.xml"/><Relationship Id="rId25" Type="http://schemas.openxmlformats.org/officeDocument/2006/relationships/tags" Target="../tags/tag207.xml"/><Relationship Id="rId24" Type="http://schemas.openxmlformats.org/officeDocument/2006/relationships/tags" Target="../tags/tag206.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21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tags" Target="../tags/tag220.xml"/><Relationship Id="rId7" Type="http://schemas.openxmlformats.org/officeDocument/2006/relationships/image" Target="../media/image26.emf"/><Relationship Id="rId6" Type="http://schemas.openxmlformats.org/officeDocument/2006/relationships/tags" Target="../tags/tag219.xml"/><Relationship Id="rId5" Type="http://schemas.openxmlformats.org/officeDocument/2006/relationships/image" Target="../media/image25.emf"/><Relationship Id="rId4" Type="http://schemas.openxmlformats.org/officeDocument/2006/relationships/tags" Target="../tags/tag218.xml"/><Relationship Id="rId3" Type="http://schemas.openxmlformats.org/officeDocument/2006/relationships/image" Target="../media/image8.png"/><Relationship Id="rId2" Type="http://schemas.openxmlformats.org/officeDocument/2006/relationships/tags" Target="../tags/tag217.xml"/><Relationship Id="rId15" Type="http://schemas.openxmlformats.org/officeDocument/2006/relationships/notesSlide" Target="../notesSlides/notesSlide20.xml"/><Relationship Id="rId14" Type="http://schemas.openxmlformats.org/officeDocument/2006/relationships/slideLayout" Target="../slideLayouts/slideLayout7.xml"/><Relationship Id="rId13" Type="http://schemas.openxmlformats.org/officeDocument/2006/relationships/image" Target="../media/image29.jpeg"/><Relationship Id="rId12" Type="http://schemas.openxmlformats.org/officeDocument/2006/relationships/tags" Target="../tags/tag222.xml"/><Relationship Id="rId11" Type="http://schemas.openxmlformats.org/officeDocument/2006/relationships/image" Target="../media/image28.jpeg"/><Relationship Id="rId10" Type="http://schemas.openxmlformats.org/officeDocument/2006/relationships/tags" Target="../tags/tag221.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223.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image" Target="../media/image30.png"/><Relationship Id="rId4" Type="http://schemas.openxmlformats.org/officeDocument/2006/relationships/tags" Target="../tags/tag225.xml"/><Relationship Id="rId3" Type="http://schemas.openxmlformats.org/officeDocument/2006/relationships/image" Target="../media/image8.png"/><Relationship Id="rId2" Type="http://schemas.openxmlformats.org/officeDocument/2006/relationships/tags" Target="../tags/tag224.xml"/><Relationship Id="rId10" Type="http://schemas.openxmlformats.org/officeDocument/2006/relationships/notesSlide" Target="../notesSlides/notesSlide2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image" Target="../media/image8.png"/><Relationship Id="rId2" Type="http://schemas.openxmlformats.org/officeDocument/2006/relationships/tags" Target="../tags/tag229.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image" Target="../media/image8.png"/><Relationship Id="rId2" Type="http://schemas.openxmlformats.org/officeDocument/2006/relationships/tags" Target="../tags/tag233.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image" Target="../media/image8.png"/><Relationship Id="rId2" Type="http://schemas.openxmlformats.org/officeDocument/2006/relationships/tags" Target="../tags/tag237.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GI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image" Target="../media/image8.png"/><Relationship Id="rId2" Type="http://schemas.openxmlformats.org/officeDocument/2006/relationships/tags" Target="../tags/tag241.xml"/><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2" Type="http://schemas.openxmlformats.org/officeDocument/2006/relationships/notesSlide" Target="../notesSlides/notesSlide27.xml"/><Relationship Id="rId51" Type="http://schemas.openxmlformats.org/officeDocument/2006/relationships/slideLayout" Target="../slideLayouts/slideLayout7.xml"/><Relationship Id="rId50" Type="http://schemas.openxmlformats.org/officeDocument/2006/relationships/tags" Target="../tags/tag288.xml"/><Relationship Id="rId5" Type="http://schemas.openxmlformats.org/officeDocument/2006/relationships/tags" Target="../tags/tag246.xml"/><Relationship Id="rId49" Type="http://schemas.openxmlformats.org/officeDocument/2006/relationships/image" Target="../media/image34.png"/><Relationship Id="rId48" Type="http://schemas.openxmlformats.org/officeDocument/2006/relationships/tags" Target="../tags/tag287.xml"/><Relationship Id="rId47" Type="http://schemas.openxmlformats.org/officeDocument/2006/relationships/image" Target="../media/image33.png"/><Relationship Id="rId46" Type="http://schemas.openxmlformats.org/officeDocument/2006/relationships/tags" Target="../tags/tag286.xml"/><Relationship Id="rId45" Type="http://schemas.openxmlformats.org/officeDocument/2006/relationships/tags" Target="../tags/tag285.xml"/><Relationship Id="rId44" Type="http://schemas.openxmlformats.org/officeDocument/2006/relationships/tags" Target="../tags/tag284.xml"/><Relationship Id="rId43" Type="http://schemas.openxmlformats.org/officeDocument/2006/relationships/tags" Target="../tags/tag283.xml"/><Relationship Id="rId42" Type="http://schemas.openxmlformats.org/officeDocument/2006/relationships/tags" Target="../tags/tag282.xml"/><Relationship Id="rId41" Type="http://schemas.openxmlformats.org/officeDocument/2006/relationships/tags" Target="../tags/tag281.xml"/><Relationship Id="rId40" Type="http://schemas.openxmlformats.org/officeDocument/2006/relationships/image" Target="../media/image32.png"/><Relationship Id="rId4" Type="http://schemas.openxmlformats.org/officeDocument/2006/relationships/tags" Target="../tags/tag245.xml"/><Relationship Id="rId39" Type="http://schemas.openxmlformats.org/officeDocument/2006/relationships/tags" Target="../tags/tag280.xml"/><Relationship Id="rId38" Type="http://schemas.openxmlformats.org/officeDocument/2006/relationships/tags" Target="../tags/tag279.xml"/><Relationship Id="rId37" Type="http://schemas.openxmlformats.org/officeDocument/2006/relationships/tags" Target="../tags/tag278.xml"/><Relationship Id="rId36" Type="http://schemas.openxmlformats.org/officeDocument/2006/relationships/tags" Target="../tags/tag277.xml"/><Relationship Id="rId35" Type="http://schemas.openxmlformats.org/officeDocument/2006/relationships/tags" Target="../tags/tag276.xml"/><Relationship Id="rId34" Type="http://schemas.openxmlformats.org/officeDocument/2006/relationships/tags" Target="../tags/tag275.xml"/><Relationship Id="rId33" Type="http://schemas.openxmlformats.org/officeDocument/2006/relationships/tags" Target="../tags/tag274.xml"/><Relationship Id="rId32" Type="http://schemas.openxmlformats.org/officeDocument/2006/relationships/tags" Target="../tags/tag273.xml"/><Relationship Id="rId31" Type="http://schemas.openxmlformats.org/officeDocument/2006/relationships/tags" Target="../tags/tag272.xml"/><Relationship Id="rId30" Type="http://schemas.openxmlformats.org/officeDocument/2006/relationships/tags" Target="../tags/tag271.xml"/><Relationship Id="rId3" Type="http://schemas.openxmlformats.org/officeDocument/2006/relationships/image" Target="../media/image8.png"/><Relationship Id="rId29" Type="http://schemas.openxmlformats.org/officeDocument/2006/relationships/tags" Target="../tags/tag270.xml"/><Relationship Id="rId28" Type="http://schemas.openxmlformats.org/officeDocument/2006/relationships/tags" Target="../tags/tag269.xml"/><Relationship Id="rId27" Type="http://schemas.openxmlformats.org/officeDocument/2006/relationships/tags" Target="../tags/tag268.xml"/><Relationship Id="rId26" Type="http://schemas.openxmlformats.org/officeDocument/2006/relationships/tags" Target="../tags/tag267.xml"/><Relationship Id="rId25" Type="http://schemas.openxmlformats.org/officeDocument/2006/relationships/tags" Target="../tags/tag266.xml"/><Relationship Id="rId24" Type="http://schemas.openxmlformats.org/officeDocument/2006/relationships/tags" Target="../tags/tag265.xml"/><Relationship Id="rId23" Type="http://schemas.openxmlformats.org/officeDocument/2006/relationships/tags" Target="../tags/tag264.xml"/><Relationship Id="rId22" Type="http://schemas.openxmlformats.org/officeDocument/2006/relationships/tags" Target="../tags/tag263.xml"/><Relationship Id="rId21" Type="http://schemas.openxmlformats.org/officeDocument/2006/relationships/tags" Target="../tags/tag262.xml"/><Relationship Id="rId20" Type="http://schemas.openxmlformats.org/officeDocument/2006/relationships/tags" Target="../tags/tag261.xml"/><Relationship Id="rId2" Type="http://schemas.openxmlformats.org/officeDocument/2006/relationships/tags" Target="../tags/tag244.xml"/><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image" Target="../media/image8.png"/><Relationship Id="rId2" Type="http://schemas.openxmlformats.org/officeDocument/2006/relationships/tags" Target="../tags/tag289.xml"/><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image" Target="../media/image8.png"/><Relationship Id="rId2" Type="http://schemas.openxmlformats.org/officeDocument/2006/relationships/tags" Target="../tags/tag292.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image" Target="../media/image8.png"/><Relationship Id="rId2" Type="http://schemas.openxmlformats.org/officeDocument/2006/relationships/tags" Target="../tags/tag295.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99" Type="http://schemas.openxmlformats.org/officeDocument/2006/relationships/tags" Target="../tags/tag394.xml"/><Relationship Id="rId98" Type="http://schemas.openxmlformats.org/officeDocument/2006/relationships/tags" Target="../tags/tag393.xml"/><Relationship Id="rId97" Type="http://schemas.openxmlformats.org/officeDocument/2006/relationships/tags" Target="../tags/tag392.xml"/><Relationship Id="rId96" Type="http://schemas.openxmlformats.org/officeDocument/2006/relationships/tags" Target="../tags/tag391.xml"/><Relationship Id="rId95" Type="http://schemas.openxmlformats.org/officeDocument/2006/relationships/tags" Target="../tags/tag390.xml"/><Relationship Id="rId94" Type="http://schemas.openxmlformats.org/officeDocument/2006/relationships/tags" Target="../tags/tag389.xml"/><Relationship Id="rId93" Type="http://schemas.openxmlformats.org/officeDocument/2006/relationships/tags" Target="../tags/tag388.xml"/><Relationship Id="rId92" Type="http://schemas.openxmlformats.org/officeDocument/2006/relationships/tags" Target="../tags/tag387.xml"/><Relationship Id="rId91" Type="http://schemas.openxmlformats.org/officeDocument/2006/relationships/tags" Target="../tags/tag386.xml"/><Relationship Id="rId90" Type="http://schemas.openxmlformats.org/officeDocument/2006/relationships/tags" Target="../tags/tag385.xml"/><Relationship Id="rId9" Type="http://schemas.openxmlformats.org/officeDocument/2006/relationships/tags" Target="../tags/tag304.xml"/><Relationship Id="rId89" Type="http://schemas.openxmlformats.org/officeDocument/2006/relationships/tags" Target="../tags/tag384.xml"/><Relationship Id="rId88" Type="http://schemas.openxmlformats.org/officeDocument/2006/relationships/tags" Target="../tags/tag383.xml"/><Relationship Id="rId87" Type="http://schemas.openxmlformats.org/officeDocument/2006/relationships/tags" Target="../tags/tag382.xml"/><Relationship Id="rId86" Type="http://schemas.openxmlformats.org/officeDocument/2006/relationships/tags" Target="../tags/tag381.xml"/><Relationship Id="rId85" Type="http://schemas.openxmlformats.org/officeDocument/2006/relationships/tags" Target="../tags/tag380.xml"/><Relationship Id="rId84" Type="http://schemas.openxmlformats.org/officeDocument/2006/relationships/tags" Target="../tags/tag379.xml"/><Relationship Id="rId83" Type="http://schemas.openxmlformats.org/officeDocument/2006/relationships/tags" Target="../tags/tag378.xml"/><Relationship Id="rId82" Type="http://schemas.openxmlformats.org/officeDocument/2006/relationships/tags" Target="../tags/tag377.xml"/><Relationship Id="rId81" Type="http://schemas.openxmlformats.org/officeDocument/2006/relationships/tags" Target="../tags/tag376.xml"/><Relationship Id="rId80" Type="http://schemas.openxmlformats.org/officeDocument/2006/relationships/tags" Target="../tags/tag375.xml"/><Relationship Id="rId8" Type="http://schemas.openxmlformats.org/officeDocument/2006/relationships/tags" Target="../tags/tag303.xml"/><Relationship Id="rId79" Type="http://schemas.openxmlformats.org/officeDocument/2006/relationships/tags" Target="../tags/tag374.xml"/><Relationship Id="rId78" Type="http://schemas.openxmlformats.org/officeDocument/2006/relationships/tags" Target="../tags/tag373.xml"/><Relationship Id="rId77" Type="http://schemas.openxmlformats.org/officeDocument/2006/relationships/tags" Target="../tags/tag372.xml"/><Relationship Id="rId76" Type="http://schemas.openxmlformats.org/officeDocument/2006/relationships/tags" Target="../tags/tag371.xml"/><Relationship Id="rId75" Type="http://schemas.openxmlformats.org/officeDocument/2006/relationships/tags" Target="../tags/tag370.xml"/><Relationship Id="rId74" Type="http://schemas.openxmlformats.org/officeDocument/2006/relationships/tags" Target="../tags/tag369.xml"/><Relationship Id="rId73" Type="http://schemas.openxmlformats.org/officeDocument/2006/relationships/tags" Target="../tags/tag368.xml"/><Relationship Id="rId72" Type="http://schemas.openxmlformats.org/officeDocument/2006/relationships/tags" Target="../tags/tag367.xml"/><Relationship Id="rId71" Type="http://schemas.openxmlformats.org/officeDocument/2006/relationships/tags" Target="../tags/tag366.xml"/><Relationship Id="rId70" Type="http://schemas.openxmlformats.org/officeDocument/2006/relationships/tags" Target="../tags/tag365.xml"/><Relationship Id="rId7" Type="http://schemas.openxmlformats.org/officeDocument/2006/relationships/tags" Target="../tags/tag302.xml"/><Relationship Id="rId69" Type="http://schemas.openxmlformats.org/officeDocument/2006/relationships/tags" Target="../tags/tag364.xml"/><Relationship Id="rId68" Type="http://schemas.openxmlformats.org/officeDocument/2006/relationships/tags" Target="../tags/tag363.xml"/><Relationship Id="rId67" Type="http://schemas.openxmlformats.org/officeDocument/2006/relationships/tags" Target="../tags/tag362.xml"/><Relationship Id="rId66" Type="http://schemas.openxmlformats.org/officeDocument/2006/relationships/tags" Target="../tags/tag361.xml"/><Relationship Id="rId65" Type="http://schemas.openxmlformats.org/officeDocument/2006/relationships/tags" Target="../tags/tag360.xml"/><Relationship Id="rId64" Type="http://schemas.openxmlformats.org/officeDocument/2006/relationships/tags" Target="../tags/tag359.xml"/><Relationship Id="rId63" Type="http://schemas.openxmlformats.org/officeDocument/2006/relationships/tags" Target="../tags/tag358.xml"/><Relationship Id="rId62" Type="http://schemas.openxmlformats.org/officeDocument/2006/relationships/tags" Target="../tags/tag357.xml"/><Relationship Id="rId61" Type="http://schemas.openxmlformats.org/officeDocument/2006/relationships/tags" Target="../tags/tag356.xml"/><Relationship Id="rId60" Type="http://schemas.openxmlformats.org/officeDocument/2006/relationships/tags" Target="../tags/tag355.xml"/><Relationship Id="rId6" Type="http://schemas.openxmlformats.org/officeDocument/2006/relationships/tags" Target="../tags/tag301.xml"/><Relationship Id="rId59" Type="http://schemas.openxmlformats.org/officeDocument/2006/relationships/tags" Target="../tags/tag354.xml"/><Relationship Id="rId58" Type="http://schemas.openxmlformats.org/officeDocument/2006/relationships/tags" Target="../tags/tag353.xml"/><Relationship Id="rId57" Type="http://schemas.openxmlformats.org/officeDocument/2006/relationships/tags" Target="../tags/tag352.xml"/><Relationship Id="rId56" Type="http://schemas.openxmlformats.org/officeDocument/2006/relationships/tags" Target="../tags/tag351.xml"/><Relationship Id="rId55" Type="http://schemas.openxmlformats.org/officeDocument/2006/relationships/tags" Target="../tags/tag350.xml"/><Relationship Id="rId54" Type="http://schemas.openxmlformats.org/officeDocument/2006/relationships/tags" Target="../tags/tag349.xml"/><Relationship Id="rId53" Type="http://schemas.openxmlformats.org/officeDocument/2006/relationships/tags" Target="../tags/tag348.xml"/><Relationship Id="rId52" Type="http://schemas.openxmlformats.org/officeDocument/2006/relationships/tags" Target="../tags/tag347.xml"/><Relationship Id="rId51" Type="http://schemas.openxmlformats.org/officeDocument/2006/relationships/tags" Target="../tags/tag346.xml"/><Relationship Id="rId50" Type="http://schemas.openxmlformats.org/officeDocument/2006/relationships/tags" Target="../tags/tag345.xml"/><Relationship Id="rId5" Type="http://schemas.openxmlformats.org/officeDocument/2006/relationships/tags" Target="../tags/tag300.xml"/><Relationship Id="rId49" Type="http://schemas.openxmlformats.org/officeDocument/2006/relationships/tags" Target="../tags/tag344.xml"/><Relationship Id="rId48" Type="http://schemas.openxmlformats.org/officeDocument/2006/relationships/tags" Target="../tags/tag343.xml"/><Relationship Id="rId47" Type="http://schemas.openxmlformats.org/officeDocument/2006/relationships/tags" Target="../tags/tag342.xml"/><Relationship Id="rId46" Type="http://schemas.openxmlformats.org/officeDocument/2006/relationships/tags" Target="../tags/tag341.xml"/><Relationship Id="rId45" Type="http://schemas.openxmlformats.org/officeDocument/2006/relationships/tags" Target="../tags/tag340.xml"/><Relationship Id="rId44" Type="http://schemas.openxmlformats.org/officeDocument/2006/relationships/tags" Target="../tags/tag339.xml"/><Relationship Id="rId43" Type="http://schemas.openxmlformats.org/officeDocument/2006/relationships/tags" Target="../tags/tag338.xml"/><Relationship Id="rId42" Type="http://schemas.openxmlformats.org/officeDocument/2006/relationships/tags" Target="../tags/tag337.xml"/><Relationship Id="rId41" Type="http://schemas.openxmlformats.org/officeDocument/2006/relationships/tags" Target="../tags/tag336.xml"/><Relationship Id="rId40" Type="http://schemas.openxmlformats.org/officeDocument/2006/relationships/tags" Target="../tags/tag335.xml"/><Relationship Id="rId4" Type="http://schemas.openxmlformats.org/officeDocument/2006/relationships/tags" Target="../tags/tag299.xml"/><Relationship Id="rId39" Type="http://schemas.openxmlformats.org/officeDocument/2006/relationships/tags" Target="../tags/tag334.xml"/><Relationship Id="rId38" Type="http://schemas.openxmlformats.org/officeDocument/2006/relationships/tags" Target="../tags/tag333.xml"/><Relationship Id="rId37" Type="http://schemas.openxmlformats.org/officeDocument/2006/relationships/tags" Target="../tags/tag332.xml"/><Relationship Id="rId36" Type="http://schemas.openxmlformats.org/officeDocument/2006/relationships/tags" Target="../tags/tag331.xml"/><Relationship Id="rId35" Type="http://schemas.openxmlformats.org/officeDocument/2006/relationships/tags" Target="../tags/tag330.xml"/><Relationship Id="rId34" Type="http://schemas.openxmlformats.org/officeDocument/2006/relationships/tags" Target="../tags/tag329.xml"/><Relationship Id="rId33" Type="http://schemas.openxmlformats.org/officeDocument/2006/relationships/tags" Target="../tags/tag328.xml"/><Relationship Id="rId32" Type="http://schemas.openxmlformats.org/officeDocument/2006/relationships/tags" Target="../tags/tag327.xml"/><Relationship Id="rId31" Type="http://schemas.openxmlformats.org/officeDocument/2006/relationships/tags" Target="../tags/tag326.xml"/><Relationship Id="rId30" Type="http://schemas.openxmlformats.org/officeDocument/2006/relationships/tags" Target="../tags/tag325.xml"/><Relationship Id="rId3" Type="http://schemas.openxmlformats.org/officeDocument/2006/relationships/image" Target="../media/image8.png"/><Relationship Id="rId29" Type="http://schemas.openxmlformats.org/officeDocument/2006/relationships/tags" Target="../tags/tag324.xml"/><Relationship Id="rId28" Type="http://schemas.openxmlformats.org/officeDocument/2006/relationships/tags" Target="../tags/tag323.xml"/><Relationship Id="rId27" Type="http://schemas.openxmlformats.org/officeDocument/2006/relationships/tags" Target="../tags/tag322.xml"/><Relationship Id="rId26" Type="http://schemas.openxmlformats.org/officeDocument/2006/relationships/tags" Target="../tags/tag321.xml"/><Relationship Id="rId25" Type="http://schemas.openxmlformats.org/officeDocument/2006/relationships/tags" Target="../tags/tag320.xml"/><Relationship Id="rId24" Type="http://schemas.openxmlformats.org/officeDocument/2006/relationships/tags" Target="../tags/tag319.xml"/><Relationship Id="rId23" Type="http://schemas.openxmlformats.org/officeDocument/2006/relationships/tags" Target="../tags/tag318.xml"/><Relationship Id="rId22" Type="http://schemas.openxmlformats.org/officeDocument/2006/relationships/tags" Target="../tags/tag317.xml"/><Relationship Id="rId21" Type="http://schemas.openxmlformats.org/officeDocument/2006/relationships/tags" Target="../tags/tag316.xml"/><Relationship Id="rId201" Type="http://schemas.openxmlformats.org/officeDocument/2006/relationships/notesSlide" Target="../notesSlides/notesSlide31.xml"/><Relationship Id="rId200" Type="http://schemas.openxmlformats.org/officeDocument/2006/relationships/slideLayout" Target="../slideLayouts/slideLayout7.xml"/><Relationship Id="rId20" Type="http://schemas.openxmlformats.org/officeDocument/2006/relationships/tags" Target="../tags/tag315.xml"/><Relationship Id="rId2" Type="http://schemas.openxmlformats.org/officeDocument/2006/relationships/tags" Target="../tags/tag298.xml"/><Relationship Id="rId199" Type="http://schemas.openxmlformats.org/officeDocument/2006/relationships/tags" Target="../tags/tag494.xml"/><Relationship Id="rId198" Type="http://schemas.openxmlformats.org/officeDocument/2006/relationships/tags" Target="../tags/tag493.xml"/><Relationship Id="rId197" Type="http://schemas.openxmlformats.org/officeDocument/2006/relationships/tags" Target="../tags/tag492.xml"/><Relationship Id="rId196" Type="http://schemas.openxmlformats.org/officeDocument/2006/relationships/tags" Target="../tags/tag491.xml"/><Relationship Id="rId195" Type="http://schemas.openxmlformats.org/officeDocument/2006/relationships/tags" Target="../tags/tag490.xml"/><Relationship Id="rId194" Type="http://schemas.openxmlformats.org/officeDocument/2006/relationships/tags" Target="../tags/tag489.xml"/><Relationship Id="rId193" Type="http://schemas.openxmlformats.org/officeDocument/2006/relationships/tags" Target="../tags/tag488.xml"/><Relationship Id="rId192" Type="http://schemas.openxmlformats.org/officeDocument/2006/relationships/tags" Target="../tags/tag487.xml"/><Relationship Id="rId191" Type="http://schemas.openxmlformats.org/officeDocument/2006/relationships/tags" Target="../tags/tag486.xml"/><Relationship Id="rId190" Type="http://schemas.openxmlformats.org/officeDocument/2006/relationships/tags" Target="../tags/tag485.xml"/><Relationship Id="rId19" Type="http://schemas.openxmlformats.org/officeDocument/2006/relationships/tags" Target="../tags/tag314.xml"/><Relationship Id="rId189" Type="http://schemas.openxmlformats.org/officeDocument/2006/relationships/tags" Target="../tags/tag484.xml"/><Relationship Id="rId188" Type="http://schemas.openxmlformats.org/officeDocument/2006/relationships/tags" Target="../tags/tag483.xml"/><Relationship Id="rId187" Type="http://schemas.openxmlformats.org/officeDocument/2006/relationships/tags" Target="../tags/tag482.xml"/><Relationship Id="rId186" Type="http://schemas.openxmlformats.org/officeDocument/2006/relationships/tags" Target="../tags/tag481.xml"/><Relationship Id="rId185" Type="http://schemas.openxmlformats.org/officeDocument/2006/relationships/tags" Target="../tags/tag480.xml"/><Relationship Id="rId184" Type="http://schemas.openxmlformats.org/officeDocument/2006/relationships/tags" Target="../tags/tag479.xml"/><Relationship Id="rId183" Type="http://schemas.openxmlformats.org/officeDocument/2006/relationships/tags" Target="../tags/tag478.xml"/><Relationship Id="rId182" Type="http://schemas.openxmlformats.org/officeDocument/2006/relationships/tags" Target="../tags/tag477.xml"/><Relationship Id="rId181" Type="http://schemas.openxmlformats.org/officeDocument/2006/relationships/tags" Target="../tags/tag476.xml"/><Relationship Id="rId180" Type="http://schemas.openxmlformats.org/officeDocument/2006/relationships/tags" Target="../tags/tag475.xml"/><Relationship Id="rId18" Type="http://schemas.openxmlformats.org/officeDocument/2006/relationships/tags" Target="../tags/tag313.xml"/><Relationship Id="rId179" Type="http://schemas.openxmlformats.org/officeDocument/2006/relationships/tags" Target="../tags/tag474.xml"/><Relationship Id="rId178" Type="http://schemas.openxmlformats.org/officeDocument/2006/relationships/tags" Target="../tags/tag473.xml"/><Relationship Id="rId177" Type="http://schemas.openxmlformats.org/officeDocument/2006/relationships/tags" Target="../tags/tag472.xml"/><Relationship Id="rId176" Type="http://schemas.openxmlformats.org/officeDocument/2006/relationships/tags" Target="../tags/tag471.xml"/><Relationship Id="rId175" Type="http://schemas.openxmlformats.org/officeDocument/2006/relationships/tags" Target="../tags/tag470.xml"/><Relationship Id="rId174" Type="http://schemas.openxmlformats.org/officeDocument/2006/relationships/tags" Target="../tags/tag469.xml"/><Relationship Id="rId173" Type="http://schemas.openxmlformats.org/officeDocument/2006/relationships/tags" Target="../tags/tag468.xml"/><Relationship Id="rId172" Type="http://schemas.openxmlformats.org/officeDocument/2006/relationships/tags" Target="../tags/tag467.xml"/><Relationship Id="rId171" Type="http://schemas.openxmlformats.org/officeDocument/2006/relationships/tags" Target="../tags/tag466.xml"/><Relationship Id="rId170" Type="http://schemas.openxmlformats.org/officeDocument/2006/relationships/tags" Target="../tags/tag465.xml"/><Relationship Id="rId17" Type="http://schemas.openxmlformats.org/officeDocument/2006/relationships/tags" Target="../tags/tag312.xml"/><Relationship Id="rId169" Type="http://schemas.openxmlformats.org/officeDocument/2006/relationships/tags" Target="../tags/tag464.xml"/><Relationship Id="rId168" Type="http://schemas.openxmlformats.org/officeDocument/2006/relationships/tags" Target="../tags/tag463.xml"/><Relationship Id="rId167" Type="http://schemas.openxmlformats.org/officeDocument/2006/relationships/tags" Target="../tags/tag462.xml"/><Relationship Id="rId166" Type="http://schemas.openxmlformats.org/officeDocument/2006/relationships/tags" Target="../tags/tag461.xml"/><Relationship Id="rId165" Type="http://schemas.openxmlformats.org/officeDocument/2006/relationships/tags" Target="../tags/tag460.xml"/><Relationship Id="rId164" Type="http://schemas.openxmlformats.org/officeDocument/2006/relationships/tags" Target="../tags/tag459.xml"/><Relationship Id="rId163" Type="http://schemas.openxmlformats.org/officeDocument/2006/relationships/tags" Target="../tags/tag458.xml"/><Relationship Id="rId162" Type="http://schemas.openxmlformats.org/officeDocument/2006/relationships/tags" Target="../tags/tag457.xml"/><Relationship Id="rId161" Type="http://schemas.openxmlformats.org/officeDocument/2006/relationships/tags" Target="../tags/tag456.xml"/><Relationship Id="rId160" Type="http://schemas.openxmlformats.org/officeDocument/2006/relationships/tags" Target="../tags/tag455.xml"/><Relationship Id="rId16" Type="http://schemas.openxmlformats.org/officeDocument/2006/relationships/tags" Target="../tags/tag311.xml"/><Relationship Id="rId159" Type="http://schemas.openxmlformats.org/officeDocument/2006/relationships/tags" Target="../tags/tag454.xml"/><Relationship Id="rId158" Type="http://schemas.openxmlformats.org/officeDocument/2006/relationships/tags" Target="../tags/tag453.xml"/><Relationship Id="rId157" Type="http://schemas.openxmlformats.org/officeDocument/2006/relationships/tags" Target="../tags/tag452.xml"/><Relationship Id="rId156" Type="http://schemas.openxmlformats.org/officeDocument/2006/relationships/tags" Target="../tags/tag451.xml"/><Relationship Id="rId155" Type="http://schemas.openxmlformats.org/officeDocument/2006/relationships/tags" Target="../tags/tag450.xml"/><Relationship Id="rId154" Type="http://schemas.openxmlformats.org/officeDocument/2006/relationships/tags" Target="../tags/tag449.xml"/><Relationship Id="rId153" Type="http://schemas.openxmlformats.org/officeDocument/2006/relationships/tags" Target="../tags/tag448.xml"/><Relationship Id="rId152" Type="http://schemas.openxmlformats.org/officeDocument/2006/relationships/tags" Target="../tags/tag447.xml"/><Relationship Id="rId151" Type="http://schemas.openxmlformats.org/officeDocument/2006/relationships/tags" Target="../tags/tag446.xml"/><Relationship Id="rId150" Type="http://schemas.openxmlformats.org/officeDocument/2006/relationships/tags" Target="../tags/tag445.xml"/><Relationship Id="rId15" Type="http://schemas.openxmlformats.org/officeDocument/2006/relationships/tags" Target="../tags/tag310.xml"/><Relationship Id="rId149" Type="http://schemas.openxmlformats.org/officeDocument/2006/relationships/tags" Target="../tags/tag444.xml"/><Relationship Id="rId148" Type="http://schemas.openxmlformats.org/officeDocument/2006/relationships/tags" Target="../tags/tag443.xml"/><Relationship Id="rId147" Type="http://schemas.openxmlformats.org/officeDocument/2006/relationships/tags" Target="../tags/tag442.xml"/><Relationship Id="rId146" Type="http://schemas.openxmlformats.org/officeDocument/2006/relationships/tags" Target="../tags/tag441.xml"/><Relationship Id="rId145" Type="http://schemas.openxmlformats.org/officeDocument/2006/relationships/tags" Target="../tags/tag440.xml"/><Relationship Id="rId144" Type="http://schemas.openxmlformats.org/officeDocument/2006/relationships/tags" Target="../tags/tag439.xml"/><Relationship Id="rId143" Type="http://schemas.openxmlformats.org/officeDocument/2006/relationships/tags" Target="../tags/tag438.xml"/><Relationship Id="rId142" Type="http://schemas.openxmlformats.org/officeDocument/2006/relationships/tags" Target="../tags/tag437.xml"/><Relationship Id="rId141" Type="http://schemas.openxmlformats.org/officeDocument/2006/relationships/tags" Target="../tags/tag436.xml"/><Relationship Id="rId140" Type="http://schemas.openxmlformats.org/officeDocument/2006/relationships/tags" Target="../tags/tag435.xml"/><Relationship Id="rId14" Type="http://schemas.openxmlformats.org/officeDocument/2006/relationships/tags" Target="../tags/tag309.xml"/><Relationship Id="rId139" Type="http://schemas.openxmlformats.org/officeDocument/2006/relationships/tags" Target="../tags/tag434.xml"/><Relationship Id="rId138" Type="http://schemas.openxmlformats.org/officeDocument/2006/relationships/tags" Target="../tags/tag433.xml"/><Relationship Id="rId137" Type="http://schemas.openxmlformats.org/officeDocument/2006/relationships/tags" Target="../tags/tag432.xml"/><Relationship Id="rId136" Type="http://schemas.openxmlformats.org/officeDocument/2006/relationships/tags" Target="../tags/tag431.xml"/><Relationship Id="rId135" Type="http://schemas.openxmlformats.org/officeDocument/2006/relationships/tags" Target="../tags/tag430.xml"/><Relationship Id="rId134" Type="http://schemas.openxmlformats.org/officeDocument/2006/relationships/tags" Target="../tags/tag429.xml"/><Relationship Id="rId133" Type="http://schemas.openxmlformats.org/officeDocument/2006/relationships/tags" Target="../tags/tag428.xml"/><Relationship Id="rId132" Type="http://schemas.openxmlformats.org/officeDocument/2006/relationships/tags" Target="../tags/tag427.xml"/><Relationship Id="rId131" Type="http://schemas.openxmlformats.org/officeDocument/2006/relationships/tags" Target="../tags/tag426.xml"/><Relationship Id="rId130" Type="http://schemas.openxmlformats.org/officeDocument/2006/relationships/tags" Target="../tags/tag425.xml"/><Relationship Id="rId13" Type="http://schemas.openxmlformats.org/officeDocument/2006/relationships/tags" Target="../tags/tag308.xml"/><Relationship Id="rId129" Type="http://schemas.openxmlformats.org/officeDocument/2006/relationships/tags" Target="../tags/tag424.xml"/><Relationship Id="rId128" Type="http://schemas.openxmlformats.org/officeDocument/2006/relationships/tags" Target="../tags/tag423.xml"/><Relationship Id="rId127" Type="http://schemas.openxmlformats.org/officeDocument/2006/relationships/tags" Target="../tags/tag422.xml"/><Relationship Id="rId126" Type="http://schemas.openxmlformats.org/officeDocument/2006/relationships/tags" Target="../tags/tag421.xml"/><Relationship Id="rId125" Type="http://schemas.openxmlformats.org/officeDocument/2006/relationships/tags" Target="../tags/tag420.xml"/><Relationship Id="rId124" Type="http://schemas.openxmlformats.org/officeDocument/2006/relationships/tags" Target="../tags/tag419.xml"/><Relationship Id="rId123" Type="http://schemas.openxmlformats.org/officeDocument/2006/relationships/tags" Target="../tags/tag418.xml"/><Relationship Id="rId122" Type="http://schemas.openxmlformats.org/officeDocument/2006/relationships/tags" Target="../tags/tag417.xml"/><Relationship Id="rId121" Type="http://schemas.openxmlformats.org/officeDocument/2006/relationships/tags" Target="../tags/tag416.xml"/><Relationship Id="rId120" Type="http://schemas.openxmlformats.org/officeDocument/2006/relationships/tags" Target="../tags/tag415.xml"/><Relationship Id="rId12" Type="http://schemas.openxmlformats.org/officeDocument/2006/relationships/tags" Target="../tags/tag307.xml"/><Relationship Id="rId119" Type="http://schemas.openxmlformats.org/officeDocument/2006/relationships/tags" Target="../tags/tag414.xml"/><Relationship Id="rId118" Type="http://schemas.openxmlformats.org/officeDocument/2006/relationships/tags" Target="../tags/tag413.xml"/><Relationship Id="rId117" Type="http://schemas.openxmlformats.org/officeDocument/2006/relationships/tags" Target="../tags/tag412.xml"/><Relationship Id="rId116" Type="http://schemas.openxmlformats.org/officeDocument/2006/relationships/tags" Target="../tags/tag411.xml"/><Relationship Id="rId115" Type="http://schemas.openxmlformats.org/officeDocument/2006/relationships/tags" Target="../tags/tag410.xml"/><Relationship Id="rId114" Type="http://schemas.openxmlformats.org/officeDocument/2006/relationships/tags" Target="../tags/tag409.xml"/><Relationship Id="rId113" Type="http://schemas.openxmlformats.org/officeDocument/2006/relationships/tags" Target="../tags/tag408.xml"/><Relationship Id="rId112" Type="http://schemas.openxmlformats.org/officeDocument/2006/relationships/tags" Target="../tags/tag407.xml"/><Relationship Id="rId111" Type="http://schemas.openxmlformats.org/officeDocument/2006/relationships/tags" Target="../tags/tag406.xml"/><Relationship Id="rId110" Type="http://schemas.openxmlformats.org/officeDocument/2006/relationships/tags" Target="../tags/tag405.xml"/><Relationship Id="rId11" Type="http://schemas.openxmlformats.org/officeDocument/2006/relationships/tags" Target="../tags/tag306.xml"/><Relationship Id="rId109" Type="http://schemas.openxmlformats.org/officeDocument/2006/relationships/tags" Target="../tags/tag404.xml"/><Relationship Id="rId108" Type="http://schemas.openxmlformats.org/officeDocument/2006/relationships/tags" Target="../tags/tag403.xml"/><Relationship Id="rId107" Type="http://schemas.openxmlformats.org/officeDocument/2006/relationships/tags" Target="../tags/tag402.xml"/><Relationship Id="rId106" Type="http://schemas.openxmlformats.org/officeDocument/2006/relationships/tags" Target="../tags/tag401.xml"/><Relationship Id="rId105" Type="http://schemas.openxmlformats.org/officeDocument/2006/relationships/tags" Target="../tags/tag400.xml"/><Relationship Id="rId104" Type="http://schemas.openxmlformats.org/officeDocument/2006/relationships/tags" Target="../tags/tag399.xml"/><Relationship Id="rId103" Type="http://schemas.openxmlformats.org/officeDocument/2006/relationships/tags" Target="../tags/tag398.xml"/><Relationship Id="rId102" Type="http://schemas.openxmlformats.org/officeDocument/2006/relationships/tags" Target="../tags/tag397.xml"/><Relationship Id="rId101" Type="http://schemas.openxmlformats.org/officeDocument/2006/relationships/tags" Target="../tags/tag396.xml"/><Relationship Id="rId100" Type="http://schemas.openxmlformats.org/officeDocument/2006/relationships/tags" Target="../tags/tag395.xml"/><Relationship Id="rId10" Type="http://schemas.openxmlformats.org/officeDocument/2006/relationships/tags" Target="../tags/tag305.xml"/><Relationship Id="rId1" Type="http://schemas.openxmlformats.org/officeDocument/2006/relationships/image" Target="../media/image10.png"/></Relationships>
</file>

<file path=ppt/slides/_rels/slide48.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image" Target="../media/image8.png"/><Relationship Id="rId2" Type="http://schemas.openxmlformats.org/officeDocument/2006/relationships/tags" Target="../tags/tag495.xml"/><Relationship Id="rId11" Type="http://schemas.openxmlformats.org/officeDocument/2006/relationships/notesSlide" Target="../notesSlides/notesSlide32.xml"/><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image" Target="../media/image37.jpeg"/><Relationship Id="rId7" Type="http://schemas.openxmlformats.org/officeDocument/2006/relationships/tags" Target="../tags/tag505.xml"/><Relationship Id="rId6" Type="http://schemas.openxmlformats.org/officeDocument/2006/relationships/image" Target="../media/image36.jpeg"/><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image" Target="../media/image8.png"/><Relationship Id="rId2" Type="http://schemas.openxmlformats.org/officeDocument/2006/relationships/tags" Target="../tags/tag502.xml"/><Relationship Id="rId12" Type="http://schemas.openxmlformats.org/officeDocument/2006/relationships/notesSlide" Target="../notesSlides/notesSlide33.xml"/><Relationship Id="rId11" Type="http://schemas.openxmlformats.org/officeDocument/2006/relationships/slideLayout" Target="../slideLayouts/slideLayout7.xml"/><Relationship Id="rId10" Type="http://schemas.openxmlformats.org/officeDocument/2006/relationships/tags" Target="../tags/tag50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media/image12.jpeg"/><Relationship Id="rId6" Type="http://schemas.openxmlformats.org/officeDocument/2006/relationships/tags" Target="../tags/tag8.xml"/><Relationship Id="rId5" Type="http://schemas.openxmlformats.org/officeDocument/2006/relationships/image" Target="../media/image11.jpeg"/><Relationship Id="rId4" Type="http://schemas.openxmlformats.org/officeDocument/2006/relationships/tags" Target="../tags/tag7.xml"/><Relationship Id="rId3" Type="http://schemas.openxmlformats.org/officeDocument/2006/relationships/image" Target="../media/image8.png"/><Relationship Id="rId2" Type="http://schemas.openxmlformats.org/officeDocument/2006/relationships/tags" Target="../tags/tag6.xml"/><Relationship Id="rId17" Type="http://schemas.openxmlformats.org/officeDocument/2006/relationships/notesSlide" Target="../notesSlides/notesSlide3.xml"/><Relationship Id="rId16" Type="http://schemas.openxmlformats.org/officeDocument/2006/relationships/slideLayout" Target="../slideLayouts/slideLayout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image" Target="../media/image8.png"/><Relationship Id="rId27" Type="http://schemas.openxmlformats.org/officeDocument/2006/relationships/notesSlide" Target="../notesSlides/notesSlide34.xml"/><Relationship Id="rId26" Type="http://schemas.openxmlformats.org/officeDocument/2006/relationships/slideLayout" Target="../slideLayouts/slideLayout7.xml"/><Relationship Id="rId25" Type="http://schemas.openxmlformats.org/officeDocument/2006/relationships/tags" Target="../tags/tag530.xml"/><Relationship Id="rId24" Type="http://schemas.openxmlformats.org/officeDocument/2006/relationships/tags" Target="../tags/tag529.xml"/><Relationship Id="rId23" Type="http://schemas.openxmlformats.org/officeDocument/2006/relationships/tags" Target="../tags/tag528.xml"/><Relationship Id="rId22" Type="http://schemas.openxmlformats.org/officeDocument/2006/relationships/tags" Target="../tags/tag527.xml"/><Relationship Id="rId21" Type="http://schemas.openxmlformats.org/officeDocument/2006/relationships/tags" Target="../tags/tag526.xml"/><Relationship Id="rId20" Type="http://schemas.openxmlformats.org/officeDocument/2006/relationships/tags" Target="../tags/tag525.xml"/><Relationship Id="rId2" Type="http://schemas.openxmlformats.org/officeDocument/2006/relationships/tags" Target="../tags/tag508.xml"/><Relationship Id="rId19" Type="http://schemas.openxmlformats.org/officeDocument/2006/relationships/tags" Target="../tags/tag524.xml"/><Relationship Id="rId18" Type="http://schemas.openxmlformats.org/officeDocument/2006/relationships/tags" Target="../tags/tag523.xml"/><Relationship Id="rId17" Type="http://schemas.openxmlformats.org/officeDocument/2006/relationships/tags" Target="../tags/tag522.xml"/><Relationship Id="rId16" Type="http://schemas.openxmlformats.org/officeDocument/2006/relationships/tags" Target="../tags/tag521.xml"/><Relationship Id="rId15" Type="http://schemas.openxmlformats.org/officeDocument/2006/relationships/tags" Target="../tags/tag520.xml"/><Relationship Id="rId14" Type="http://schemas.openxmlformats.org/officeDocument/2006/relationships/tags" Target="../tags/tag519.xml"/><Relationship Id="rId13" Type="http://schemas.openxmlformats.org/officeDocument/2006/relationships/tags" Target="../tags/tag518.xml"/><Relationship Id="rId12" Type="http://schemas.openxmlformats.org/officeDocument/2006/relationships/tags" Target="../tags/tag517.xml"/><Relationship Id="rId11" Type="http://schemas.openxmlformats.org/officeDocument/2006/relationships/tags" Target="../tags/tag516.xml"/><Relationship Id="rId10" Type="http://schemas.openxmlformats.org/officeDocument/2006/relationships/tags" Target="../tags/tag515.xml"/><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9" Type="http://schemas.openxmlformats.org/officeDocument/2006/relationships/tags" Target="../tags/tag537.xml"/><Relationship Id="rId8" Type="http://schemas.openxmlformats.org/officeDocument/2006/relationships/tags" Target="../tags/tag536.xml"/><Relationship Id="rId7" Type="http://schemas.openxmlformats.org/officeDocument/2006/relationships/tags" Target="../tags/tag535.xml"/><Relationship Id="rId6" Type="http://schemas.openxmlformats.org/officeDocument/2006/relationships/tags" Target="../tags/tag534.xml"/><Relationship Id="rId5" Type="http://schemas.openxmlformats.org/officeDocument/2006/relationships/tags" Target="../tags/tag533.xml"/><Relationship Id="rId4" Type="http://schemas.openxmlformats.org/officeDocument/2006/relationships/tags" Target="../tags/tag532.xml"/><Relationship Id="rId3" Type="http://schemas.openxmlformats.org/officeDocument/2006/relationships/image" Target="../media/image8.png"/><Relationship Id="rId21" Type="http://schemas.openxmlformats.org/officeDocument/2006/relationships/notesSlide" Target="../notesSlides/notesSlide35.xml"/><Relationship Id="rId20" Type="http://schemas.openxmlformats.org/officeDocument/2006/relationships/slideLayout" Target="../slideLayouts/slideLayout7.xml"/><Relationship Id="rId2" Type="http://schemas.openxmlformats.org/officeDocument/2006/relationships/tags" Target="../tags/tag531.xml"/><Relationship Id="rId19" Type="http://schemas.openxmlformats.org/officeDocument/2006/relationships/tags" Target="../tags/tag547.xml"/><Relationship Id="rId18" Type="http://schemas.openxmlformats.org/officeDocument/2006/relationships/tags" Target="../tags/tag546.xml"/><Relationship Id="rId17" Type="http://schemas.openxmlformats.org/officeDocument/2006/relationships/tags" Target="../tags/tag545.xml"/><Relationship Id="rId16" Type="http://schemas.openxmlformats.org/officeDocument/2006/relationships/tags" Target="../tags/tag544.xml"/><Relationship Id="rId15" Type="http://schemas.openxmlformats.org/officeDocument/2006/relationships/tags" Target="../tags/tag543.xml"/><Relationship Id="rId14" Type="http://schemas.openxmlformats.org/officeDocument/2006/relationships/tags" Target="../tags/tag542.xml"/><Relationship Id="rId13" Type="http://schemas.openxmlformats.org/officeDocument/2006/relationships/tags" Target="../tags/tag541.xml"/><Relationship Id="rId12" Type="http://schemas.openxmlformats.org/officeDocument/2006/relationships/tags" Target="../tags/tag540.xml"/><Relationship Id="rId11" Type="http://schemas.openxmlformats.org/officeDocument/2006/relationships/tags" Target="../tags/tag539.xml"/><Relationship Id="rId10" Type="http://schemas.openxmlformats.org/officeDocument/2006/relationships/tags" Target="../tags/tag538.xml"/><Relationship Id="rId1" Type="http://schemas.openxmlformats.org/officeDocument/2006/relationships/image" Target="../media/image10.png"/></Relationships>
</file>

<file path=ppt/slides/_rels/slide52.xml.rels><?xml version="1.0" encoding="UTF-8" standalone="yes"?>
<Relationships xmlns="http://schemas.openxmlformats.org/package/2006/relationships"><Relationship Id="rId9" Type="http://schemas.openxmlformats.org/officeDocument/2006/relationships/tags" Target="../tags/tag554.xml"/><Relationship Id="rId8" Type="http://schemas.openxmlformats.org/officeDocument/2006/relationships/tags" Target="../tags/tag553.xml"/><Relationship Id="rId7" Type="http://schemas.openxmlformats.org/officeDocument/2006/relationships/tags" Target="../tags/tag552.xml"/><Relationship Id="rId6" Type="http://schemas.openxmlformats.org/officeDocument/2006/relationships/tags" Target="../tags/tag551.xml"/><Relationship Id="rId5" Type="http://schemas.openxmlformats.org/officeDocument/2006/relationships/tags" Target="../tags/tag550.xml"/><Relationship Id="rId4" Type="http://schemas.openxmlformats.org/officeDocument/2006/relationships/tags" Target="../tags/tag549.xml"/><Relationship Id="rId3" Type="http://schemas.openxmlformats.org/officeDocument/2006/relationships/image" Target="../media/image8.png"/><Relationship Id="rId2" Type="http://schemas.openxmlformats.org/officeDocument/2006/relationships/tags" Target="../tags/tag548.xml"/><Relationship Id="rId11" Type="http://schemas.openxmlformats.org/officeDocument/2006/relationships/notesSlide" Target="../notesSlides/notesSlide36.xml"/><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555.xml"/><Relationship Id="rId1" Type="http://schemas.openxmlformats.org/officeDocument/2006/relationships/image" Target="../media/image9.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tags" Target="../tags/tag557.xml"/><Relationship Id="rId3" Type="http://schemas.openxmlformats.org/officeDocument/2006/relationships/image" Target="../media/image8.png"/><Relationship Id="rId2" Type="http://schemas.openxmlformats.org/officeDocument/2006/relationships/tags" Target="../tags/tag556.xml"/><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558.xml"/><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tags" Target="../tags/tag560.xml"/><Relationship Id="rId3"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image" Target="../media/image10.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561.xml"/><Relationship Id="rId1" Type="http://schemas.openxmlformats.org/officeDocument/2006/relationships/image" Target="../media/image10.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tags" Target="../tags/tag563.xml"/><Relationship Id="rId3" Type="http://schemas.openxmlformats.org/officeDocument/2006/relationships/image" Target="../media/image8.png"/><Relationship Id="rId2" Type="http://schemas.openxmlformats.org/officeDocument/2006/relationships/tags" Target="../tags/tag562.xml"/><Relationship Id="rId1" Type="http://schemas.openxmlformats.org/officeDocument/2006/relationships/image" Target="../media/image10.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tags" Target="../tags/tag565.xml"/><Relationship Id="rId3" Type="http://schemas.openxmlformats.org/officeDocument/2006/relationships/image" Target="../media/image8.png"/><Relationship Id="rId2" Type="http://schemas.openxmlformats.org/officeDocument/2006/relationships/tags" Target="../tags/tag564.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8.png"/><Relationship Id="rId2" Type="http://schemas.openxmlformats.org/officeDocument/2006/relationships/tags" Target="../tags/tag17.xml"/><Relationship Id="rId17" Type="http://schemas.openxmlformats.org/officeDocument/2006/relationships/notesSlide" Target="../notesSlides/notesSlide4.xml"/><Relationship Id="rId16" Type="http://schemas.openxmlformats.org/officeDocument/2006/relationships/slideLayout" Target="../slideLayouts/slideLayout7.xml"/><Relationship Id="rId15" Type="http://schemas.openxmlformats.org/officeDocument/2006/relationships/tags" Target="../tags/tag27.xml"/><Relationship Id="rId14" Type="http://schemas.openxmlformats.org/officeDocument/2006/relationships/image" Target="../media/image14.png"/><Relationship Id="rId13" Type="http://schemas.openxmlformats.org/officeDocument/2006/relationships/tags" Target="../tags/tag26.xml"/><Relationship Id="rId12" Type="http://schemas.openxmlformats.org/officeDocument/2006/relationships/image" Target="../media/image13.png"/><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tags" Target="../tags/tag567.xml"/><Relationship Id="rId3" Type="http://schemas.openxmlformats.org/officeDocument/2006/relationships/image" Target="../media/image8.png"/><Relationship Id="rId2" Type="http://schemas.openxmlformats.org/officeDocument/2006/relationships/tags" Target="../tags/tag566.xml"/><Relationship Id="rId1" Type="http://schemas.openxmlformats.org/officeDocument/2006/relationships/image" Target="../media/image10.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tags" Target="../tags/tag569.xml"/><Relationship Id="rId3" Type="http://schemas.openxmlformats.org/officeDocument/2006/relationships/image" Target="../media/image8.png"/><Relationship Id="rId2" Type="http://schemas.openxmlformats.org/officeDocument/2006/relationships/tags" Target="../tags/tag568.xml"/><Relationship Id="rId1" Type="http://schemas.openxmlformats.org/officeDocument/2006/relationships/image" Target="../media/image10.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tags" Target="../tags/tag571.xml"/><Relationship Id="rId3" Type="http://schemas.openxmlformats.org/officeDocument/2006/relationships/image" Target="../media/image8.png"/><Relationship Id="rId2" Type="http://schemas.openxmlformats.org/officeDocument/2006/relationships/tags" Target="../tags/tag570.xml"/><Relationship Id="rId1" Type="http://schemas.openxmlformats.org/officeDocument/2006/relationships/image" Target="../media/image10.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tags" Target="../tags/tag573.xml"/><Relationship Id="rId3" Type="http://schemas.openxmlformats.org/officeDocument/2006/relationships/image" Target="../media/image8.png"/><Relationship Id="rId2" Type="http://schemas.openxmlformats.org/officeDocument/2006/relationships/tags" Target="../tags/tag572.xml"/><Relationship Id="rId1" Type="http://schemas.openxmlformats.org/officeDocument/2006/relationships/image" Target="../media/image10.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tags" Target="../tags/tag575.xml"/><Relationship Id="rId3" Type="http://schemas.openxmlformats.org/officeDocument/2006/relationships/image" Target="../media/image8.png"/><Relationship Id="rId2" Type="http://schemas.openxmlformats.org/officeDocument/2006/relationships/tags" Target="../tags/tag574.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7.xml"/><Relationship Id="rId7" Type="http://schemas.openxmlformats.org/officeDocument/2006/relationships/image" Target="../media/image44.jpeg"/><Relationship Id="rId6" Type="http://schemas.openxmlformats.org/officeDocument/2006/relationships/tags" Target="../tags/tag578.xml"/><Relationship Id="rId5" Type="http://schemas.openxmlformats.org/officeDocument/2006/relationships/image" Target="../media/image43.png"/><Relationship Id="rId4" Type="http://schemas.openxmlformats.org/officeDocument/2006/relationships/tags" Target="../tags/tag577.xml"/><Relationship Id="rId3" Type="http://schemas.openxmlformats.org/officeDocument/2006/relationships/image" Target="../media/image8.png"/><Relationship Id="rId2" Type="http://schemas.openxmlformats.org/officeDocument/2006/relationships/tags" Target="../tags/tag576.xml"/><Relationship Id="rId1" Type="http://schemas.openxmlformats.org/officeDocument/2006/relationships/image" Target="../media/image10.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tags" Target="../tags/tag580.xml"/><Relationship Id="rId3" Type="http://schemas.openxmlformats.org/officeDocument/2006/relationships/image" Target="../media/image8.png"/><Relationship Id="rId2" Type="http://schemas.openxmlformats.org/officeDocument/2006/relationships/tags" Target="../tags/tag579.xml"/><Relationship Id="rId1" Type="http://schemas.openxmlformats.org/officeDocument/2006/relationships/image" Target="../media/image10.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581.xml"/><Relationship Id="rId1" Type="http://schemas.openxmlformats.org/officeDocument/2006/relationships/image" Target="../media/image9.png"/></Relationships>
</file>

<file path=ppt/slides/_rels/slide68.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 Id="rId32" Type="http://schemas.openxmlformats.org/officeDocument/2006/relationships/notesSlide" Target="../notesSlides/notesSlide50.xml"/><Relationship Id="rId31" Type="http://schemas.openxmlformats.org/officeDocument/2006/relationships/slideLayout" Target="../slideLayouts/slideLayout7.xml"/><Relationship Id="rId30" Type="http://schemas.openxmlformats.org/officeDocument/2006/relationships/image" Target="../media/image53.jpeg"/><Relationship Id="rId3" Type="http://schemas.openxmlformats.org/officeDocument/2006/relationships/image" Target="../media/image8.png"/><Relationship Id="rId29" Type="http://schemas.openxmlformats.org/officeDocument/2006/relationships/tags" Target="../tags/tag601.xml"/><Relationship Id="rId28" Type="http://schemas.openxmlformats.org/officeDocument/2006/relationships/image" Target="../media/image52.png"/><Relationship Id="rId27" Type="http://schemas.openxmlformats.org/officeDocument/2006/relationships/tags" Target="../tags/tag600.xml"/><Relationship Id="rId26" Type="http://schemas.openxmlformats.org/officeDocument/2006/relationships/image" Target="../media/image51.png"/><Relationship Id="rId25" Type="http://schemas.openxmlformats.org/officeDocument/2006/relationships/tags" Target="../tags/tag599.xml"/><Relationship Id="rId24" Type="http://schemas.openxmlformats.org/officeDocument/2006/relationships/tags" Target="../tags/tag598.xml"/><Relationship Id="rId23" Type="http://schemas.openxmlformats.org/officeDocument/2006/relationships/image" Target="../media/image50.png"/><Relationship Id="rId22" Type="http://schemas.openxmlformats.org/officeDocument/2006/relationships/tags" Target="../tags/tag597.xml"/><Relationship Id="rId21" Type="http://schemas.openxmlformats.org/officeDocument/2006/relationships/image" Target="../media/image49.png"/><Relationship Id="rId20" Type="http://schemas.openxmlformats.org/officeDocument/2006/relationships/tags" Target="../tags/tag596.xml"/><Relationship Id="rId2" Type="http://schemas.openxmlformats.org/officeDocument/2006/relationships/tags" Target="../tags/tag582.xml"/><Relationship Id="rId19" Type="http://schemas.openxmlformats.org/officeDocument/2006/relationships/image" Target="../media/image48.png"/><Relationship Id="rId18" Type="http://schemas.openxmlformats.org/officeDocument/2006/relationships/tags" Target="../tags/tag595.xml"/><Relationship Id="rId17" Type="http://schemas.openxmlformats.org/officeDocument/2006/relationships/tags" Target="../tags/tag594.xml"/><Relationship Id="rId16" Type="http://schemas.openxmlformats.org/officeDocument/2006/relationships/tags" Target="../tags/tag593.xml"/><Relationship Id="rId15" Type="http://schemas.openxmlformats.org/officeDocument/2006/relationships/tags" Target="../tags/tag592.xml"/><Relationship Id="rId14" Type="http://schemas.openxmlformats.org/officeDocument/2006/relationships/tags" Target="../tags/tag591.xml"/><Relationship Id="rId13" Type="http://schemas.openxmlformats.org/officeDocument/2006/relationships/tags" Target="../tags/tag590.xml"/><Relationship Id="rId12" Type="http://schemas.openxmlformats.org/officeDocument/2006/relationships/image" Target="../media/image47.jpeg"/><Relationship Id="rId11" Type="http://schemas.openxmlformats.org/officeDocument/2006/relationships/tags" Target="../tags/tag589.xml"/><Relationship Id="rId10" Type="http://schemas.openxmlformats.org/officeDocument/2006/relationships/image" Target="../media/image46.png"/><Relationship Id="rId1" Type="http://schemas.openxmlformats.org/officeDocument/2006/relationships/image" Target="../media/image10.png"/></Relationships>
</file>

<file path=ppt/slides/_rels/slide69.xml.rels><?xml version="1.0" encoding="UTF-8" standalone="yes"?>
<Relationships xmlns="http://schemas.openxmlformats.org/package/2006/relationships"><Relationship Id="rId9" Type="http://schemas.openxmlformats.org/officeDocument/2006/relationships/hyperlink" Target="https://developer.arm.com/search#q=ARM%20Architecture%20Reference%20Manual%20" TargetMode="Externa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7" Type="http://schemas.openxmlformats.org/officeDocument/2006/relationships/notesSlide" Target="../notesSlides/notesSlide51.xml"/><Relationship Id="rId46" Type="http://schemas.openxmlformats.org/officeDocument/2006/relationships/slideLayout" Target="../slideLayouts/slideLayout7.xml"/><Relationship Id="rId45" Type="http://schemas.openxmlformats.org/officeDocument/2006/relationships/tags" Target="../tags/tag642.xml"/><Relationship Id="rId44" Type="http://schemas.openxmlformats.org/officeDocument/2006/relationships/tags" Target="../tags/tag641.xml"/><Relationship Id="rId43" Type="http://schemas.openxmlformats.org/officeDocument/2006/relationships/tags" Target="../tags/tag640.xml"/><Relationship Id="rId42" Type="http://schemas.openxmlformats.org/officeDocument/2006/relationships/tags" Target="../tags/tag639.xml"/><Relationship Id="rId41" Type="http://schemas.openxmlformats.org/officeDocument/2006/relationships/tags" Target="../tags/tag638.xml"/><Relationship Id="rId40" Type="http://schemas.openxmlformats.org/officeDocument/2006/relationships/tags" Target="../tags/tag637.xml"/><Relationship Id="rId4" Type="http://schemas.openxmlformats.org/officeDocument/2006/relationships/tags" Target="../tags/tag603.xml"/><Relationship Id="rId39" Type="http://schemas.openxmlformats.org/officeDocument/2006/relationships/tags" Target="../tags/tag636.xml"/><Relationship Id="rId38" Type="http://schemas.openxmlformats.org/officeDocument/2006/relationships/tags" Target="../tags/tag635.xml"/><Relationship Id="rId37" Type="http://schemas.openxmlformats.org/officeDocument/2006/relationships/tags" Target="../tags/tag634.xml"/><Relationship Id="rId36" Type="http://schemas.openxmlformats.org/officeDocument/2006/relationships/tags" Target="../tags/tag633.xml"/><Relationship Id="rId35" Type="http://schemas.openxmlformats.org/officeDocument/2006/relationships/tags" Target="../tags/tag632.xml"/><Relationship Id="rId34" Type="http://schemas.openxmlformats.org/officeDocument/2006/relationships/tags" Target="../tags/tag631.xml"/><Relationship Id="rId33" Type="http://schemas.openxmlformats.org/officeDocument/2006/relationships/tags" Target="../tags/tag630.xml"/><Relationship Id="rId32" Type="http://schemas.openxmlformats.org/officeDocument/2006/relationships/tags" Target="../tags/tag629.xml"/><Relationship Id="rId31" Type="http://schemas.openxmlformats.org/officeDocument/2006/relationships/tags" Target="../tags/tag628.xml"/><Relationship Id="rId30" Type="http://schemas.openxmlformats.org/officeDocument/2006/relationships/tags" Target="../tags/tag627.xml"/><Relationship Id="rId3" Type="http://schemas.openxmlformats.org/officeDocument/2006/relationships/image" Target="../media/image8.png"/><Relationship Id="rId29" Type="http://schemas.openxmlformats.org/officeDocument/2006/relationships/tags" Target="../tags/tag626.xml"/><Relationship Id="rId28" Type="http://schemas.openxmlformats.org/officeDocument/2006/relationships/tags" Target="../tags/tag625.xml"/><Relationship Id="rId27" Type="http://schemas.openxmlformats.org/officeDocument/2006/relationships/tags" Target="../tags/tag624.xml"/><Relationship Id="rId26" Type="http://schemas.openxmlformats.org/officeDocument/2006/relationships/tags" Target="../tags/tag623.xml"/><Relationship Id="rId25" Type="http://schemas.openxmlformats.org/officeDocument/2006/relationships/tags" Target="../tags/tag622.xml"/><Relationship Id="rId24" Type="http://schemas.openxmlformats.org/officeDocument/2006/relationships/tags" Target="../tags/tag621.xml"/><Relationship Id="rId23" Type="http://schemas.openxmlformats.org/officeDocument/2006/relationships/tags" Target="../tags/tag620.xml"/><Relationship Id="rId22" Type="http://schemas.openxmlformats.org/officeDocument/2006/relationships/tags" Target="../tags/tag619.xml"/><Relationship Id="rId21" Type="http://schemas.openxmlformats.org/officeDocument/2006/relationships/tags" Target="../tags/tag618.xml"/><Relationship Id="rId20" Type="http://schemas.openxmlformats.org/officeDocument/2006/relationships/tags" Target="../tags/tag617.xml"/><Relationship Id="rId2" Type="http://schemas.openxmlformats.org/officeDocument/2006/relationships/tags" Target="../tags/tag602.xml"/><Relationship Id="rId19" Type="http://schemas.openxmlformats.org/officeDocument/2006/relationships/tags" Target="../tags/tag616.xml"/><Relationship Id="rId18" Type="http://schemas.openxmlformats.org/officeDocument/2006/relationships/tags" Target="../tags/tag615.xml"/><Relationship Id="rId17" Type="http://schemas.openxmlformats.org/officeDocument/2006/relationships/tags" Target="../tags/tag614.xml"/><Relationship Id="rId16" Type="http://schemas.openxmlformats.org/officeDocument/2006/relationships/tags" Target="../tags/tag613.xml"/><Relationship Id="rId15" Type="http://schemas.openxmlformats.org/officeDocument/2006/relationships/tags" Target="../tags/tag612.xml"/><Relationship Id="rId14" Type="http://schemas.openxmlformats.org/officeDocument/2006/relationships/tags" Target="../tags/tag611.xml"/><Relationship Id="rId13" Type="http://schemas.openxmlformats.org/officeDocument/2006/relationships/tags" Target="../tags/tag610.xml"/><Relationship Id="rId12" Type="http://schemas.openxmlformats.org/officeDocument/2006/relationships/tags" Target="../tags/tag609.xml"/><Relationship Id="rId11" Type="http://schemas.openxmlformats.org/officeDocument/2006/relationships/tags" Target="../tags/tag608.xml"/><Relationship Id="rId10" Type="http://schemas.openxmlformats.org/officeDocument/2006/relationships/hyperlink" Target="https://developer.arm.com/search#q=ARM%20Cortex%20Technical%20Reference%20Manual" TargetMode="Externa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8.png"/><Relationship Id="rId2" Type="http://schemas.openxmlformats.org/officeDocument/2006/relationships/tags" Target="../tags/tag28.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image" Target="../media/image16.jpeg"/><Relationship Id="rId12" Type="http://schemas.openxmlformats.org/officeDocument/2006/relationships/tags" Target="../tags/tag36.xml"/><Relationship Id="rId11" Type="http://schemas.openxmlformats.org/officeDocument/2006/relationships/image" Target="../media/image15.jpeg"/><Relationship Id="rId10" Type="http://schemas.openxmlformats.org/officeDocument/2006/relationships/tags" Target="../tags/tag35.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image" Target="../media/image55.png"/><Relationship Id="rId6" Type="http://schemas.openxmlformats.org/officeDocument/2006/relationships/tags" Target="../tags/tag645.xml"/><Relationship Id="rId5" Type="http://schemas.openxmlformats.org/officeDocument/2006/relationships/tags" Target="../tags/tag644.xml"/><Relationship Id="rId4" Type="http://schemas.openxmlformats.org/officeDocument/2006/relationships/image" Target="../media/image8.png"/><Relationship Id="rId3" Type="http://schemas.openxmlformats.org/officeDocument/2006/relationships/tags" Target="../tags/tag643.xml"/><Relationship Id="rId2" Type="http://schemas.openxmlformats.org/officeDocument/2006/relationships/image" Target="../media/image54.png"/><Relationship Id="rId15" Type="http://schemas.openxmlformats.org/officeDocument/2006/relationships/notesSlide" Target="../notesSlides/notesSlide52.xml"/><Relationship Id="rId14" Type="http://schemas.openxmlformats.org/officeDocument/2006/relationships/slideLayout" Target="../slideLayouts/slideLayout7.xml"/><Relationship Id="rId13" Type="http://schemas.openxmlformats.org/officeDocument/2006/relationships/tags" Target="../tags/tag651.xml"/><Relationship Id="rId12" Type="http://schemas.openxmlformats.org/officeDocument/2006/relationships/tags" Target="../tags/tag650.xml"/><Relationship Id="rId11" Type="http://schemas.openxmlformats.org/officeDocument/2006/relationships/tags" Target="../tags/tag649.xml"/><Relationship Id="rId10" Type="http://schemas.openxmlformats.org/officeDocument/2006/relationships/tags" Target="../tags/tag648.xml"/><Relationship Id="rId1" Type="http://schemas.openxmlformats.org/officeDocument/2006/relationships/image" Target="../media/image10.png"/></Relationships>
</file>

<file path=ppt/slides/_rels/slide71.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tags" Target="../tags/tag656.xml"/><Relationship Id="rId7" Type="http://schemas.openxmlformats.org/officeDocument/2006/relationships/tags" Target="../tags/tag655.xml"/><Relationship Id="rId6" Type="http://schemas.openxmlformats.org/officeDocument/2006/relationships/tags" Target="../tags/tag654.xml"/><Relationship Id="rId5" Type="http://schemas.openxmlformats.org/officeDocument/2006/relationships/image" Target="../media/image56.png"/><Relationship Id="rId4" Type="http://schemas.openxmlformats.org/officeDocument/2006/relationships/tags" Target="../tags/tag653.xml"/><Relationship Id="rId3" Type="http://schemas.openxmlformats.org/officeDocument/2006/relationships/image" Target="../media/image8.png"/><Relationship Id="rId2" Type="http://schemas.openxmlformats.org/officeDocument/2006/relationships/tags" Target="../tags/tag652.xml"/><Relationship Id="rId14" Type="http://schemas.openxmlformats.org/officeDocument/2006/relationships/notesSlide" Target="../notesSlides/notesSlide53.xml"/><Relationship Id="rId13" Type="http://schemas.openxmlformats.org/officeDocument/2006/relationships/slideLayout" Target="../slideLayouts/slideLayout7.xml"/><Relationship Id="rId12" Type="http://schemas.openxmlformats.org/officeDocument/2006/relationships/tags" Target="../tags/tag660.xml"/><Relationship Id="rId11" Type="http://schemas.openxmlformats.org/officeDocument/2006/relationships/tags" Target="../tags/tag659.xml"/><Relationship Id="rId10" Type="http://schemas.openxmlformats.org/officeDocument/2006/relationships/tags" Target="../tags/tag658.xml"/><Relationship Id="rId1" Type="http://schemas.openxmlformats.org/officeDocument/2006/relationships/image" Target="../media/image10.png"/></Relationships>
</file>

<file path=ppt/slides/_rels/slide72.xml.rels><?xml version="1.0" encoding="UTF-8" standalone="yes"?>
<Relationships xmlns="http://schemas.openxmlformats.org/package/2006/relationships"><Relationship Id="rId9" Type="http://schemas.openxmlformats.org/officeDocument/2006/relationships/tags" Target="../tags/tag665.xml"/><Relationship Id="rId8" Type="http://schemas.openxmlformats.org/officeDocument/2006/relationships/tags" Target="../tags/tag664.xml"/><Relationship Id="rId7" Type="http://schemas.openxmlformats.org/officeDocument/2006/relationships/tags" Target="../tags/tag663.xml"/><Relationship Id="rId6" Type="http://schemas.openxmlformats.org/officeDocument/2006/relationships/image" Target="file:///E:\New%20Idea\&#21333;&#29255;&#26426;&#20844;&#20849;&#23454;&#39564;&#23460;\&#23884;&#20837;&#24335;Internet&#25216;&#26415;&#21450;&#20854;&#24320;&#21457;.files\emware1.jpg" TargetMode="External"/><Relationship Id="rId5" Type="http://schemas.openxmlformats.org/officeDocument/2006/relationships/image" Target="../media/image57.jpeg"/><Relationship Id="rId4" Type="http://schemas.openxmlformats.org/officeDocument/2006/relationships/tags" Target="../tags/tag662.xml"/><Relationship Id="rId3" Type="http://schemas.openxmlformats.org/officeDocument/2006/relationships/image" Target="../media/image8.png"/><Relationship Id="rId2" Type="http://schemas.openxmlformats.org/officeDocument/2006/relationships/tags" Target="../tags/tag661.xml"/><Relationship Id="rId16" Type="http://schemas.openxmlformats.org/officeDocument/2006/relationships/notesSlide" Target="../notesSlides/notesSlide54.xml"/><Relationship Id="rId15" Type="http://schemas.openxmlformats.org/officeDocument/2006/relationships/slideLayout" Target="../slideLayouts/slideLayout7.xml"/><Relationship Id="rId14" Type="http://schemas.openxmlformats.org/officeDocument/2006/relationships/tags" Target="../tags/tag670.xml"/><Relationship Id="rId13" Type="http://schemas.openxmlformats.org/officeDocument/2006/relationships/tags" Target="../tags/tag669.xml"/><Relationship Id="rId12" Type="http://schemas.openxmlformats.org/officeDocument/2006/relationships/tags" Target="../tags/tag668.xml"/><Relationship Id="rId11" Type="http://schemas.openxmlformats.org/officeDocument/2006/relationships/tags" Target="../tags/tag667.xml"/><Relationship Id="rId10" Type="http://schemas.openxmlformats.org/officeDocument/2006/relationships/tags" Target="../tags/tag666.xml"/><Relationship Id="rId1" Type="http://schemas.openxmlformats.org/officeDocument/2006/relationships/image" Target="../media/image10.png"/></Relationships>
</file>

<file path=ppt/slides/_rels/slide73.xml.rels><?xml version="1.0" encoding="UTF-8" standalone="yes"?>
<Relationships xmlns="http://schemas.openxmlformats.org/package/2006/relationships"><Relationship Id="rId9" Type="http://schemas.openxmlformats.org/officeDocument/2006/relationships/tags" Target="../tags/tag677.xml"/><Relationship Id="rId8" Type="http://schemas.openxmlformats.org/officeDocument/2006/relationships/tags" Target="../tags/tag676.xml"/><Relationship Id="rId7" Type="http://schemas.openxmlformats.org/officeDocument/2006/relationships/tags" Target="../tags/tag675.xml"/><Relationship Id="rId6" Type="http://schemas.openxmlformats.org/officeDocument/2006/relationships/tags" Target="../tags/tag674.xml"/><Relationship Id="rId5" Type="http://schemas.openxmlformats.org/officeDocument/2006/relationships/tags" Target="../tags/tag673.xml"/><Relationship Id="rId4" Type="http://schemas.openxmlformats.org/officeDocument/2006/relationships/tags" Target="../tags/tag672.xml"/><Relationship Id="rId3" Type="http://schemas.openxmlformats.org/officeDocument/2006/relationships/image" Target="../media/image8.png"/><Relationship Id="rId20" Type="http://schemas.openxmlformats.org/officeDocument/2006/relationships/notesSlide" Target="../notesSlides/notesSlide55.xml"/><Relationship Id="rId2" Type="http://schemas.openxmlformats.org/officeDocument/2006/relationships/tags" Target="../tags/tag671.xml"/><Relationship Id="rId19" Type="http://schemas.openxmlformats.org/officeDocument/2006/relationships/slideLayout" Target="../slideLayouts/slideLayout7.xml"/><Relationship Id="rId18" Type="http://schemas.openxmlformats.org/officeDocument/2006/relationships/tags" Target="../tags/tag686.xml"/><Relationship Id="rId17" Type="http://schemas.openxmlformats.org/officeDocument/2006/relationships/tags" Target="../tags/tag685.xml"/><Relationship Id="rId16" Type="http://schemas.openxmlformats.org/officeDocument/2006/relationships/tags" Target="../tags/tag684.xml"/><Relationship Id="rId15" Type="http://schemas.openxmlformats.org/officeDocument/2006/relationships/tags" Target="../tags/tag683.xml"/><Relationship Id="rId14" Type="http://schemas.openxmlformats.org/officeDocument/2006/relationships/tags" Target="../tags/tag682.xml"/><Relationship Id="rId13" Type="http://schemas.openxmlformats.org/officeDocument/2006/relationships/tags" Target="../tags/tag681.xml"/><Relationship Id="rId12" Type="http://schemas.openxmlformats.org/officeDocument/2006/relationships/tags" Target="../tags/tag680.xml"/><Relationship Id="rId11" Type="http://schemas.openxmlformats.org/officeDocument/2006/relationships/tags" Target="../tags/tag679.xml"/><Relationship Id="rId10" Type="http://schemas.openxmlformats.org/officeDocument/2006/relationships/tags" Target="../tags/tag678.xml"/><Relationship Id="rId1" Type="http://schemas.openxmlformats.org/officeDocument/2006/relationships/image" Target="../media/image10.png"/></Relationships>
</file>

<file path=ppt/slides/_rels/slide74.xml.rels><?xml version="1.0" encoding="UTF-8" standalone="yes"?>
<Relationships xmlns="http://schemas.openxmlformats.org/package/2006/relationships"><Relationship Id="rId9" Type="http://schemas.openxmlformats.org/officeDocument/2006/relationships/tags" Target="../tags/tag693.xml"/><Relationship Id="rId8" Type="http://schemas.openxmlformats.org/officeDocument/2006/relationships/tags" Target="../tags/tag692.xml"/><Relationship Id="rId7" Type="http://schemas.openxmlformats.org/officeDocument/2006/relationships/tags" Target="../tags/tag691.xml"/><Relationship Id="rId6" Type="http://schemas.openxmlformats.org/officeDocument/2006/relationships/tags" Target="../tags/tag690.xml"/><Relationship Id="rId52" Type="http://schemas.openxmlformats.org/officeDocument/2006/relationships/notesSlide" Target="../notesSlides/notesSlide56.xml"/><Relationship Id="rId51" Type="http://schemas.openxmlformats.org/officeDocument/2006/relationships/slideLayout" Target="../slideLayouts/slideLayout7.xml"/><Relationship Id="rId50" Type="http://schemas.openxmlformats.org/officeDocument/2006/relationships/tags" Target="../tags/tag733.xml"/><Relationship Id="rId5" Type="http://schemas.openxmlformats.org/officeDocument/2006/relationships/tags" Target="../tags/tag689.xml"/><Relationship Id="rId49" Type="http://schemas.openxmlformats.org/officeDocument/2006/relationships/tags" Target="../tags/tag732.xml"/><Relationship Id="rId48" Type="http://schemas.openxmlformats.org/officeDocument/2006/relationships/tags" Target="../tags/tag731.xml"/><Relationship Id="rId47" Type="http://schemas.openxmlformats.org/officeDocument/2006/relationships/tags" Target="../tags/tag730.xml"/><Relationship Id="rId46" Type="http://schemas.openxmlformats.org/officeDocument/2006/relationships/tags" Target="../tags/tag729.xml"/><Relationship Id="rId45" Type="http://schemas.openxmlformats.org/officeDocument/2006/relationships/tags" Target="../tags/tag728.xml"/><Relationship Id="rId44" Type="http://schemas.openxmlformats.org/officeDocument/2006/relationships/tags" Target="../tags/tag727.xml"/><Relationship Id="rId43" Type="http://schemas.openxmlformats.org/officeDocument/2006/relationships/tags" Target="../tags/tag726.xml"/><Relationship Id="rId42" Type="http://schemas.openxmlformats.org/officeDocument/2006/relationships/tags" Target="../tags/tag725.xml"/><Relationship Id="rId41" Type="http://schemas.openxmlformats.org/officeDocument/2006/relationships/tags" Target="../tags/tag724.xml"/><Relationship Id="rId40" Type="http://schemas.openxmlformats.org/officeDocument/2006/relationships/tags" Target="../tags/tag723.xml"/><Relationship Id="rId4" Type="http://schemas.openxmlformats.org/officeDocument/2006/relationships/tags" Target="../tags/tag688.xml"/><Relationship Id="rId39" Type="http://schemas.openxmlformats.org/officeDocument/2006/relationships/tags" Target="../tags/tag722.xml"/><Relationship Id="rId38" Type="http://schemas.openxmlformats.org/officeDocument/2006/relationships/tags" Target="../tags/tag721.xml"/><Relationship Id="rId37" Type="http://schemas.openxmlformats.org/officeDocument/2006/relationships/tags" Target="../tags/tag720.xml"/><Relationship Id="rId36" Type="http://schemas.openxmlformats.org/officeDocument/2006/relationships/tags" Target="../tags/tag719.xml"/><Relationship Id="rId35" Type="http://schemas.openxmlformats.org/officeDocument/2006/relationships/tags" Target="../tags/tag718.xml"/><Relationship Id="rId34" Type="http://schemas.openxmlformats.org/officeDocument/2006/relationships/tags" Target="../tags/tag717.xml"/><Relationship Id="rId33" Type="http://schemas.openxmlformats.org/officeDocument/2006/relationships/tags" Target="../tags/tag716.xml"/><Relationship Id="rId32" Type="http://schemas.openxmlformats.org/officeDocument/2006/relationships/tags" Target="../tags/tag715.xml"/><Relationship Id="rId31" Type="http://schemas.openxmlformats.org/officeDocument/2006/relationships/tags" Target="../tags/tag714.xml"/><Relationship Id="rId30" Type="http://schemas.openxmlformats.org/officeDocument/2006/relationships/tags" Target="../tags/tag713.xml"/><Relationship Id="rId3" Type="http://schemas.openxmlformats.org/officeDocument/2006/relationships/image" Target="../media/image8.png"/><Relationship Id="rId29" Type="http://schemas.openxmlformats.org/officeDocument/2006/relationships/tags" Target="../tags/tag712.xml"/><Relationship Id="rId28" Type="http://schemas.openxmlformats.org/officeDocument/2006/relationships/tags" Target="../tags/tag711.xml"/><Relationship Id="rId27" Type="http://schemas.openxmlformats.org/officeDocument/2006/relationships/tags" Target="../tags/tag710.xml"/><Relationship Id="rId26" Type="http://schemas.openxmlformats.org/officeDocument/2006/relationships/tags" Target="../tags/tag709.xml"/><Relationship Id="rId25" Type="http://schemas.openxmlformats.org/officeDocument/2006/relationships/tags" Target="../tags/tag708.xml"/><Relationship Id="rId24" Type="http://schemas.openxmlformats.org/officeDocument/2006/relationships/tags" Target="../tags/tag707.xml"/><Relationship Id="rId23" Type="http://schemas.openxmlformats.org/officeDocument/2006/relationships/tags" Target="../tags/tag706.xml"/><Relationship Id="rId22" Type="http://schemas.openxmlformats.org/officeDocument/2006/relationships/tags" Target="../tags/tag705.xml"/><Relationship Id="rId21" Type="http://schemas.openxmlformats.org/officeDocument/2006/relationships/tags" Target="../tags/tag704.xml"/><Relationship Id="rId20" Type="http://schemas.openxmlformats.org/officeDocument/2006/relationships/tags" Target="../tags/tag703.xml"/><Relationship Id="rId2" Type="http://schemas.openxmlformats.org/officeDocument/2006/relationships/tags" Target="../tags/tag687.xml"/><Relationship Id="rId19" Type="http://schemas.openxmlformats.org/officeDocument/2006/relationships/tags" Target="../tags/tag702.xml"/><Relationship Id="rId18" Type="http://schemas.openxmlformats.org/officeDocument/2006/relationships/tags" Target="../tags/tag701.xml"/><Relationship Id="rId17" Type="http://schemas.openxmlformats.org/officeDocument/2006/relationships/image" Target="../media/image58.png"/><Relationship Id="rId16" Type="http://schemas.openxmlformats.org/officeDocument/2006/relationships/tags" Target="../tags/tag700.xml"/><Relationship Id="rId15" Type="http://schemas.openxmlformats.org/officeDocument/2006/relationships/tags" Target="../tags/tag699.xml"/><Relationship Id="rId14" Type="http://schemas.openxmlformats.org/officeDocument/2006/relationships/tags" Target="../tags/tag698.xml"/><Relationship Id="rId13" Type="http://schemas.openxmlformats.org/officeDocument/2006/relationships/tags" Target="../tags/tag697.xml"/><Relationship Id="rId12" Type="http://schemas.openxmlformats.org/officeDocument/2006/relationships/tags" Target="../tags/tag696.xml"/><Relationship Id="rId11" Type="http://schemas.openxmlformats.org/officeDocument/2006/relationships/tags" Target="../tags/tag695.xml"/><Relationship Id="rId10" Type="http://schemas.openxmlformats.org/officeDocument/2006/relationships/tags" Target="../tags/tag694.xml"/><Relationship Id="rId1" Type="http://schemas.openxmlformats.org/officeDocument/2006/relationships/image" Target="../media/image10.png"/></Relationships>
</file>

<file path=ppt/slides/_rels/slide75.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 Type="http://schemas.openxmlformats.org/officeDocument/2006/relationships/image" Target="../media/image8.png"/><Relationship Id="rId21" Type="http://schemas.openxmlformats.org/officeDocument/2006/relationships/notesSlide" Target="../notesSlides/notesSlide57.xml"/><Relationship Id="rId20" Type="http://schemas.openxmlformats.org/officeDocument/2006/relationships/slideLayout" Target="../slideLayouts/slideLayout7.xml"/><Relationship Id="rId2" Type="http://schemas.openxmlformats.org/officeDocument/2006/relationships/tags" Target="../tags/tag734.xml"/><Relationship Id="rId19" Type="http://schemas.openxmlformats.org/officeDocument/2006/relationships/hyperlink" Target="https://developer.arm.com/ip-products/processors/cortex-a" TargetMode="External"/><Relationship Id="rId18" Type="http://schemas.openxmlformats.org/officeDocument/2006/relationships/tags" Target="../tags/tag748.xml"/><Relationship Id="rId17" Type="http://schemas.openxmlformats.org/officeDocument/2006/relationships/image" Target="../media/image59.png"/><Relationship Id="rId16" Type="http://schemas.openxmlformats.org/officeDocument/2006/relationships/tags" Target="../tags/tag747.xml"/><Relationship Id="rId15" Type="http://schemas.openxmlformats.org/officeDocument/2006/relationships/tags" Target="../tags/tag746.xml"/><Relationship Id="rId14" Type="http://schemas.openxmlformats.org/officeDocument/2006/relationships/tags" Target="../tags/tag745.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image" Target="../media/image10.png"/></Relationships>
</file>

<file path=ppt/slides/_rels/slide76.xml.rels><?xml version="1.0" encoding="UTF-8" standalone="yes"?>
<Relationships xmlns="http://schemas.openxmlformats.org/package/2006/relationships"><Relationship Id="rId9" Type="http://schemas.openxmlformats.org/officeDocument/2006/relationships/tags" Target="../tags/tag755.xml"/><Relationship Id="rId8" Type="http://schemas.openxmlformats.org/officeDocument/2006/relationships/tags" Target="../tags/tag754.xml"/><Relationship Id="rId7" Type="http://schemas.openxmlformats.org/officeDocument/2006/relationships/tags" Target="../tags/tag753.xml"/><Relationship Id="rId6" Type="http://schemas.openxmlformats.org/officeDocument/2006/relationships/tags" Target="../tags/tag752.xml"/><Relationship Id="rId5" Type="http://schemas.openxmlformats.org/officeDocument/2006/relationships/tags" Target="../tags/tag751.xml"/><Relationship Id="rId4" Type="http://schemas.openxmlformats.org/officeDocument/2006/relationships/tags" Target="../tags/tag750.xml"/><Relationship Id="rId3" Type="http://schemas.openxmlformats.org/officeDocument/2006/relationships/image" Target="../media/image8.png"/><Relationship Id="rId20" Type="http://schemas.openxmlformats.org/officeDocument/2006/relationships/notesSlide" Target="../notesSlides/notesSlide58.xml"/><Relationship Id="rId2" Type="http://schemas.openxmlformats.org/officeDocument/2006/relationships/tags" Target="../tags/tag749.xml"/><Relationship Id="rId19" Type="http://schemas.openxmlformats.org/officeDocument/2006/relationships/slideLayout" Target="../slideLayouts/slideLayout7.xml"/><Relationship Id="rId18" Type="http://schemas.openxmlformats.org/officeDocument/2006/relationships/image" Target="../media/image61.png"/><Relationship Id="rId17" Type="http://schemas.openxmlformats.org/officeDocument/2006/relationships/tags" Target="../tags/tag761.xml"/><Relationship Id="rId16" Type="http://schemas.openxmlformats.org/officeDocument/2006/relationships/image" Target="../media/image60.png"/><Relationship Id="rId15" Type="http://schemas.openxmlformats.org/officeDocument/2006/relationships/tags" Target="../tags/tag760.xml"/><Relationship Id="rId14" Type="http://schemas.openxmlformats.org/officeDocument/2006/relationships/hyperlink" Target="https://developer.arm.com/ip-products/processors/cortex-a" TargetMode="External"/><Relationship Id="rId13" Type="http://schemas.openxmlformats.org/officeDocument/2006/relationships/tags" Target="../tags/tag759.xml"/><Relationship Id="rId12" Type="http://schemas.openxmlformats.org/officeDocument/2006/relationships/tags" Target="../tags/tag758.xml"/><Relationship Id="rId11" Type="http://schemas.openxmlformats.org/officeDocument/2006/relationships/tags" Target="../tags/tag757.xml"/><Relationship Id="rId10" Type="http://schemas.openxmlformats.org/officeDocument/2006/relationships/tags" Target="../tags/tag756.xml"/><Relationship Id="rId1" Type="http://schemas.openxmlformats.org/officeDocument/2006/relationships/image" Target="../media/image10.png"/></Relationships>
</file>

<file path=ppt/slides/_rels/slide77.xml.rels><?xml version="1.0" encoding="UTF-8" standalone="yes"?>
<Relationships xmlns="http://schemas.openxmlformats.org/package/2006/relationships"><Relationship Id="rId9" Type="http://schemas.openxmlformats.org/officeDocument/2006/relationships/tags" Target="../tags/tag768.xml"/><Relationship Id="rId8" Type="http://schemas.openxmlformats.org/officeDocument/2006/relationships/tags" Target="../tags/tag767.xml"/><Relationship Id="rId7" Type="http://schemas.openxmlformats.org/officeDocument/2006/relationships/tags" Target="../tags/tag766.xml"/><Relationship Id="rId6" Type="http://schemas.openxmlformats.org/officeDocument/2006/relationships/tags" Target="../tags/tag765.xml"/><Relationship Id="rId5" Type="http://schemas.openxmlformats.org/officeDocument/2006/relationships/tags" Target="../tags/tag764.xml"/><Relationship Id="rId4" Type="http://schemas.openxmlformats.org/officeDocument/2006/relationships/tags" Target="../tags/tag763.xml"/><Relationship Id="rId3" Type="http://schemas.openxmlformats.org/officeDocument/2006/relationships/image" Target="../media/image8.png"/><Relationship Id="rId2" Type="http://schemas.openxmlformats.org/officeDocument/2006/relationships/tags" Target="../tags/tag762.xml"/><Relationship Id="rId17" Type="http://schemas.openxmlformats.org/officeDocument/2006/relationships/notesSlide" Target="../notesSlides/notesSlide59.xml"/><Relationship Id="rId16" Type="http://schemas.openxmlformats.org/officeDocument/2006/relationships/slideLayout" Target="../slideLayouts/slideLayout7.xml"/><Relationship Id="rId15" Type="http://schemas.openxmlformats.org/officeDocument/2006/relationships/image" Target="../media/image62.png"/><Relationship Id="rId14" Type="http://schemas.openxmlformats.org/officeDocument/2006/relationships/tags" Target="../tags/tag773.xml"/><Relationship Id="rId13" Type="http://schemas.openxmlformats.org/officeDocument/2006/relationships/tags" Target="../tags/tag772.xml"/><Relationship Id="rId12" Type="http://schemas.openxmlformats.org/officeDocument/2006/relationships/tags" Target="../tags/tag771.xml"/><Relationship Id="rId11" Type="http://schemas.openxmlformats.org/officeDocument/2006/relationships/tags" Target="../tags/tag770.xml"/><Relationship Id="rId10" Type="http://schemas.openxmlformats.org/officeDocument/2006/relationships/tags" Target="../tags/tag769.xml"/><Relationship Id="rId1" Type="http://schemas.openxmlformats.org/officeDocument/2006/relationships/image" Target="../media/image10.png"/></Relationships>
</file>

<file path=ppt/slides/_rels/slide78.xml.rels><?xml version="1.0" encoding="UTF-8" standalone="yes"?>
<Relationships xmlns="http://schemas.openxmlformats.org/package/2006/relationships"><Relationship Id="rId9" Type="http://schemas.openxmlformats.org/officeDocument/2006/relationships/tags" Target="../tags/tag780.xml"/><Relationship Id="rId8" Type="http://schemas.openxmlformats.org/officeDocument/2006/relationships/tags" Target="../tags/tag779.xml"/><Relationship Id="rId7" Type="http://schemas.openxmlformats.org/officeDocument/2006/relationships/tags" Target="../tags/tag778.xml"/><Relationship Id="rId6" Type="http://schemas.openxmlformats.org/officeDocument/2006/relationships/tags" Target="../tags/tag777.xml"/><Relationship Id="rId5" Type="http://schemas.openxmlformats.org/officeDocument/2006/relationships/tags" Target="../tags/tag776.xml"/><Relationship Id="rId4" Type="http://schemas.openxmlformats.org/officeDocument/2006/relationships/tags" Target="../tags/tag775.xml"/><Relationship Id="rId3" Type="http://schemas.openxmlformats.org/officeDocument/2006/relationships/image" Target="../media/image8.png"/><Relationship Id="rId22" Type="http://schemas.openxmlformats.org/officeDocument/2006/relationships/notesSlide" Target="../notesSlides/notesSlide60.xml"/><Relationship Id="rId21" Type="http://schemas.openxmlformats.org/officeDocument/2006/relationships/slideLayout" Target="../slideLayouts/slideLayout7.xml"/><Relationship Id="rId20" Type="http://schemas.openxmlformats.org/officeDocument/2006/relationships/tags" Target="../tags/tag790.xml"/><Relationship Id="rId2" Type="http://schemas.openxmlformats.org/officeDocument/2006/relationships/tags" Target="../tags/tag774.xml"/><Relationship Id="rId19" Type="http://schemas.openxmlformats.org/officeDocument/2006/relationships/image" Target="../media/image63.png"/><Relationship Id="rId18" Type="http://schemas.openxmlformats.org/officeDocument/2006/relationships/tags" Target="../tags/tag789.xml"/><Relationship Id="rId17" Type="http://schemas.openxmlformats.org/officeDocument/2006/relationships/tags" Target="../tags/tag788.xml"/><Relationship Id="rId16" Type="http://schemas.openxmlformats.org/officeDocument/2006/relationships/tags" Target="../tags/tag787.xml"/><Relationship Id="rId15" Type="http://schemas.openxmlformats.org/officeDocument/2006/relationships/tags" Target="../tags/tag786.xml"/><Relationship Id="rId14" Type="http://schemas.openxmlformats.org/officeDocument/2006/relationships/tags" Target="../tags/tag785.xml"/><Relationship Id="rId13" Type="http://schemas.openxmlformats.org/officeDocument/2006/relationships/tags" Target="../tags/tag784.xml"/><Relationship Id="rId12" Type="http://schemas.openxmlformats.org/officeDocument/2006/relationships/tags" Target="../tags/tag783.xml"/><Relationship Id="rId11" Type="http://schemas.openxmlformats.org/officeDocument/2006/relationships/tags" Target="../tags/tag782.xml"/><Relationship Id="rId10" Type="http://schemas.openxmlformats.org/officeDocument/2006/relationships/tags" Target="../tags/tag781.xml"/><Relationship Id="rId1" Type="http://schemas.openxmlformats.org/officeDocument/2006/relationships/image" Target="../media/image10.png"/></Relationships>
</file>

<file path=ppt/slides/_rels/slide79.xml.rels><?xml version="1.0" encoding="UTF-8" standalone="yes"?>
<Relationships xmlns="http://schemas.openxmlformats.org/package/2006/relationships"><Relationship Id="rId9" Type="http://schemas.openxmlformats.org/officeDocument/2006/relationships/tags" Target="../tags/tag798.xml"/><Relationship Id="rId8" Type="http://schemas.openxmlformats.org/officeDocument/2006/relationships/tags" Target="../tags/tag797.xml"/><Relationship Id="rId7" Type="http://schemas.openxmlformats.org/officeDocument/2006/relationships/tags" Target="../tags/tag796.x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 Id="rId3" Type="http://schemas.openxmlformats.org/officeDocument/2006/relationships/tags" Target="../tags/tag792.xml"/><Relationship Id="rId25" Type="http://schemas.openxmlformats.org/officeDocument/2006/relationships/notesSlide" Target="../notesSlides/notesSlide61.xml"/><Relationship Id="rId24" Type="http://schemas.openxmlformats.org/officeDocument/2006/relationships/slideLayout" Target="../slideLayouts/slideLayout7.xml"/><Relationship Id="rId23" Type="http://schemas.openxmlformats.org/officeDocument/2006/relationships/image" Target="../media/image8.png"/><Relationship Id="rId22" Type="http://schemas.openxmlformats.org/officeDocument/2006/relationships/tags" Target="../tags/tag809.xml"/><Relationship Id="rId21" Type="http://schemas.openxmlformats.org/officeDocument/2006/relationships/hyperlink" Target="https://developer.arm.com/ip-products/processors/cortex-m" TargetMode="External"/><Relationship Id="rId20" Type="http://schemas.openxmlformats.org/officeDocument/2006/relationships/tags" Target="../tags/tag808.xml"/><Relationship Id="rId2" Type="http://schemas.openxmlformats.org/officeDocument/2006/relationships/tags" Target="../tags/tag791.xml"/><Relationship Id="rId19" Type="http://schemas.openxmlformats.org/officeDocument/2006/relationships/tags" Target="../tags/tag807.xml"/><Relationship Id="rId18" Type="http://schemas.openxmlformats.org/officeDocument/2006/relationships/tags" Target="../tags/tag806.xml"/><Relationship Id="rId17" Type="http://schemas.openxmlformats.org/officeDocument/2006/relationships/tags" Target="../tags/tag805.xml"/><Relationship Id="rId16" Type="http://schemas.openxmlformats.org/officeDocument/2006/relationships/tags" Target="../tags/tag804.xml"/><Relationship Id="rId15" Type="http://schemas.openxmlformats.org/officeDocument/2006/relationships/tags" Target="../tags/tag803.xml"/><Relationship Id="rId14" Type="http://schemas.openxmlformats.org/officeDocument/2006/relationships/image" Target="../media/image64.png"/><Relationship Id="rId13" Type="http://schemas.openxmlformats.org/officeDocument/2006/relationships/tags" Target="../tags/tag802.xml"/><Relationship Id="rId12" Type="http://schemas.openxmlformats.org/officeDocument/2006/relationships/tags" Target="../tags/tag801.xml"/><Relationship Id="rId11" Type="http://schemas.openxmlformats.org/officeDocument/2006/relationships/tags" Target="../tags/tag800.xml"/><Relationship Id="rId10" Type="http://schemas.openxmlformats.org/officeDocument/2006/relationships/tags" Target="../tags/tag799.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8.png"/><Relationship Id="rId2" Type="http://schemas.openxmlformats.org/officeDocument/2006/relationships/tags" Target="../tags/tag37.xml"/><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image" Target="../media/image17.jpeg"/><Relationship Id="rId10" Type="http://schemas.openxmlformats.org/officeDocument/2006/relationships/tags" Target="../tags/tag44.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9" Type="http://schemas.openxmlformats.org/officeDocument/2006/relationships/tags" Target="../tags/tag817.xml"/><Relationship Id="rId8" Type="http://schemas.openxmlformats.org/officeDocument/2006/relationships/tags" Target="../tags/tag816.xml"/><Relationship Id="rId7" Type="http://schemas.openxmlformats.org/officeDocument/2006/relationships/tags" Target="../tags/tag815.xml"/><Relationship Id="rId6" Type="http://schemas.openxmlformats.org/officeDocument/2006/relationships/tags" Target="../tags/tag814.xml"/><Relationship Id="rId5" Type="http://schemas.openxmlformats.org/officeDocument/2006/relationships/tags" Target="../tags/tag813.xml"/><Relationship Id="rId4" Type="http://schemas.openxmlformats.org/officeDocument/2006/relationships/tags" Target="../tags/tag812.xml"/><Relationship Id="rId3" Type="http://schemas.openxmlformats.org/officeDocument/2006/relationships/tags" Target="../tags/tag811.xml"/><Relationship Id="rId2" Type="http://schemas.openxmlformats.org/officeDocument/2006/relationships/tags" Target="../tags/tag810.xml"/><Relationship Id="rId19" Type="http://schemas.openxmlformats.org/officeDocument/2006/relationships/notesSlide" Target="../notesSlides/notesSlide62.xml"/><Relationship Id="rId18" Type="http://schemas.openxmlformats.org/officeDocument/2006/relationships/slideLayout" Target="../slideLayouts/slideLayout7.xml"/><Relationship Id="rId17" Type="http://schemas.openxmlformats.org/officeDocument/2006/relationships/image" Target="../media/image8.png"/><Relationship Id="rId16" Type="http://schemas.openxmlformats.org/officeDocument/2006/relationships/tags" Target="../tags/tag822.xml"/><Relationship Id="rId15" Type="http://schemas.openxmlformats.org/officeDocument/2006/relationships/image" Target="../media/image66.png"/><Relationship Id="rId14" Type="http://schemas.openxmlformats.org/officeDocument/2006/relationships/tags" Target="../tags/tag821.xml"/><Relationship Id="rId13" Type="http://schemas.openxmlformats.org/officeDocument/2006/relationships/image" Target="../media/image65.png"/><Relationship Id="rId12" Type="http://schemas.openxmlformats.org/officeDocument/2006/relationships/tags" Target="../tags/tag820.xml"/><Relationship Id="rId11" Type="http://schemas.openxmlformats.org/officeDocument/2006/relationships/tags" Target="../tags/tag819.xml"/><Relationship Id="rId10" Type="http://schemas.openxmlformats.org/officeDocument/2006/relationships/tags" Target="../tags/tag818.xml"/><Relationship Id="rId1" Type="http://schemas.openxmlformats.org/officeDocument/2006/relationships/image" Target="../media/image10.png"/></Relationships>
</file>

<file path=ppt/slides/_rels/slide81.xml.rels><?xml version="1.0" encoding="UTF-8" standalone="yes"?>
<Relationships xmlns="http://schemas.openxmlformats.org/package/2006/relationships"><Relationship Id="rId9" Type="http://schemas.openxmlformats.org/officeDocument/2006/relationships/tags" Target="../tags/tag830.xml"/><Relationship Id="rId80" Type="http://schemas.openxmlformats.org/officeDocument/2006/relationships/notesSlide" Target="../notesSlides/notesSlide63.xml"/><Relationship Id="rId8" Type="http://schemas.openxmlformats.org/officeDocument/2006/relationships/tags" Target="../tags/tag829.xml"/><Relationship Id="rId79" Type="http://schemas.openxmlformats.org/officeDocument/2006/relationships/slideLayout" Target="../slideLayouts/slideLayout7.xml"/><Relationship Id="rId78" Type="http://schemas.openxmlformats.org/officeDocument/2006/relationships/image" Target="../media/image8.png"/><Relationship Id="rId77" Type="http://schemas.openxmlformats.org/officeDocument/2006/relationships/tags" Target="../tags/tag876.xml"/><Relationship Id="rId76" Type="http://schemas.openxmlformats.org/officeDocument/2006/relationships/tags" Target="../tags/tag875.xml"/><Relationship Id="rId75" Type="http://schemas.openxmlformats.org/officeDocument/2006/relationships/image" Target="../media/image88.png"/><Relationship Id="rId74" Type="http://schemas.openxmlformats.org/officeDocument/2006/relationships/tags" Target="../tags/tag874.xml"/><Relationship Id="rId73" Type="http://schemas.openxmlformats.org/officeDocument/2006/relationships/tags" Target="../tags/tag873.xml"/><Relationship Id="rId72" Type="http://schemas.openxmlformats.org/officeDocument/2006/relationships/tags" Target="../tags/tag872.xml"/><Relationship Id="rId71" Type="http://schemas.openxmlformats.org/officeDocument/2006/relationships/tags" Target="../tags/tag871.xml"/><Relationship Id="rId70" Type="http://schemas.openxmlformats.org/officeDocument/2006/relationships/tags" Target="../tags/tag870.xml"/><Relationship Id="rId7" Type="http://schemas.openxmlformats.org/officeDocument/2006/relationships/tags" Target="../tags/tag828.xml"/><Relationship Id="rId69" Type="http://schemas.openxmlformats.org/officeDocument/2006/relationships/tags" Target="../tags/tag869.xml"/><Relationship Id="rId68" Type="http://schemas.openxmlformats.org/officeDocument/2006/relationships/tags" Target="../tags/tag868.xml"/><Relationship Id="rId67" Type="http://schemas.openxmlformats.org/officeDocument/2006/relationships/tags" Target="../tags/tag867.xml"/><Relationship Id="rId66" Type="http://schemas.openxmlformats.org/officeDocument/2006/relationships/tags" Target="../tags/tag866.xml"/><Relationship Id="rId65" Type="http://schemas.openxmlformats.org/officeDocument/2006/relationships/tags" Target="../tags/tag865.xml"/><Relationship Id="rId64" Type="http://schemas.openxmlformats.org/officeDocument/2006/relationships/image" Target="../media/image87.png"/><Relationship Id="rId63" Type="http://schemas.openxmlformats.org/officeDocument/2006/relationships/tags" Target="../tags/tag864.xml"/><Relationship Id="rId62" Type="http://schemas.openxmlformats.org/officeDocument/2006/relationships/image" Target="../media/image86.png"/><Relationship Id="rId61" Type="http://schemas.openxmlformats.org/officeDocument/2006/relationships/tags" Target="../tags/tag863.xml"/><Relationship Id="rId60" Type="http://schemas.openxmlformats.org/officeDocument/2006/relationships/image" Target="../media/image85.png"/><Relationship Id="rId6" Type="http://schemas.openxmlformats.org/officeDocument/2006/relationships/tags" Target="../tags/tag827.xml"/><Relationship Id="rId59" Type="http://schemas.openxmlformats.org/officeDocument/2006/relationships/tags" Target="../tags/tag862.xml"/><Relationship Id="rId58" Type="http://schemas.openxmlformats.org/officeDocument/2006/relationships/image" Target="../media/image84.jpeg"/><Relationship Id="rId57" Type="http://schemas.openxmlformats.org/officeDocument/2006/relationships/tags" Target="../tags/tag861.xml"/><Relationship Id="rId56" Type="http://schemas.openxmlformats.org/officeDocument/2006/relationships/image" Target="../media/image83.jpeg"/><Relationship Id="rId55" Type="http://schemas.openxmlformats.org/officeDocument/2006/relationships/tags" Target="../tags/tag860.xml"/><Relationship Id="rId54" Type="http://schemas.openxmlformats.org/officeDocument/2006/relationships/image" Target="../media/image82.png"/><Relationship Id="rId53" Type="http://schemas.openxmlformats.org/officeDocument/2006/relationships/tags" Target="../tags/tag859.xml"/><Relationship Id="rId52" Type="http://schemas.openxmlformats.org/officeDocument/2006/relationships/image" Target="../media/image81.jpeg"/><Relationship Id="rId51" Type="http://schemas.openxmlformats.org/officeDocument/2006/relationships/tags" Target="../tags/tag858.xml"/><Relationship Id="rId50" Type="http://schemas.openxmlformats.org/officeDocument/2006/relationships/image" Target="../media/image80.png"/><Relationship Id="rId5" Type="http://schemas.openxmlformats.org/officeDocument/2006/relationships/tags" Target="../tags/tag826.xml"/><Relationship Id="rId49" Type="http://schemas.openxmlformats.org/officeDocument/2006/relationships/tags" Target="../tags/tag857.xml"/><Relationship Id="rId48" Type="http://schemas.openxmlformats.org/officeDocument/2006/relationships/image" Target="../media/image79.png"/><Relationship Id="rId47" Type="http://schemas.openxmlformats.org/officeDocument/2006/relationships/tags" Target="../tags/tag856.xml"/><Relationship Id="rId46" Type="http://schemas.openxmlformats.org/officeDocument/2006/relationships/image" Target="../media/image78.jpeg"/><Relationship Id="rId45" Type="http://schemas.openxmlformats.org/officeDocument/2006/relationships/tags" Target="../tags/tag855.xml"/><Relationship Id="rId44" Type="http://schemas.openxmlformats.org/officeDocument/2006/relationships/tags" Target="../tags/tag854.xml"/><Relationship Id="rId43" Type="http://schemas.openxmlformats.org/officeDocument/2006/relationships/image" Target="../media/image77.png"/><Relationship Id="rId42" Type="http://schemas.openxmlformats.org/officeDocument/2006/relationships/tags" Target="../tags/tag853.xml"/><Relationship Id="rId41" Type="http://schemas.openxmlformats.org/officeDocument/2006/relationships/tags" Target="../tags/tag852.xml"/><Relationship Id="rId40" Type="http://schemas.openxmlformats.org/officeDocument/2006/relationships/tags" Target="../tags/tag851.xml"/><Relationship Id="rId4" Type="http://schemas.openxmlformats.org/officeDocument/2006/relationships/tags" Target="../tags/tag825.xml"/><Relationship Id="rId39" Type="http://schemas.openxmlformats.org/officeDocument/2006/relationships/image" Target="../media/image76.jpeg"/><Relationship Id="rId38" Type="http://schemas.openxmlformats.org/officeDocument/2006/relationships/tags" Target="../tags/tag850.xml"/><Relationship Id="rId37" Type="http://schemas.openxmlformats.org/officeDocument/2006/relationships/tags" Target="../tags/tag849.xml"/><Relationship Id="rId36" Type="http://schemas.openxmlformats.org/officeDocument/2006/relationships/image" Target="../media/image75.jpeg"/><Relationship Id="rId35" Type="http://schemas.openxmlformats.org/officeDocument/2006/relationships/tags" Target="../tags/tag848.xml"/><Relationship Id="rId34" Type="http://schemas.openxmlformats.org/officeDocument/2006/relationships/tags" Target="../tags/tag847.xml"/><Relationship Id="rId33" Type="http://schemas.openxmlformats.org/officeDocument/2006/relationships/image" Target="../media/image74.png"/><Relationship Id="rId32" Type="http://schemas.openxmlformats.org/officeDocument/2006/relationships/tags" Target="../tags/tag846.xml"/><Relationship Id="rId31" Type="http://schemas.openxmlformats.org/officeDocument/2006/relationships/tags" Target="../tags/tag845.xml"/><Relationship Id="rId30" Type="http://schemas.openxmlformats.org/officeDocument/2006/relationships/image" Target="../media/image73.png"/><Relationship Id="rId3" Type="http://schemas.openxmlformats.org/officeDocument/2006/relationships/tags" Target="../tags/tag824.xml"/><Relationship Id="rId29" Type="http://schemas.openxmlformats.org/officeDocument/2006/relationships/tags" Target="../tags/tag844.xml"/><Relationship Id="rId28" Type="http://schemas.openxmlformats.org/officeDocument/2006/relationships/tags" Target="../tags/tag843.xml"/><Relationship Id="rId27" Type="http://schemas.openxmlformats.org/officeDocument/2006/relationships/image" Target="../media/image72.jpeg"/><Relationship Id="rId26" Type="http://schemas.openxmlformats.org/officeDocument/2006/relationships/tags" Target="../tags/tag842.xml"/><Relationship Id="rId25" Type="http://schemas.openxmlformats.org/officeDocument/2006/relationships/image" Target="../media/image71.png"/><Relationship Id="rId24" Type="http://schemas.openxmlformats.org/officeDocument/2006/relationships/tags" Target="../tags/tag841.xml"/><Relationship Id="rId23" Type="http://schemas.openxmlformats.org/officeDocument/2006/relationships/image" Target="../media/image70.jpeg"/><Relationship Id="rId22" Type="http://schemas.openxmlformats.org/officeDocument/2006/relationships/tags" Target="../tags/tag840.xml"/><Relationship Id="rId21" Type="http://schemas.openxmlformats.org/officeDocument/2006/relationships/tags" Target="../tags/tag839.xml"/><Relationship Id="rId20" Type="http://schemas.openxmlformats.org/officeDocument/2006/relationships/image" Target="../media/image69.png"/><Relationship Id="rId2" Type="http://schemas.openxmlformats.org/officeDocument/2006/relationships/tags" Target="../tags/tag823.xml"/><Relationship Id="rId19" Type="http://schemas.openxmlformats.org/officeDocument/2006/relationships/tags" Target="../tags/tag838.xml"/><Relationship Id="rId18" Type="http://schemas.openxmlformats.org/officeDocument/2006/relationships/image" Target="../media/image68.jpeg"/><Relationship Id="rId17" Type="http://schemas.openxmlformats.org/officeDocument/2006/relationships/tags" Target="../tags/tag837.xml"/><Relationship Id="rId16" Type="http://schemas.openxmlformats.org/officeDocument/2006/relationships/image" Target="../media/image67.png"/><Relationship Id="rId15" Type="http://schemas.openxmlformats.org/officeDocument/2006/relationships/tags" Target="../tags/tag836.xml"/><Relationship Id="rId14" Type="http://schemas.openxmlformats.org/officeDocument/2006/relationships/tags" Target="../tags/tag835.xml"/><Relationship Id="rId13" Type="http://schemas.openxmlformats.org/officeDocument/2006/relationships/tags" Target="../tags/tag834.xml"/><Relationship Id="rId12" Type="http://schemas.openxmlformats.org/officeDocument/2006/relationships/tags" Target="../tags/tag833.xml"/><Relationship Id="rId11" Type="http://schemas.openxmlformats.org/officeDocument/2006/relationships/tags" Target="../tags/tag832.xml"/><Relationship Id="rId10" Type="http://schemas.openxmlformats.org/officeDocument/2006/relationships/tags" Target="../tags/tag831.xml"/><Relationship Id="rId1" Type="http://schemas.openxmlformats.org/officeDocument/2006/relationships/image" Target="../media/image1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77.xml"/><Relationship Id="rId1" Type="http://schemas.openxmlformats.org/officeDocument/2006/relationships/image" Target="../media/image10.png"/></Relationships>
</file>

<file path=ppt/slides/_rels/slide84.xml.rels><?xml version="1.0" encoding="UTF-8" standalone="yes"?>
<Relationships xmlns="http://schemas.openxmlformats.org/package/2006/relationships"><Relationship Id="rId9" Type="http://schemas.openxmlformats.org/officeDocument/2006/relationships/tags" Target="../tags/tag878.xml"/><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jpeg"/><Relationship Id="rId2" Type="http://schemas.openxmlformats.org/officeDocument/2006/relationships/image" Target="../media/image46.png"/><Relationship Id="rId12" Type="http://schemas.openxmlformats.org/officeDocument/2006/relationships/notesSlide" Target="../notesSlides/notesSlide65.xml"/><Relationship Id="rId11" Type="http://schemas.openxmlformats.org/officeDocument/2006/relationships/slideLayout" Target="../slideLayouts/slideLayout7.xml"/><Relationship Id="rId10" Type="http://schemas.openxmlformats.org/officeDocument/2006/relationships/image" Target="../media/image8.png"/><Relationship Id="rId1" Type="http://schemas.openxmlformats.org/officeDocument/2006/relationships/image" Target="../media/image10.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79.xml"/><Relationship Id="rId1" Type="http://schemas.openxmlformats.org/officeDocument/2006/relationships/image" Target="../media/image9.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0.xml"/><Relationship Id="rId1" Type="http://schemas.openxmlformats.org/officeDocument/2006/relationships/image" Target="../media/image10.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1.xml"/><Relationship Id="rId1" Type="http://schemas.openxmlformats.org/officeDocument/2006/relationships/image" Target="../media/image10.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2.xml"/><Relationship Id="rId1" Type="http://schemas.openxmlformats.org/officeDocument/2006/relationships/image" Target="../media/image10.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3.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8.png"/><Relationship Id="rId2" Type="http://schemas.openxmlformats.org/officeDocument/2006/relationships/tags" Target="../tags/tag45.xml"/><Relationship Id="rId15" Type="http://schemas.openxmlformats.org/officeDocument/2006/relationships/notesSlide" Target="../notesSlides/notesSlide7.xml"/><Relationship Id="rId14" Type="http://schemas.openxmlformats.org/officeDocument/2006/relationships/slideLayout" Target="../slideLayouts/slideLayout7.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18.jpeg"/><Relationship Id="rId10" Type="http://schemas.openxmlformats.org/officeDocument/2006/relationships/tags" Target="../tags/tag52.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4.xml"/><Relationship Id="rId1" Type="http://schemas.openxmlformats.org/officeDocument/2006/relationships/image" Target="../media/image10.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85.xml"/><Relationship Id="rId2" Type="http://schemas.openxmlformats.org/officeDocument/2006/relationships/hyperlink" Target="STM8&#21644;STM32&#20135;&#21697;&#36873;&#22411;&#25163;&#20876;.pdf" TargetMode="External"/><Relationship Id="rId1" Type="http://schemas.openxmlformats.org/officeDocument/2006/relationships/image" Target="../media/image10.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86.xml"/><Relationship Id="rId2" Type="http://schemas.openxmlformats.org/officeDocument/2006/relationships/hyperlink" Target="STM32F40x%20block%20diagram.pdf" TargetMode="External"/><Relationship Id="rId1" Type="http://schemas.openxmlformats.org/officeDocument/2006/relationships/image" Target="../media/image10.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7.xml"/><Relationship Id="rId1" Type="http://schemas.openxmlformats.org/officeDocument/2006/relationships/image" Target="../media/image10.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888.xml"/><Relationship Id="rId1" Type="http://schemas.openxmlformats.org/officeDocument/2006/relationships/image" Target="../media/image9.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89.xml"/><Relationship Id="rId2" Type="http://schemas.openxmlformats.org/officeDocument/2006/relationships/image" Target="../media/image89.emf"/><Relationship Id="rId1" Type="http://schemas.openxmlformats.org/officeDocument/2006/relationships/image" Target="../media/image10.pn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90.xml"/><Relationship Id="rId2" Type="http://schemas.openxmlformats.org/officeDocument/2006/relationships/image" Target="../media/image90.png"/><Relationship Id="rId1" Type="http://schemas.openxmlformats.org/officeDocument/2006/relationships/image" Target="../media/image10.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91.xml"/><Relationship Id="rId2" Type="http://schemas.openxmlformats.org/officeDocument/2006/relationships/image" Target="../media/image91.png"/><Relationship Id="rId1" Type="http://schemas.openxmlformats.org/officeDocument/2006/relationships/image" Target="../media/image10.png"/></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892.xml"/><Relationship Id="rId2" Type="http://schemas.openxmlformats.org/officeDocument/2006/relationships/image" Target="../media/image92.png"/><Relationship Id="rId1" Type="http://schemas.openxmlformats.org/officeDocument/2006/relationships/image" Target="../media/image1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 name="组合 39"/>
          <p:cNvGrpSpPr/>
          <p:nvPr/>
        </p:nvGrpSpPr>
        <p:grpSpPr>
          <a:xfrm>
            <a:off x="0" y="1191624"/>
            <a:ext cx="12192000" cy="4374719"/>
            <a:chOff x="0" y="1149781"/>
            <a:chExt cx="12252596" cy="4374719"/>
          </a:xfrm>
          <a:effectLst>
            <a:outerShdw blurRad="190500" dist="63500" dir="2700000" algn="tl" rotWithShape="0">
              <a:prstClr val="black">
                <a:alpha val="40000"/>
              </a:prstClr>
            </a:outerShdw>
          </a:effectLst>
        </p:grpSpPr>
        <p:sp>
          <p:nvSpPr>
            <p:cNvPr id="41" name="矩形 40"/>
            <p:cNvSpPr/>
            <p:nvPr/>
          </p:nvSpPr>
          <p:spPr>
            <a:xfrm>
              <a:off x="0" y="1149781"/>
              <a:ext cx="12252596" cy="4374719"/>
            </a:xfrm>
            <a:prstGeom prst="rect">
              <a:avLst/>
            </a:prstGeom>
            <a:gradFill flip="none" rotWithShape="1">
              <a:gsLst>
                <a:gs pos="0">
                  <a:schemeClr val="bg1"/>
                </a:gs>
                <a:gs pos="100000">
                  <a:schemeClr val="bg1">
                    <a:lumMod val="8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9857" y="1324083"/>
              <a:ext cx="11952883" cy="4026115"/>
            </a:xfrm>
            <a:prstGeom prst="rect">
              <a:avLst/>
            </a:prstGeom>
            <a:gradFill flip="none" rotWithShape="1">
              <a:gsLst>
                <a:gs pos="0">
                  <a:schemeClr val="accent1">
                    <a:lumMod val="90000"/>
                    <a:lumOff val="10000"/>
                  </a:schemeClr>
                </a:gs>
                <a:gs pos="100000">
                  <a:schemeClr val="accent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815055" y="1580856"/>
            <a:ext cx="12635918" cy="590688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89296" y="4642963"/>
            <a:ext cx="2066548" cy="181966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4" y="4570493"/>
            <a:ext cx="1076506" cy="1695917"/>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304512" y="4749276"/>
            <a:ext cx="1209976" cy="1991032"/>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94326" y="3868511"/>
            <a:ext cx="3139617" cy="2810481"/>
          </a:xfrm>
          <a:prstGeom prst="rect">
            <a:avLst/>
          </a:prstGeom>
        </p:spPr>
      </p:pic>
      <p:sp>
        <p:nvSpPr>
          <p:cNvPr id="12" name="文本框 11"/>
          <p:cNvSpPr txBox="1"/>
          <p:nvPr/>
        </p:nvSpPr>
        <p:spPr>
          <a:xfrm>
            <a:off x="1658052" y="1987618"/>
            <a:ext cx="8875896" cy="475615"/>
          </a:xfrm>
          <a:prstGeom prst="rect">
            <a:avLst/>
          </a:prstGeom>
          <a:noFill/>
        </p:spPr>
        <p:txBody>
          <a:bodyPr wrap="square" rtlCol="0">
            <a:spAutoFit/>
          </a:bodyPr>
          <a:lstStyle/>
          <a:p>
            <a:pPr algn="ctr"/>
            <a:r>
              <a:rPr lang="en-US" altLang="zh-CN" sz="2500" b="1" spc="300" dirty="0">
                <a:solidFill>
                  <a:schemeClr val="bg1"/>
                </a:solidFill>
                <a:effectLst>
                  <a:outerShdw blurRad="127000" dist="76200" dir="2700000" algn="tl">
                    <a:srgbClr val="000000">
                      <a:alpha val="40000"/>
                    </a:srgbClr>
                  </a:outerShdw>
                </a:effectLst>
              </a:rPr>
              <a:t>《</a:t>
            </a:r>
            <a:r>
              <a:rPr lang="zh-CN" altLang="en-US" sz="2500" b="1" spc="300" dirty="0">
                <a:solidFill>
                  <a:schemeClr val="bg1"/>
                </a:solidFill>
                <a:effectLst>
                  <a:outerShdw blurRad="127000" dist="76200" dir="2700000" algn="tl">
                    <a:srgbClr val="000000">
                      <a:alpha val="40000"/>
                    </a:srgbClr>
                  </a:outerShdw>
                </a:effectLst>
              </a:rPr>
              <a:t>嵌入式系统原理与开发设计</a:t>
            </a:r>
            <a:r>
              <a:rPr lang="en-US" altLang="zh-CN" sz="2500" b="1" spc="300" dirty="0">
                <a:solidFill>
                  <a:schemeClr val="bg1"/>
                </a:solidFill>
                <a:effectLst>
                  <a:outerShdw blurRad="127000" dist="76200" dir="2700000" algn="tl">
                    <a:srgbClr val="000000">
                      <a:alpha val="40000"/>
                    </a:srgbClr>
                  </a:outerShdw>
                </a:effectLst>
              </a:rPr>
              <a:t>》</a:t>
            </a:r>
            <a:endParaRPr lang="en-US" altLang="zh-CN" sz="2500" b="1" spc="300" dirty="0">
              <a:solidFill>
                <a:schemeClr val="bg1"/>
              </a:solidFill>
              <a:effectLst>
                <a:outerShdw blurRad="127000" dist="76200" dir="2700000" algn="tl">
                  <a:srgbClr val="000000">
                    <a:alpha val="40000"/>
                  </a:srgbClr>
                </a:outerShdw>
              </a:effectLst>
            </a:endParaRPr>
          </a:p>
        </p:txBody>
      </p:sp>
      <p:sp>
        <p:nvSpPr>
          <p:cNvPr id="17" name="文本框 16"/>
          <p:cNvSpPr txBox="1"/>
          <p:nvPr/>
        </p:nvSpPr>
        <p:spPr>
          <a:xfrm>
            <a:off x="1788238" y="2638974"/>
            <a:ext cx="8875896" cy="645160"/>
          </a:xfrm>
          <a:prstGeom prst="rect">
            <a:avLst/>
          </a:prstGeom>
          <a:noFill/>
        </p:spPr>
        <p:txBody>
          <a:bodyPr wrap="square" rtlCol="0">
            <a:spAutoFit/>
          </a:bodyPr>
          <a:lstStyle/>
          <a:p>
            <a:pPr algn="ctr"/>
            <a:r>
              <a:rPr lang="zh-CN" altLang="en-US" sz="3600" b="1" dirty="0">
                <a:solidFill>
                  <a:schemeClr val="bg1">
                    <a:lumMod val="95000"/>
                  </a:schemeClr>
                </a:solidFill>
                <a:sym typeface="+mn-ea"/>
              </a:rPr>
              <a:t>嵌入式基础知识</a:t>
            </a:r>
            <a:endParaRPr lang="zh-CN" altLang="en-US" sz="3600" b="1" dirty="0">
              <a:solidFill>
                <a:schemeClr val="bg1">
                  <a:lumMod val="95000"/>
                </a:schemeClr>
              </a:solidFill>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9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11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entr" presetSubtype="0" fill="hold" nodeType="withEffect">
                                  <p:stCondLst>
                                    <p:cond delay="8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850"/>
                                        <p:tgtEl>
                                          <p:spTgt spid="40"/>
                                        </p:tgtEl>
                                      </p:cBhvr>
                                    </p:animEffect>
                                    <p:anim calcmode="lin" valueType="num">
                                      <p:cBhvr>
                                        <p:cTn id="20" dur="850" fill="hold"/>
                                        <p:tgtEl>
                                          <p:spTgt spid="40"/>
                                        </p:tgtEl>
                                        <p:attrNameLst>
                                          <p:attrName>ppt_x</p:attrName>
                                        </p:attrNameLst>
                                      </p:cBhvr>
                                      <p:tavLst>
                                        <p:tav tm="0">
                                          <p:val>
                                            <p:strVal val="#ppt_x"/>
                                          </p:val>
                                        </p:tav>
                                        <p:tav tm="100000">
                                          <p:val>
                                            <p:strVal val="#ppt_x"/>
                                          </p:val>
                                        </p:tav>
                                      </p:tavLst>
                                    </p:anim>
                                    <p:anim calcmode="lin" valueType="num">
                                      <p:cBhvr>
                                        <p:cTn id="21" dur="850" fill="hold"/>
                                        <p:tgtEl>
                                          <p:spTgt spid="40"/>
                                        </p:tgtEl>
                                        <p:attrNameLst>
                                          <p:attrName>ppt_y</p:attrName>
                                        </p:attrNameLst>
                                      </p:cBhvr>
                                      <p:tavLst>
                                        <p:tav tm="0">
                                          <p:val>
                                            <p:strVal val="#ppt_y+.1"/>
                                          </p:val>
                                        </p:tav>
                                        <p:tav tm="100000">
                                          <p:val>
                                            <p:strVal val="#ppt_y"/>
                                          </p:val>
                                        </p:tav>
                                      </p:tavLst>
                                    </p:anim>
                                  </p:childTnLst>
                                </p:cTn>
                              </p:par>
                              <p:par>
                                <p:cTn id="22" presetID="12" presetClass="entr" presetSubtype="2" fill="hold" grpId="0" nodeType="withEffect">
                                  <p:stCondLst>
                                    <p:cond delay="2300"/>
                                  </p:stCondLst>
                                  <p:iterate type="lt">
                                    <p:tmPct val="10000"/>
                                  </p:iterate>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p:tgtEl>
                                          <p:spTgt spid="12"/>
                                        </p:tgtEl>
                                        <p:attrNameLst>
                                          <p:attrName>ppt_x</p:attrName>
                                        </p:attrNameLst>
                                      </p:cBhvr>
                                      <p:tavLst>
                                        <p:tav tm="0">
                                          <p:val>
                                            <p:strVal val="#ppt_x+#ppt_w*1.125000"/>
                                          </p:val>
                                        </p:tav>
                                        <p:tav tm="100000">
                                          <p:val>
                                            <p:strVal val="#ppt_x"/>
                                          </p:val>
                                        </p:tav>
                                      </p:tavLst>
                                    </p:anim>
                                    <p:animEffect transition="in" filter="wipe(left)">
                                      <p:cBhvr>
                                        <p:cTn id="25" dur="500"/>
                                        <p:tgtEl>
                                          <p:spTgt spid="12"/>
                                        </p:tgtEl>
                                      </p:cBhvr>
                                    </p:animEffect>
                                  </p:childTnLst>
                                </p:cTn>
                              </p:par>
                              <p:par>
                                <p:cTn id="26" presetID="22" presetClass="entr" presetSubtype="2" fill="hold" nodeType="withEffect">
                                  <p:stCondLst>
                                    <p:cond delay="1500"/>
                                  </p:stCondLst>
                                  <p:childTnLst>
                                    <p:set>
                                      <p:cBhvr>
                                        <p:cTn id="27" dur="1" fill="hold">
                                          <p:stCondLst>
                                            <p:cond delay="0"/>
                                          </p:stCondLst>
                                        </p:cTn>
                                        <p:tgtEl>
                                          <p:spTgt spid="39"/>
                                        </p:tgtEl>
                                        <p:attrNameLst>
                                          <p:attrName>style.visibility</p:attrName>
                                        </p:attrNameLst>
                                      </p:cBhvr>
                                      <p:to>
                                        <p:strVal val="visible"/>
                                      </p:to>
                                    </p:set>
                                    <p:animEffect transition="in" filter="wipe(right)">
                                      <p:cBhvr>
                                        <p:cTn id="28" dur="1000"/>
                                        <p:tgtEl>
                                          <p:spTgt spid="39"/>
                                        </p:tgtEl>
                                      </p:cBhvr>
                                    </p:animEffect>
                                  </p:childTnLst>
                                </p:cTn>
                              </p:par>
                              <p:par>
                                <p:cTn id="29" presetID="12" presetClass="entr" presetSubtype="2" fill="hold" grpId="0" nodeType="withEffect">
                                  <p:stCondLst>
                                    <p:cond delay="2300"/>
                                  </p:stCondLst>
                                  <p:iterate type="lt">
                                    <p:tmPct val="10000"/>
                                  </p:iterate>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ppt_x</p:attrName>
                                        </p:attrNameLst>
                                      </p:cBhvr>
                                      <p:tavLst>
                                        <p:tav tm="0">
                                          <p:val>
                                            <p:strVal val="#ppt_x+#ppt_w*1.125000"/>
                                          </p:val>
                                        </p:tav>
                                        <p:tav tm="100000">
                                          <p:val>
                                            <p:strVal val="#ppt_x"/>
                                          </p:val>
                                        </p:tav>
                                      </p:tavLst>
                                    </p:anim>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5122" name="Picture 2"/>
          <p:cNvPicPr>
            <a:picLocks noChangeAspect="1" noChangeArrowheads="1"/>
          </p:cNvPicPr>
          <p:nvPr>
            <p:custDataLst>
              <p:tags r:id="rId10"/>
            </p:custDataLst>
          </p:nvPr>
        </p:nvPicPr>
        <p:blipFill rotWithShape="1">
          <a:blip r:embed="rId11" cstate="print">
            <a:extLst>
              <a:ext uri="{28A0092B-C50C-407E-A947-70E740481C1C}">
                <a14:useLocalDpi xmlns:a14="http://schemas.microsoft.com/office/drawing/2010/main" val="0"/>
              </a:ext>
            </a:extLst>
          </a:blip>
          <a:srcRect l="4895" t="25056" r="3854" b="25556"/>
          <a:stretch>
            <a:fillRect/>
          </a:stretch>
        </p:blipFill>
        <p:spPr bwMode="auto">
          <a:xfrm>
            <a:off x="1298182" y="960459"/>
            <a:ext cx="7851532" cy="31871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
          <p:cNvSpPr txBox="1"/>
          <p:nvPr>
            <p:custDataLst>
              <p:tags r:id="rId12"/>
            </p:custDataLst>
          </p:nvPr>
        </p:nvSpPr>
        <p:spPr>
          <a:xfrm>
            <a:off x="6782752" y="2437689"/>
            <a:ext cx="4733925" cy="3785652"/>
          </a:xfrm>
          <a:prstGeom prst="rect">
            <a:avLst/>
          </a:prstGeom>
          <a:noFill/>
        </p:spPr>
        <p:txBody>
          <a:bodyPr wrap="square" rtlCol="0">
            <a:spAutoFit/>
          </a:bodyPr>
          <a:lstStyle/>
          <a:p>
            <a:r>
              <a:rPr lang="zh-CN" altLang="en-US" sz="2000" dirty="0"/>
              <a:t>红色：苹果</a:t>
            </a:r>
            <a:r>
              <a:rPr lang="en-US" altLang="zh-CN" sz="2000" dirty="0"/>
              <a:t>USI 170821 339S00397 Wi-Fi/</a:t>
            </a:r>
            <a:r>
              <a:rPr lang="zh-CN" altLang="en-US" sz="2000" dirty="0"/>
              <a:t>蓝牙无线模块</a:t>
            </a:r>
            <a:endParaRPr lang="zh-CN" altLang="en-US" sz="2000" dirty="0"/>
          </a:p>
          <a:p>
            <a:r>
              <a:rPr lang="zh-CN" altLang="en-US" sz="2000" dirty="0"/>
              <a:t>橙色：高通</a:t>
            </a:r>
            <a:r>
              <a:rPr lang="en-US" altLang="zh-CN" sz="2000" dirty="0"/>
              <a:t>WTR5975</a:t>
            </a:r>
            <a:r>
              <a:rPr lang="zh-CN" altLang="en-US" sz="2000" dirty="0"/>
              <a:t>千兆</a:t>
            </a:r>
            <a:r>
              <a:rPr lang="en-US" altLang="zh-CN" sz="2000" dirty="0"/>
              <a:t>LTE</a:t>
            </a:r>
            <a:r>
              <a:rPr lang="zh-CN" altLang="en-US" sz="2000" dirty="0"/>
              <a:t>收发器</a:t>
            </a:r>
            <a:endParaRPr lang="zh-CN" altLang="en-US" sz="2000" dirty="0"/>
          </a:p>
          <a:p>
            <a:r>
              <a:rPr lang="zh-CN" altLang="en-US" sz="2000" dirty="0"/>
              <a:t>黄色：高通</a:t>
            </a:r>
            <a:r>
              <a:rPr lang="en-US" altLang="zh-CN" sz="2000" dirty="0"/>
              <a:t>MDM9655</a:t>
            </a:r>
            <a:r>
              <a:rPr lang="zh-CN" altLang="en-US" sz="2000" dirty="0"/>
              <a:t>骁龙</a:t>
            </a:r>
            <a:r>
              <a:rPr lang="en-US" altLang="zh-CN" sz="2000" dirty="0"/>
              <a:t>X16 LTE</a:t>
            </a:r>
            <a:r>
              <a:rPr lang="zh-CN" altLang="en-US" sz="2000" dirty="0"/>
              <a:t>基带、</a:t>
            </a:r>
            <a:r>
              <a:rPr lang="en-US" altLang="zh-CN" sz="2000" dirty="0"/>
              <a:t>PMD9655</a:t>
            </a:r>
            <a:r>
              <a:rPr lang="zh-CN" altLang="en-US" sz="2000" dirty="0"/>
              <a:t>电源管理</a:t>
            </a:r>
            <a:r>
              <a:rPr lang="en-US" altLang="zh-CN" sz="2000" dirty="0"/>
              <a:t>IC</a:t>
            </a:r>
            <a:endParaRPr lang="en-US" altLang="zh-CN" sz="2000" dirty="0"/>
          </a:p>
          <a:p>
            <a:r>
              <a:rPr lang="zh-CN" altLang="en-US" sz="2000" dirty="0"/>
              <a:t>绿色：</a:t>
            </a:r>
            <a:r>
              <a:rPr lang="en-US" altLang="zh-CN" sz="2000" dirty="0"/>
              <a:t>Skyworks 78140-22/SKY77366-17</a:t>
            </a:r>
            <a:r>
              <a:rPr lang="zh-CN" altLang="en-US" sz="2000" dirty="0"/>
              <a:t>功率放大器、</a:t>
            </a:r>
            <a:r>
              <a:rPr lang="en-US" altLang="zh-CN" sz="2000" dirty="0"/>
              <a:t>S770 6662</a:t>
            </a:r>
            <a:r>
              <a:rPr lang="zh-CN" altLang="en-US" sz="2000" dirty="0"/>
              <a:t>、</a:t>
            </a:r>
            <a:r>
              <a:rPr lang="en-US" altLang="zh-CN" sz="2000" dirty="0"/>
              <a:t>3760 5418 1736</a:t>
            </a:r>
            <a:endParaRPr lang="en-US" altLang="zh-CN" sz="2000" dirty="0"/>
          </a:p>
          <a:p>
            <a:r>
              <a:rPr lang="zh-CN" altLang="en-US" sz="2000" dirty="0"/>
              <a:t>青色：博通</a:t>
            </a:r>
            <a:r>
              <a:rPr lang="en-US" altLang="zh-CN" sz="2000" dirty="0"/>
              <a:t>BCM15951</a:t>
            </a:r>
            <a:r>
              <a:rPr lang="zh-CN" altLang="en-US" sz="2000" dirty="0"/>
              <a:t>触摸控制器</a:t>
            </a:r>
            <a:endParaRPr lang="zh-CN" altLang="en-US" sz="2000" dirty="0"/>
          </a:p>
          <a:p>
            <a:r>
              <a:rPr lang="zh-CN" altLang="en-US" sz="2000" dirty="0"/>
              <a:t>蓝色：</a:t>
            </a:r>
            <a:r>
              <a:rPr lang="en-US" altLang="zh-CN" sz="2000" dirty="0"/>
              <a:t>NXP 80V18 PN80V NFC</a:t>
            </a:r>
            <a:r>
              <a:rPr lang="zh-CN" altLang="en-US" sz="2000" dirty="0"/>
              <a:t>控制器</a:t>
            </a:r>
            <a:endParaRPr lang="zh-CN" altLang="en-US" sz="2000" dirty="0"/>
          </a:p>
          <a:p>
            <a:r>
              <a:rPr lang="zh-CN" altLang="en-US" sz="2000" dirty="0"/>
              <a:t>紫色：博通</a:t>
            </a:r>
            <a:r>
              <a:rPr lang="en-US" altLang="zh-CN" sz="2000" dirty="0"/>
              <a:t>AFEM-8072</a:t>
            </a:r>
            <a:r>
              <a:rPr lang="zh-CN" altLang="en-US" sz="2000" dirty="0"/>
              <a:t>、</a:t>
            </a:r>
            <a:r>
              <a:rPr lang="en-US" altLang="zh-CN" sz="2000" dirty="0"/>
              <a:t>MMMB</a:t>
            </a:r>
            <a:r>
              <a:rPr lang="zh-CN" altLang="en-US" sz="2000" dirty="0"/>
              <a:t>功率放大器</a:t>
            </a:r>
            <a:endParaRPr lang="en-US" altLang="zh-CN" sz="2000" dirty="0"/>
          </a:p>
        </p:txBody>
      </p:sp>
      <p:sp>
        <p:nvSpPr>
          <p:cNvPr id="10" name="TextBox 2"/>
          <p:cNvSpPr txBox="1"/>
          <p:nvPr>
            <p:custDataLst>
              <p:tags r:id="rId13"/>
            </p:custDataLst>
          </p:nvPr>
        </p:nvSpPr>
        <p:spPr>
          <a:xfrm>
            <a:off x="1495245" y="4325639"/>
            <a:ext cx="4517782" cy="400110"/>
          </a:xfrm>
          <a:prstGeom prst="rect">
            <a:avLst/>
          </a:prstGeom>
          <a:noFill/>
        </p:spPr>
        <p:txBody>
          <a:bodyPr wrap="square" rtlCol="0">
            <a:spAutoFit/>
          </a:bodyPr>
          <a:lstStyle/>
          <a:p>
            <a:r>
              <a:rPr lang="en-US" altLang="zh-CN" sz="2000" b="1" dirty="0"/>
              <a:t>iPhone X </a:t>
            </a:r>
            <a:r>
              <a:rPr lang="zh-CN" altLang="en-US" sz="2000" b="1" dirty="0"/>
              <a:t>第二块主板</a:t>
            </a:r>
            <a:endParaRPr lang="en-US" altLang="zh-CN" sz="20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randombar(horizontal)">
                                      <p:cBhvr>
                                        <p:cTn id="27" dur="500"/>
                                        <p:tgtEl>
                                          <p:spTgt spid="512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9"/>
                                        </p:tgtEl>
                                      </p:cBhvr>
                                    </p:animEffect>
                                    <p:animScale>
                                      <p:cBhvr>
                                        <p:cTn id="35"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187308"/>
            <a:ext cx="3726180" cy="521970"/>
          </a:xfrm>
          <a:prstGeom prst="rect">
            <a:avLst/>
          </a:prstGeom>
        </p:spPr>
        <p:txBody>
          <a:bodyPr wrap="none">
            <a:spAutoFit/>
          </a:bodyPr>
          <a:lstStyle/>
          <a:p>
            <a:pPr algn="l"/>
            <a:r>
              <a:rPr lang="zh-CN" altLang="en-US" sz="2800" spc="300" dirty="0">
                <a:solidFill>
                  <a:schemeClr val="tx1">
                    <a:lumMod val="75000"/>
                    <a:lumOff val="25000"/>
                  </a:schemeClr>
                </a:solidFill>
              </a:rPr>
              <a:t>嵌入式人才技能要求</a:t>
            </a:r>
            <a:endParaRPr lang="zh-CN" altLang="en-US" sz="16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8"/>
            <a:ext cx="8643368" cy="48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971550" lvl="1" indent="-514350">
              <a:buFont typeface="+mj-lt"/>
              <a:buAutoNum type="arabicPeriod"/>
            </a:pPr>
            <a:endParaRPr lang="zh-CN" altLang="en-US" dirty="0"/>
          </a:p>
        </p:txBody>
      </p:sp>
      <p:sp>
        <p:nvSpPr>
          <p:cNvPr id="26" name="圆角矩形 25"/>
          <p:cNvSpPr/>
          <p:nvPr>
            <p:custDataLst>
              <p:tags r:id="rId5"/>
            </p:custDataLst>
          </p:nvPr>
        </p:nvSpPr>
        <p:spPr>
          <a:xfrm>
            <a:off x="3710940" y="1258570"/>
            <a:ext cx="7001510" cy="44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电子电路基础知识;</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C/C++语言编程经验；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嵌入式处理器及常用外设模块开发经验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RTOS操作系统经验；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嵌入式系统中间件开发经验（fatfs,lwIP,uIP,….）;</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Bootloader引导程序开发经验；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Linux内核裁减经验；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Linux驱动程序开发经验;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Android驱动开发经验;</a:t>
            </a:r>
            <a:endParaRPr sz="2000" dirty="0">
              <a:solidFill>
                <a:schemeClr val="tx1"/>
              </a:solidFill>
              <a:latin typeface="Arial" panose="020B0604020202020204" pitchFamily="34" charset="0"/>
            </a:endParaRPr>
          </a:p>
        </p:txBody>
      </p:sp>
      <p:grpSp>
        <p:nvGrpSpPr>
          <p:cNvPr id="27" name="组合 26"/>
          <p:cNvGrpSpPr/>
          <p:nvPr/>
        </p:nvGrpSpPr>
        <p:grpSpPr>
          <a:xfrm>
            <a:off x="1635125" y="2387600"/>
            <a:ext cx="1641475" cy="2082800"/>
            <a:chOff x="984131" y="1748258"/>
            <a:chExt cx="1910766" cy="1491358"/>
          </a:xfrm>
        </p:grpSpPr>
        <p:sp>
          <p:nvSpPr>
            <p:cNvPr id="28" name="等腰三角形 42"/>
            <p:cNvSpPr/>
            <p:nvPr>
              <p:custDataLst>
                <p:tags r:id="rId6"/>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7"/>
              </p:custDataLst>
            </p:nvPr>
          </p:nvSpPr>
          <p:spPr bwMode="auto">
            <a:xfrm>
              <a:off x="1165117" y="2160369"/>
              <a:ext cx="1189776" cy="59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技能</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必备</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要求</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6"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187308"/>
            <a:ext cx="3726180" cy="521970"/>
          </a:xfrm>
          <a:prstGeom prst="rect">
            <a:avLst/>
          </a:prstGeom>
        </p:spPr>
        <p:txBody>
          <a:bodyPr wrap="none">
            <a:spAutoFit/>
          </a:bodyPr>
          <a:lstStyle/>
          <a:p>
            <a:pPr algn="l"/>
            <a:r>
              <a:rPr lang="zh-CN" altLang="en-US" sz="2800" spc="300" dirty="0">
                <a:solidFill>
                  <a:schemeClr val="tx1">
                    <a:lumMod val="75000"/>
                    <a:lumOff val="25000"/>
                  </a:schemeClr>
                </a:solidFill>
              </a:rPr>
              <a:t>嵌入式人才技能要求</a:t>
            </a:r>
            <a:endParaRPr lang="zh-CN" altLang="en-US" sz="16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8"/>
            <a:ext cx="8643368" cy="48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971550" lvl="1" indent="-514350">
              <a:buFont typeface="+mj-lt"/>
              <a:buAutoNum type="arabicPeriod"/>
            </a:pPr>
            <a:endParaRPr lang="zh-CN" altLang="en-US" dirty="0"/>
          </a:p>
        </p:txBody>
      </p:sp>
      <p:sp>
        <p:nvSpPr>
          <p:cNvPr id="26" name="圆角矩形 25"/>
          <p:cNvSpPr/>
          <p:nvPr>
            <p:custDataLst>
              <p:tags r:id="rId5"/>
            </p:custDataLst>
          </p:nvPr>
        </p:nvSpPr>
        <p:spPr>
          <a:xfrm>
            <a:off x="3710940" y="1258570"/>
            <a:ext cx="7001510" cy="44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电子电路基础知识;</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C/C++语言编程经验；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嵌入式处理器及常用外设模块开发经验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RTOS操作系统经验；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嵌入式系统中间件开发经验（fatfs,lwIP,uIP,….）;</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Bootloader引导程序开发经验；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Linux内核裁减经验；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Linux驱动程序开发经验;</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Android驱动开发经验;</a:t>
            </a:r>
            <a:endParaRPr sz="2000" dirty="0">
              <a:solidFill>
                <a:schemeClr val="tx1"/>
              </a:solidFill>
              <a:latin typeface="Arial" panose="020B0604020202020204" pitchFamily="34" charset="0"/>
            </a:endParaRPr>
          </a:p>
        </p:txBody>
      </p:sp>
      <p:grpSp>
        <p:nvGrpSpPr>
          <p:cNvPr id="27" name="组合 26"/>
          <p:cNvGrpSpPr/>
          <p:nvPr/>
        </p:nvGrpSpPr>
        <p:grpSpPr>
          <a:xfrm>
            <a:off x="1635125" y="2387600"/>
            <a:ext cx="1641475" cy="2082800"/>
            <a:chOff x="984131" y="1748258"/>
            <a:chExt cx="1910766" cy="1491358"/>
          </a:xfrm>
        </p:grpSpPr>
        <p:sp>
          <p:nvSpPr>
            <p:cNvPr id="28" name="等腰三角形 42"/>
            <p:cNvSpPr/>
            <p:nvPr>
              <p:custDataLst>
                <p:tags r:id="rId6"/>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7"/>
              </p:custDataLst>
            </p:nvPr>
          </p:nvSpPr>
          <p:spPr bwMode="auto">
            <a:xfrm>
              <a:off x="1165117" y="2160369"/>
              <a:ext cx="1189776" cy="59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技能</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必备</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要求</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187308"/>
            <a:ext cx="1757680" cy="521970"/>
          </a:xfrm>
          <a:prstGeom prst="rect">
            <a:avLst/>
          </a:prstGeom>
        </p:spPr>
        <p:txBody>
          <a:bodyPr wrap="none">
            <a:spAutoFit/>
          </a:bodyPr>
          <a:lstStyle/>
          <a:p>
            <a:pPr algn="l"/>
            <a:r>
              <a:rPr lang="zh-CN" altLang="en-US" sz="2800" spc="300" dirty="0">
                <a:solidFill>
                  <a:schemeClr val="tx1">
                    <a:lumMod val="75000"/>
                    <a:lumOff val="25000"/>
                  </a:schemeClr>
                </a:solidFill>
              </a:rPr>
              <a:t>就业方向</a:t>
            </a:r>
            <a:endParaRPr lang="zh-CN" altLang="en-US" sz="2800" spc="3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2573898" y="1285398"/>
            <a:ext cx="8643368" cy="48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lvl="1">
              <a:buFont typeface="Wingdings" panose="05000000000000000000" charset="0"/>
              <a:buChar char="p"/>
            </a:pPr>
            <a:endParaRPr lang="zh-CN" altLang="en-US" dirty="0"/>
          </a:p>
        </p:txBody>
      </p:sp>
      <p:sp>
        <p:nvSpPr>
          <p:cNvPr id="26" name="圆角矩形 25"/>
          <p:cNvSpPr/>
          <p:nvPr>
            <p:custDataLst>
              <p:tags r:id="rId5"/>
            </p:custDataLst>
          </p:nvPr>
        </p:nvSpPr>
        <p:spPr>
          <a:xfrm>
            <a:off x="3710940" y="1258570"/>
            <a:ext cx="7262495" cy="44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硬件电路设计</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硬件测试工作</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硬件生产销售</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硬件测试</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移动应用开发</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硬件产品销售咨询</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t>
            </a:r>
            <a:endParaRPr sz="2000" dirty="0">
              <a:solidFill>
                <a:schemeClr val="tx1"/>
              </a:solidFill>
              <a:latin typeface="Arial" panose="020B0604020202020204" pitchFamily="34" charset="0"/>
            </a:endParaRPr>
          </a:p>
        </p:txBody>
      </p:sp>
      <p:grpSp>
        <p:nvGrpSpPr>
          <p:cNvPr id="27" name="组合 26"/>
          <p:cNvGrpSpPr/>
          <p:nvPr/>
        </p:nvGrpSpPr>
        <p:grpSpPr>
          <a:xfrm>
            <a:off x="1910883" y="2925891"/>
            <a:ext cx="1641420" cy="1491358"/>
            <a:chOff x="984131" y="1748258"/>
            <a:chExt cx="1910766" cy="1491358"/>
          </a:xfrm>
        </p:grpSpPr>
        <p:sp>
          <p:nvSpPr>
            <p:cNvPr id="28" name="等腰三角形 42"/>
            <p:cNvSpPr/>
            <p:nvPr>
              <p:custDataLst>
                <p:tags r:id="rId6"/>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7"/>
              </p:custDataLst>
            </p:nvPr>
          </p:nvSpPr>
          <p:spPr bwMode="auto">
            <a:xfrm>
              <a:off x="1165117" y="230006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就业</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方向</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6"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187308"/>
            <a:ext cx="1757680" cy="521970"/>
          </a:xfrm>
          <a:prstGeom prst="rect">
            <a:avLst/>
          </a:prstGeom>
        </p:spPr>
        <p:txBody>
          <a:bodyPr wrap="none">
            <a:spAutoFit/>
          </a:bodyPr>
          <a:lstStyle/>
          <a:p>
            <a:pPr algn="l"/>
            <a:r>
              <a:rPr lang="zh-CN" altLang="en-US" sz="2800" spc="300" dirty="0">
                <a:solidFill>
                  <a:schemeClr val="tx1">
                    <a:lumMod val="75000"/>
                    <a:lumOff val="25000"/>
                  </a:schemeClr>
                </a:solidFill>
              </a:rPr>
              <a:t>从事行业</a:t>
            </a:r>
            <a:endParaRPr lang="zh-CN" altLang="en-US" sz="2800" spc="3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8"/>
            <a:ext cx="8643368" cy="485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971550" lvl="1" indent="-514350">
              <a:buFont typeface="+mj-lt"/>
              <a:buAutoNum type="arabicPeriod"/>
            </a:pPr>
            <a:endParaRPr lang="zh-CN" altLang="en-US" sz="2800" dirty="0">
              <a:sym typeface="+mn-ea"/>
            </a:endParaRPr>
          </a:p>
        </p:txBody>
      </p:sp>
      <p:sp>
        <p:nvSpPr>
          <p:cNvPr id="26" name="圆角矩形 25"/>
          <p:cNvSpPr/>
          <p:nvPr>
            <p:custDataLst>
              <p:tags r:id="rId5"/>
            </p:custDataLst>
          </p:nvPr>
        </p:nvSpPr>
        <p:spPr>
          <a:xfrm>
            <a:off x="3710940" y="1258570"/>
            <a:ext cx="7262495" cy="44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新能源 </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电子技术/半导体/集成电路</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物联网智能硬件 </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汽车及零配件 </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人工智能开发</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互联网/电子商务</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仪器仪表/工业自动化</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通信/电信/网络设备</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t>
            </a:r>
            <a:endParaRPr sz="2000" dirty="0">
              <a:solidFill>
                <a:schemeClr val="tx1"/>
              </a:solidFill>
              <a:latin typeface="Arial" panose="020B0604020202020204" pitchFamily="34" charset="0"/>
            </a:endParaRPr>
          </a:p>
        </p:txBody>
      </p:sp>
      <p:grpSp>
        <p:nvGrpSpPr>
          <p:cNvPr id="27" name="组合 26"/>
          <p:cNvGrpSpPr/>
          <p:nvPr/>
        </p:nvGrpSpPr>
        <p:grpSpPr>
          <a:xfrm>
            <a:off x="1910883" y="2925891"/>
            <a:ext cx="1641420" cy="1491358"/>
            <a:chOff x="984131" y="1748258"/>
            <a:chExt cx="1910766" cy="1491358"/>
          </a:xfrm>
        </p:grpSpPr>
        <p:sp>
          <p:nvSpPr>
            <p:cNvPr id="28" name="等腰三角形 42"/>
            <p:cNvSpPr/>
            <p:nvPr>
              <p:custDataLst>
                <p:tags r:id="rId6"/>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7"/>
              </p:custDataLst>
            </p:nvPr>
          </p:nvSpPr>
          <p:spPr bwMode="auto">
            <a:xfrm>
              <a:off x="1165117" y="230006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从事</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行业</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6"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187308"/>
            <a:ext cx="1757680" cy="521970"/>
          </a:xfrm>
          <a:prstGeom prst="rect">
            <a:avLst/>
          </a:prstGeom>
        </p:spPr>
        <p:txBody>
          <a:bodyPr wrap="none">
            <a:spAutoFit/>
          </a:bodyPr>
          <a:lstStyle/>
          <a:p>
            <a:pPr algn="l"/>
            <a:r>
              <a:rPr lang="zh-CN" altLang="en-US" sz="2800" spc="300" dirty="0">
                <a:solidFill>
                  <a:schemeClr val="tx1">
                    <a:lumMod val="75000"/>
                    <a:lumOff val="25000"/>
                  </a:schemeClr>
                </a:solidFill>
              </a:rPr>
              <a:t>从事岗位</a:t>
            </a:r>
            <a:endParaRPr lang="zh-CN" altLang="en-US" sz="2800" spc="3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6" name="圆角矩形 25"/>
          <p:cNvSpPr/>
          <p:nvPr>
            <p:custDataLst>
              <p:tags r:id="rId4"/>
            </p:custDataLst>
          </p:nvPr>
        </p:nvSpPr>
        <p:spPr>
          <a:xfrm>
            <a:off x="3710940" y="1258570"/>
            <a:ext cx="7262495" cy="44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嵌入式产品测试工程师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嵌入式系统工程师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嵌入式软件工程师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Linux驱动开发工程师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Linux应用软件开发工程师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android驱动开发工程师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高级嵌入式系统工程师</a:t>
            </a:r>
            <a:endParaRPr sz="2000"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sz="2000" dirty="0">
                <a:solidFill>
                  <a:schemeClr val="tx1"/>
                </a:solidFill>
                <a:latin typeface="Arial" panose="020B0604020202020204" pitchFamily="34" charset="0"/>
              </a:rPr>
              <a:t>…..</a:t>
            </a:r>
            <a:endParaRPr sz="2000" dirty="0">
              <a:solidFill>
                <a:schemeClr val="tx1"/>
              </a:solidFill>
              <a:latin typeface="Arial" panose="020B0604020202020204" pitchFamily="34" charset="0"/>
            </a:endParaRPr>
          </a:p>
        </p:txBody>
      </p:sp>
      <p:grpSp>
        <p:nvGrpSpPr>
          <p:cNvPr id="27" name="组合 26"/>
          <p:cNvGrpSpPr/>
          <p:nvPr/>
        </p:nvGrpSpPr>
        <p:grpSpPr>
          <a:xfrm>
            <a:off x="1910883" y="2925891"/>
            <a:ext cx="1641420" cy="1491358"/>
            <a:chOff x="984131" y="1748258"/>
            <a:chExt cx="1910766" cy="1491358"/>
          </a:xfrm>
        </p:grpSpPr>
        <p:sp>
          <p:nvSpPr>
            <p:cNvPr id="28" name="等腰三角形 42"/>
            <p:cNvSpPr/>
            <p:nvPr>
              <p:custDataLst>
                <p:tags r:id="rId5"/>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6"/>
              </p:custDataLst>
            </p:nvPr>
          </p:nvSpPr>
          <p:spPr bwMode="auto">
            <a:xfrm>
              <a:off x="1165117" y="230006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从事</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岗位</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6"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73785" y="219710"/>
            <a:ext cx="5022850" cy="521970"/>
          </a:xfrm>
          <a:prstGeom prst="rect">
            <a:avLst/>
          </a:prstGeom>
          <a:noFill/>
        </p:spPr>
        <p:txBody>
          <a:bodyPr wrap="square" rtlCol="0">
            <a:spAutoFit/>
          </a:bodyPr>
          <a:lstStyle/>
          <a:p>
            <a:pPr algn="l">
              <a:buClrTx/>
              <a:buSzTx/>
              <a:buFontTx/>
            </a:pPr>
            <a:r>
              <a:rPr sz="2800" b="1" spc="300" dirty="0">
                <a:solidFill>
                  <a:schemeClr val="tx1">
                    <a:lumMod val="75000"/>
                    <a:lumOff val="25000"/>
                  </a:schemeClr>
                </a:solidFill>
              </a:rPr>
              <a:t>嵌入式相关专业就业方向</a:t>
            </a:r>
            <a:endParaRPr sz="2800" b="1" spc="300" dirty="0">
              <a:solidFill>
                <a:schemeClr val="tx1">
                  <a:lumMod val="75000"/>
                  <a:lumOff val="25000"/>
                </a:schemeClr>
              </a:solidFill>
            </a:endParaRPr>
          </a:p>
        </p:txBody>
      </p:sp>
      <p:sp>
        <p:nvSpPr>
          <p:cNvPr id="20" name="矩形 19"/>
          <p:cNvSpPr/>
          <p:nvPr/>
        </p:nvSpPr>
        <p:spPr>
          <a:xfrm>
            <a:off x="5522826" y="29616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549296" y="215248"/>
            <a:ext cx="2545080" cy="521970"/>
          </a:xfrm>
          <a:prstGeom prst="rect">
            <a:avLst/>
          </a:prstGeom>
        </p:spPr>
        <p:txBody>
          <a:bodyPr wrap="none">
            <a:spAutoFit/>
          </a:bodyPr>
          <a:lstStyle/>
          <a:p>
            <a:pPr algn="l"/>
            <a:r>
              <a:rPr lang="zh-CN" altLang="en-US" sz="2800" spc="300" dirty="0">
                <a:solidFill>
                  <a:schemeClr val="tx1">
                    <a:lumMod val="75000"/>
                    <a:lumOff val="25000"/>
                  </a:schemeClr>
                </a:solidFill>
              </a:rPr>
              <a:t>热门工作城市</a:t>
            </a:r>
            <a:endParaRPr lang="zh-CN" altLang="en-US" sz="2800" spc="300" dirty="0">
              <a:solidFill>
                <a:schemeClr val="tx1">
                  <a:lumMod val="75000"/>
                  <a:lumOff val="25000"/>
                </a:schemeClr>
              </a:solidFill>
            </a:endParaRPr>
          </a:p>
        </p:txBody>
      </p:sp>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graphicFrame>
        <p:nvGraphicFramePr>
          <p:cNvPr id="3" name="图示 2"/>
          <p:cNvGraphicFramePr/>
          <p:nvPr/>
        </p:nvGraphicFramePr>
        <p:xfrm>
          <a:off x="1915795" y="1143000"/>
          <a:ext cx="8643620" cy="4857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89800" y="4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08</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txBox="1">
            <a:spLocks noChangeArrowheads="1"/>
          </p:cNvSpPr>
          <p:nvPr/>
        </p:nvSpPr>
        <p:spPr bwMode="auto">
          <a:xfrm>
            <a:off x="2015937" y="1466578"/>
            <a:ext cx="8160125" cy="4990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spcBef>
                <a:spcPct val="30000"/>
              </a:spcBef>
              <a:buFontTx/>
              <a:buNone/>
            </a:pPr>
            <a:r>
              <a:rPr lang="en-US" altLang="zh-CN" sz="2400" dirty="0"/>
              <a:t>1</a:t>
            </a:r>
            <a:r>
              <a:rPr lang="zh-CN" altLang="en-US" sz="2400" dirty="0"/>
              <a:t>、嵌入式系统的定义。</a:t>
            </a:r>
            <a:endParaRPr lang="en-US" altLang="zh-CN" sz="2400" dirty="0"/>
          </a:p>
          <a:p>
            <a:pPr>
              <a:lnSpc>
                <a:spcPct val="145000"/>
              </a:lnSpc>
              <a:spcBef>
                <a:spcPct val="30000"/>
              </a:spcBef>
              <a:buFontTx/>
              <a:buNone/>
            </a:pPr>
            <a:r>
              <a:rPr lang="en-US" altLang="zh-CN" sz="2400" dirty="0"/>
              <a:t>2</a:t>
            </a:r>
            <a:r>
              <a:rPr lang="zh-CN" altLang="en-US" sz="2400" dirty="0"/>
              <a:t>、简述嵌入式系统的基本组成。</a:t>
            </a:r>
            <a:endParaRPr lang="en-US" altLang="zh-CN" sz="2400" dirty="0"/>
          </a:p>
          <a:p>
            <a:pPr>
              <a:lnSpc>
                <a:spcPct val="145000"/>
              </a:lnSpc>
              <a:spcBef>
                <a:spcPct val="30000"/>
              </a:spcBef>
              <a:buFontTx/>
              <a:buNone/>
            </a:pPr>
            <a:r>
              <a:rPr lang="en-US" altLang="zh-CN" sz="2400" dirty="0"/>
              <a:t>3</a:t>
            </a:r>
            <a:r>
              <a:rPr lang="zh-CN" altLang="en-US" sz="2400" dirty="0"/>
              <a:t>、嵌入式系统与通用计算机相比有哪些区别？</a:t>
            </a:r>
            <a:endParaRPr lang="zh-CN" altLang="en-US" sz="2400" dirty="0"/>
          </a:p>
          <a:p>
            <a:pPr>
              <a:lnSpc>
                <a:spcPct val="145000"/>
              </a:lnSpc>
              <a:spcBef>
                <a:spcPct val="30000"/>
              </a:spcBef>
              <a:buFontTx/>
              <a:buNone/>
            </a:pPr>
            <a:r>
              <a:rPr lang="en-US" altLang="zh-CN" sz="2400" dirty="0"/>
              <a:t>4</a:t>
            </a:r>
            <a:r>
              <a:rPr lang="zh-CN" altLang="en-US" sz="2400" dirty="0"/>
              <a:t>、了解嵌入式系统的应用现状和未来发展趋势。</a:t>
            </a:r>
            <a:endParaRPr lang="en-US" altLang="zh-CN" sz="2400" dirty="0"/>
          </a:p>
          <a:p>
            <a:pPr>
              <a:lnSpc>
                <a:spcPct val="145000"/>
              </a:lnSpc>
              <a:spcBef>
                <a:spcPct val="30000"/>
              </a:spcBef>
              <a:buNone/>
            </a:pPr>
            <a:r>
              <a:rPr lang="en-US" altLang="zh-CN" sz="2400" dirty="0">
                <a:latin typeface="+mn-ea"/>
              </a:rPr>
              <a:t>5</a:t>
            </a:r>
            <a:r>
              <a:rPr lang="zh-CN" altLang="en-US" sz="2400" dirty="0">
                <a:latin typeface="+mn-ea"/>
              </a:rPr>
              <a:t>、什么是流水线技术，它有什么优点？</a:t>
            </a:r>
            <a:r>
              <a:rPr lang="en-US" altLang="zh-CN" sz="2400" dirty="0">
                <a:latin typeface="+mn-ea"/>
              </a:rPr>
              <a:t>ARM</a:t>
            </a:r>
            <a:r>
              <a:rPr lang="zh-CN" altLang="en-US" sz="2400" dirty="0">
                <a:latin typeface="+mn-ea"/>
              </a:rPr>
              <a:t>系列处理器分别采用几级流水线技术？哪些情况会引起流水线中断</a:t>
            </a:r>
            <a:r>
              <a:rPr lang="en-US" altLang="zh-CN" sz="2400" dirty="0">
                <a:latin typeface="+mn-ea"/>
              </a:rPr>
              <a:t>?</a:t>
            </a:r>
            <a:endParaRPr lang="en-US" altLang="zh-CN" sz="2400" dirty="0">
              <a:latin typeface="+mn-ea"/>
            </a:endParaRPr>
          </a:p>
          <a:p>
            <a:pPr>
              <a:lnSpc>
                <a:spcPct val="145000"/>
              </a:lnSpc>
              <a:spcBef>
                <a:spcPct val="30000"/>
              </a:spcBef>
              <a:buNone/>
            </a:pPr>
            <a:r>
              <a:rPr lang="en-US" altLang="zh-CN" sz="2400" dirty="0">
                <a:latin typeface="+mn-ea"/>
              </a:rPr>
              <a:t>6</a:t>
            </a:r>
            <a:r>
              <a:rPr lang="zh-CN" altLang="en-US" sz="2400" dirty="0">
                <a:latin typeface="+mn-ea"/>
              </a:rPr>
              <a:t>、处理器内部结构：</a:t>
            </a:r>
            <a:r>
              <a:rPr lang="en-US" altLang="zh-CN" sz="2400" dirty="0">
                <a:latin typeface="+mn-ea"/>
              </a:rPr>
              <a:t>RISC</a:t>
            </a:r>
            <a:r>
              <a:rPr lang="zh-CN" altLang="en-US" sz="2400" dirty="0">
                <a:latin typeface="+mn-ea"/>
              </a:rPr>
              <a:t>与</a:t>
            </a:r>
            <a:r>
              <a:rPr lang="en-US" altLang="zh-CN" sz="2400" dirty="0">
                <a:latin typeface="+mn-ea"/>
              </a:rPr>
              <a:t>CISC</a:t>
            </a:r>
            <a:r>
              <a:rPr lang="zh-CN" altLang="en-US" sz="2400" dirty="0">
                <a:latin typeface="+mn-ea"/>
              </a:rPr>
              <a:t>的区别</a:t>
            </a:r>
            <a:endParaRPr lang="en-US" altLang="zh-CN" sz="2400" dirty="0">
              <a:latin typeface="+mn-ea"/>
            </a:endParaRPr>
          </a:p>
          <a:p>
            <a:pPr>
              <a:lnSpc>
                <a:spcPct val="145000"/>
              </a:lnSpc>
              <a:spcBef>
                <a:spcPct val="30000"/>
              </a:spcBef>
              <a:buNone/>
            </a:pPr>
            <a:endParaRPr lang="zh-CN" altLang="en-US" sz="2400" dirty="0">
              <a:latin typeface="+mn-ea"/>
            </a:endParaRPr>
          </a:p>
          <a:p>
            <a:pPr>
              <a:lnSpc>
                <a:spcPct val="145000"/>
              </a:lnSpc>
              <a:spcBef>
                <a:spcPct val="30000"/>
              </a:spcBef>
              <a:buFontTx/>
              <a:buNone/>
            </a:pPr>
            <a:endParaRPr lang="en-US" altLang="zh-CN" sz="2400" dirty="0"/>
          </a:p>
        </p:txBody>
      </p:sp>
      <p:sp>
        <p:nvSpPr>
          <p:cNvPr id="4" name="Text Box 2"/>
          <p:cNvSpPr txBox="1">
            <a:spLocks noChangeArrowheads="1"/>
          </p:cNvSpPr>
          <p:nvPr/>
        </p:nvSpPr>
        <p:spPr bwMode="auto">
          <a:xfrm>
            <a:off x="2156541" y="537890"/>
            <a:ext cx="7543800" cy="928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50000"/>
              </a:spcBef>
            </a:pPr>
            <a:r>
              <a:rPr lang="zh-CN" altLang="en-US" sz="3200" dirty="0"/>
              <a:t>思考题</a:t>
            </a:r>
            <a:endParaRPr lang="zh-CN" altLang="en-US" sz="3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13" name="TextBox 2"/>
          <p:cNvSpPr txBox="1"/>
          <p:nvPr>
            <p:custDataLst>
              <p:tags r:id="rId10"/>
            </p:custDataLst>
          </p:nvPr>
        </p:nvSpPr>
        <p:spPr>
          <a:xfrm>
            <a:off x="7762255" y="3733111"/>
            <a:ext cx="4513281" cy="2215991"/>
          </a:xfrm>
          <a:prstGeom prst="rect">
            <a:avLst/>
          </a:prstGeom>
          <a:noFill/>
        </p:spPr>
        <p:txBody>
          <a:bodyPr wrap="square" rtlCol="0">
            <a:spAutoFit/>
          </a:bodyPr>
          <a:lstStyle/>
          <a:p>
            <a:r>
              <a:rPr lang="zh-CN" altLang="en-US" sz="2300" dirty="0"/>
              <a:t>红色：东芝</a:t>
            </a:r>
            <a:r>
              <a:rPr lang="en-US" altLang="zh-CN" sz="2300" dirty="0"/>
              <a:t>TSB3234X68354TWNA1 64GB</a:t>
            </a:r>
            <a:r>
              <a:rPr lang="zh-CN" altLang="en-US" sz="2300" dirty="0"/>
              <a:t>闪存</a:t>
            </a:r>
            <a:endParaRPr lang="zh-CN" altLang="en-US" sz="2300" dirty="0"/>
          </a:p>
          <a:p>
            <a:endParaRPr lang="en-US" altLang="zh-CN" sz="2300" dirty="0"/>
          </a:p>
          <a:p>
            <a:r>
              <a:rPr lang="zh-CN" altLang="en-US" sz="2300" dirty="0"/>
              <a:t>橙色：苹果</a:t>
            </a:r>
            <a:r>
              <a:rPr lang="en-US" altLang="zh-CN" sz="2300" dirty="0"/>
              <a:t>/Cirrus Logic 338S00296</a:t>
            </a:r>
            <a:r>
              <a:rPr lang="zh-CN" altLang="en-US" sz="2300" dirty="0"/>
              <a:t>音频放大器</a:t>
            </a:r>
            <a:endParaRPr lang="en-US" altLang="zh-CN" sz="2300" dirty="0"/>
          </a:p>
        </p:txBody>
      </p:sp>
      <p:grpSp>
        <p:nvGrpSpPr>
          <p:cNvPr id="14" name="组合 13"/>
          <p:cNvGrpSpPr/>
          <p:nvPr/>
        </p:nvGrpSpPr>
        <p:grpSpPr>
          <a:xfrm>
            <a:off x="2173104" y="1540351"/>
            <a:ext cx="5264751" cy="4478539"/>
            <a:chOff x="6246947" y="1172193"/>
            <a:chExt cx="5264751" cy="4478539"/>
          </a:xfrm>
        </p:grpSpPr>
        <p:sp>
          <p:nvSpPr>
            <p:cNvPr id="15" name="TextBox 2"/>
            <p:cNvSpPr txBox="1"/>
            <p:nvPr>
              <p:custDataLst>
                <p:tags r:id="rId11"/>
              </p:custDataLst>
            </p:nvPr>
          </p:nvSpPr>
          <p:spPr>
            <a:xfrm>
              <a:off x="6246947" y="1172193"/>
              <a:ext cx="2580698" cy="369332"/>
            </a:xfrm>
            <a:prstGeom prst="rect">
              <a:avLst/>
            </a:prstGeom>
            <a:noFill/>
          </p:spPr>
          <p:txBody>
            <a:bodyPr wrap="square" rtlCol="0">
              <a:spAutoFit/>
            </a:bodyPr>
            <a:lstStyle/>
            <a:p>
              <a:r>
                <a:rPr lang="en-US" altLang="zh-CN" b="1" dirty="0"/>
                <a:t>iPhone X </a:t>
              </a:r>
              <a:r>
                <a:rPr lang="zh-CN" altLang="en-US" b="1" dirty="0"/>
                <a:t>第三块主板</a:t>
              </a:r>
              <a:endParaRPr lang="en-US" altLang="zh-CN" b="1" dirty="0"/>
            </a:p>
          </p:txBody>
        </p:sp>
        <p:pic>
          <p:nvPicPr>
            <p:cNvPr id="6146" name="Picture 2" descr="iPhone X最专业深度拆解！惊现神秘芯片"/>
            <p:cNvPicPr>
              <a:picLocks noChangeAspect="1" noChangeArrowheads="1"/>
            </p:cNvPicPr>
            <p:nvPr>
              <p:custDataLst>
                <p:tags r:id="rId12"/>
              </p:custDataLst>
            </p:nvPr>
          </p:nvPicPr>
          <p:blipFill rotWithShape="1">
            <a:blip r:embed="rId13">
              <a:extLst>
                <a:ext uri="{28A0092B-C50C-407E-A947-70E740481C1C}">
                  <a14:useLocalDpi xmlns:a14="http://schemas.microsoft.com/office/drawing/2010/main" val="0"/>
                </a:ext>
              </a:extLst>
            </a:blip>
            <a:srcRect l="9461" t="8473" r="9375" b="9500"/>
            <a:stretch>
              <a:fillRect/>
            </a:stretch>
          </p:blipFill>
          <p:spPr bwMode="auto">
            <a:xfrm>
              <a:off x="6246947" y="1660264"/>
              <a:ext cx="5264751" cy="399046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嵌入式系统组成</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grpSp>
        <p:nvGrpSpPr>
          <p:cNvPr id="13" name="组合 12"/>
          <p:cNvGrpSpPr/>
          <p:nvPr/>
        </p:nvGrpSpPr>
        <p:grpSpPr>
          <a:xfrm>
            <a:off x="2009846" y="1265237"/>
            <a:ext cx="7568353" cy="3957301"/>
            <a:chOff x="2009846" y="1265237"/>
            <a:chExt cx="7568353" cy="3957301"/>
          </a:xfrm>
        </p:grpSpPr>
        <p:pic>
          <p:nvPicPr>
            <p:cNvPr id="280" name="图片 279"/>
            <p:cNvPicPr>
              <a:picLocks noChangeAspect="1" noChangeArrowheads="1"/>
            </p:cNvPicPr>
            <p:nvPr>
              <p:custDataLst>
                <p:tags r:id="rId10"/>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700528" y="1265237"/>
              <a:ext cx="4877671" cy="3957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2009846" y="1738993"/>
              <a:ext cx="2338863" cy="2594774"/>
              <a:chOff x="1604391" y="1740423"/>
              <a:chExt cx="2338863" cy="2594774"/>
            </a:xfrm>
          </p:grpSpPr>
          <p:sp>
            <p:nvSpPr>
              <p:cNvPr id="276" name="Text Box 7"/>
              <p:cNvSpPr txBox="1">
                <a:spLocks noChangeArrowheads="1"/>
              </p:cNvSpPr>
              <p:nvPr>
                <p:custDataLst>
                  <p:tags r:id="rId12"/>
                </p:custDataLst>
              </p:nvPr>
            </p:nvSpPr>
            <p:spPr bwMode="auto">
              <a:xfrm>
                <a:off x="2622764" y="3799745"/>
                <a:ext cx="123837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buSzTx/>
                  <a:buFontTx/>
                  <a:buNone/>
                </a:pPr>
                <a:r>
                  <a:rPr kumimoji="0" lang="zh-CN" altLang="en-US" sz="2500" b="0" dirty="0">
                    <a:latin typeface="Arial" panose="020B0604020202020204" pitchFamily="34" charset="0"/>
                  </a:rPr>
                  <a:t>硬件层</a:t>
                </a:r>
                <a:endParaRPr kumimoji="0" lang="zh-CN" altLang="en-US" sz="2500" b="0" dirty="0">
                  <a:latin typeface="Arial" panose="020B0604020202020204" pitchFamily="34" charset="0"/>
                </a:endParaRPr>
              </a:p>
            </p:txBody>
          </p:sp>
          <p:sp>
            <p:nvSpPr>
              <p:cNvPr id="277" name="Text Box 8"/>
              <p:cNvSpPr txBox="1">
                <a:spLocks noChangeArrowheads="1"/>
              </p:cNvSpPr>
              <p:nvPr>
                <p:custDataLst>
                  <p:tags r:id="rId13"/>
                </p:custDataLst>
              </p:nvPr>
            </p:nvSpPr>
            <p:spPr bwMode="auto">
              <a:xfrm>
                <a:off x="2557093" y="2824961"/>
                <a:ext cx="123837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buSzTx/>
                  <a:buFontTx/>
                  <a:buNone/>
                </a:pPr>
                <a:r>
                  <a:rPr kumimoji="0" lang="zh-CN" altLang="en-US" sz="2500" b="0" dirty="0">
                    <a:latin typeface="Arial" panose="020B0604020202020204" pitchFamily="34" charset="0"/>
                  </a:rPr>
                  <a:t>中间层</a:t>
                </a:r>
                <a:endParaRPr kumimoji="0" lang="zh-CN" altLang="en-US" sz="2500" b="0" dirty="0">
                  <a:latin typeface="Arial" panose="020B0604020202020204" pitchFamily="34" charset="0"/>
                </a:endParaRPr>
              </a:p>
            </p:txBody>
          </p:sp>
          <p:sp>
            <p:nvSpPr>
              <p:cNvPr id="278" name="Text Box 9"/>
              <p:cNvSpPr txBox="1">
                <a:spLocks noChangeArrowheads="1"/>
              </p:cNvSpPr>
              <p:nvPr>
                <p:custDataLst>
                  <p:tags r:id="rId14"/>
                </p:custDataLst>
              </p:nvPr>
            </p:nvSpPr>
            <p:spPr bwMode="auto">
              <a:xfrm>
                <a:off x="2609616" y="1740423"/>
                <a:ext cx="13336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buSzTx/>
                  <a:buFontTx/>
                  <a:buNone/>
                </a:pPr>
                <a:r>
                  <a:rPr kumimoji="0" lang="zh-CN" altLang="en-US" sz="2500" b="0" dirty="0">
                    <a:latin typeface="Arial" panose="020B0604020202020204" pitchFamily="34" charset="0"/>
                  </a:rPr>
                  <a:t>软件层</a:t>
                </a:r>
                <a:endParaRPr kumimoji="0" lang="zh-CN" altLang="en-US" sz="2500" b="0" dirty="0">
                  <a:latin typeface="Arial" panose="020B0604020202020204" pitchFamily="34" charset="0"/>
                </a:endParaRPr>
              </a:p>
            </p:txBody>
          </p:sp>
          <p:sp>
            <p:nvSpPr>
              <p:cNvPr id="279" name="Text Box 11"/>
              <p:cNvSpPr txBox="1">
                <a:spLocks noChangeArrowheads="1"/>
              </p:cNvSpPr>
              <p:nvPr>
                <p:custDataLst>
                  <p:tags r:id="rId15"/>
                </p:custDataLst>
              </p:nvPr>
            </p:nvSpPr>
            <p:spPr bwMode="auto">
              <a:xfrm>
                <a:off x="1604391" y="2131000"/>
                <a:ext cx="569387" cy="220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defPPr>
                  <a:defRPr lang="zh-CN"/>
                </a:defPPr>
                <a:lvl1pPr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50000"/>
                  </a:spcBef>
                  <a:spcAft>
                    <a:spcPct val="0"/>
                  </a:spcAft>
                  <a:buSzPct val="75000"/>
                  <a:buFont typeface="Wingdings" panose="05000000000000000000" pitchFamily="2" charset="2"/>
                  <a:defRPr kumimoji="1"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b="1" kern="1200">
                    <a:solidFill>
                      <a:schemeClr val="tx1"/>
                    </a:solidFill>
                    <a:latin typeface="Arial" panose="020B0604020202020204" pitchFamily="34" charset="0"/>
                    <a:ea typeface="宋体" panose="02010600030101010101" pitchFamily="2" charset="-122"/>
                    <a:cs typeface="+mn-cs"/>
                  </a:defRPr>
                </a:lvl9pPr>
              </a:lstStyle>
              <a:p>
                <a:pPr algn="l">
                  <a:spcBef>
                    <a:spcPct val="50000"/>
                  </a:spcBef>
                  <a:buSzTx/>
                  <a:buFontTx/>
                  <a:buNone/>
                </a:pPr>
                <a:r>
                  <a:rPr kumimoji="0" lang="zh-CN" altLang="en-US" sz="2500" b="0" dirty="0">
                    <a:latin typeface="Arial" panose="020B0604020202020204" pitchFamily="34" charset="0"/>
                  </a:rPr>
                  <a:t>嵌入式系统</a:t>
                </a:r>
                <a:endParaRPr kumimoji="0" lang="zh-CN" altLang="en-US" sz="2500" b="0" dirty="0">
                  <a:latin typeface="Arial" panose="020B0604020202020204" pitchFamily="34" charset="0"/>
                </a:endParaRPr>
              </a:p>
            </p:txBody>
          </p:sp>
          <p:sp>
            <p:nvSpPr>
              <p:cNvPr id="15" name="左大括号 14"/>
              <p:cNvSpPr/>
              <p:nvPr>
                <p:custDataLst>
                  <p:tags r:id="rId16"/>
                </p:custDataLst>
              </p:nvPr>
            </p:nvSpPr>
            <p:spPr>
              <a:xfrm>
                <a:off x="2271138" y="1850177"/>
                <a:ext cx="305627" cy="2204198"/>
              </a:xfrm>
              <a:prstGeom prst="leftBrace">
                <a:avLst>
                  <a:gd name="adj1" fmla="val 1018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500"/>
              </a:p>
            </p:txBody>
          </p:sp>
        </p:grpSp>
        <p:sp>
          <p:nvSpPr>
            <p:cNvPr id="16" name="左大括号 15"/>
            <p:cNvSpPr/>
            <p:nvPr>
              <p:custDataLst>
                <p:tags r:id="rId17"/>
              </p:custDataLst>
            </p:nvPr>
          </p:nvSpPr>
          <p:spPr>
            <a:xfrm>
              <a:off x="4271103" y="1561010"/>
              <a:ext cx="305627" cy="861774"/>
            </a:xfrm>
            <a:prstGeom prst="leftBrace">
              <a:avLst>
                <a:gd name="adj1" fmla="val 1018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500"/>
            </a:p>
          </p:txBody>
        </p:sp>
      </p:grpSp>
      <p:sp>
        <p:nvSpPr>
          <p:cNvPr id="17" name="矩形 16"/>
          <p:cNvSpPr/>
          <p:nvPr>
            <p:custDataLst>
              <p:tags r:id="rId18"/>
            </p:custDataLst>
          </p:nvPr>
        </p:nvSpPr>
        <p:spPr>
          <a:xfrm>
            <a:off x="2476608" y="5425729"/>
            <a:ext cx="8905875" cy="861774"/>
          </a:xfrm>
          <a:prstGeom prst="rect">
            <a:avLst/>
          </a:prstGeom>
        </p:spPr>
        <p:txBody>
          <a:bodyPr wrap="square">
            <a:spAutoFit/>
          </a:bodyPr>
          <a:lstStyle/>
          <a:p>
            <a:r>
              <a:rPr lang="zh-CN" altLang="en-US" sz="2500" dirty="0"/>
              <a:t>嵌入式系统一般指嵌入式计算机系统，主要包括：</a:t>
            </a:r>
            <a:endParaRPr lang="en-US" altLang="zh-CN" sz="2500" dirty="0"/>
          </a:p>
          <a:p>
            <a:r>
              <a:rPr lang="zh-CN" altLang="en-US" sz="2500" dirty="0"/>
              <a:t>硬件层、中间层、系统软件层和应用层</a:t>
            </a:r>
            <a:r>
              <a:rPr lang="en-US" altLang="zh-CN" sz="2500" dirty="0"/>
              <a:t>4</a:t>
            </a:r>
            <a:r>
              <a:rPr lang="zh-CN" altLang="en-US" sz="2500" dirty="0"/>
              <a:t>个部分。</a:t>
            </a:r>
            <a:endParaRPr lang="zh-CN" altLang="en-US" sz="25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嵌入式系统组成</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grpSp>
        <p:nvGrpSpPr>
          <p:cNvPr id="13" name="组合 12"/>
          <p:cNvGrpSpPr/>
          <p:nvPr/>
        </p:nvGrpSpPr>
        <p:grpSpPr>
          <a:xfrm>
            <a:off x="2531871" y="1481106"/>
            <a:ext cx="6713946" cy="3205610"/>
            <a:chOff x="2419350" y="1828800"/>
            <a:chExt cx="7866064" cy="4006494"/>
          </a:xfrm>
        </p:grpSpPr>
        <p:sp>
          <p:nvSpPr>
            <p:cNvPr id="31" name="Text Box 11"/>
            <p:cNvSpPr txBox="1">
              <a:spLocks noChangeArrowheads="1"/>
            </p:cNvSpPr>
            <p:nvPr>
              <p:custDataLst>
                <p:tags r:id="rId10"/>
              </p:custDataLst>
            </p:nvPr>
          </p:nvSpPr>
          <p:spPr bwMode="auto">
            <a:xfrm>
              <a:off x="4878388" y="4868864"/>
              <a:ext cx="1286208" cy="4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en-US" altLang="zh-CN" sz="2000" dirty="0">
                  <a:latin typeface="Arial" panose="020B0604020202020204" pitchFamily="34" charset="0"/>
                  <a:hlinkClick r:id="" action="ppaction://noaction"/>
                </a:rPr>
                <a:t>Cache</a:t>
              </a:r>
              <a:endParaRPr kumimoji="0" lang="en-US" altLang="zh-CN" sz="2000" dirty="0">
                <a:latin typeface="Arial" panose="020B0604020202020204" pitchFamily="34" charset="0"/>
              </a:endParaRPr>
            </a:p>
          </p:txBody>
        </p:sp>
        <p:sp>
          <p:nvSpPr>
            <p:cNvPr id="32" name="Text Box 12"/>
            <p:cNvSpPr txBox="1">
              <a:spLocks noChangeArrowheads="1"/>
            </p:cNvSpPr>
            <p:nvPr>
              <p:custDataLst>
                <p:tags r:id="rId11"/>
              </p:custDataLst>
            </p:nvPr>
          </p:nvSpPr>
          <p:spPr bwMode="auto">
            <a:xfrm>
              <a:off x="4878388" y="2492376"/>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a:latin typeface="Arial" panose="020B0604020202020204" pitchFamily="34" charset="0"/>
                </a:rPr>
                <a:t>主存</a:t>
              </a:r>
              <a:endParaRPr kumimoji="0" lang="zh-CN" altLang="en-US" sz="2000">
                <a:latin typeface="Arial" panose="020B0604020202020204" pitchFamily="34" charset="0"/>
              </a:endParaRPr>
            </a:p>
          </p:txBody>
        </p:sp>
        <p:sp>
          <p:nvSpPr>
            <p:cNvPr id="36" name="Text Box 6"/>
            <p:cNvSpPr txBox="1">
              <a:spLocks noChangeArrowheads="1"/>
            </p:cNvSpPr>
            <p:nvPr>
              <p:custDataLst>
                <p:tags r:id="rId12"/>
              </p:custDataLst>
            </p:nvPr>
          </p:nvSpPr>
          <p:spPr bwMode="auto">
            <a:xfrm>
              <a:off x="3486149" y="1828801"/>
              <a:ext cx="2678446" cy="4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dirty="0">
                  <a:latin typeface="Arial" panose="020B0604020202020204" pitchFamily="34" charset="0"/>
                  <a:hlinkClick r:id="" action="ppaction://noaction"/>
                </a:rPr>
                <a:t>嵌入式微处理器</a:t>
              </a:r>
              <a:endParaRPr kumimoji="0" lang="zh-CN" altLang="en-US" sz="2000" dirty="0">
                <a:latin typeface="Arial" panose="020B0604020202020204" pitchFamily="34" charset="0"/>
              </a:endParaRPr>
            </a:p>
          </p:txBody>
        </p:sp>
        <p:sp>
          <p:nvSpPr>
            <p:cNvPr id="37" name="Text Box 7"/>
            <p:cNvSpPr txBox="1">
              <a:spLocks noChangeArrowheads="1"/>
            </p:cNvSpPr>
            <p:nvPr>
              <p:custDataLst>
                <p:tags r:id="rId13"/>
              </p:custDataLst>
            </p:nvPr>
          </p:nvSpPr>
          <p:spPr bwMode="auto">
            <a:xfrm>
              <a:off x="3151660" y="3682019"/>
              <a:ext cx="1237807" cy="4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dirty="0">
                  <a:latin typeface="Arial" panose="020B0604020202020204" pitchFamily="34" charset="0"/>
                  <a:hlinkClick r:id="" action="ppaction://noaction"/>
                </a:rPr>
                <a:t>存储器</a:t>
              </a:r>
              <a:endParaRPr kumimoji="0" lang="zh-CN" altLang="en-US" sz="2000" dirty="0">
                <a:latin typeface="Arial" panose="020B0604020202020204" pitchFamily="34" charset="0"/>
              </a:endParaRPr>
            </a:p>
          </p:txBody>
        </p:sp>
        <p:sp>
          <p:nvSpPr>
            <p:cNvPr id="38" name="Text Box 8"/>
            <p:cNvSpPr txBox="1">
              <a:spLocks noChangeArrowheads="1"/>
            </p:cNvSpPr>
            <p:nvPr>
              <p:custDataLst>
                <p:tags r:id="rId14"/>
              </p:custDataLst>
            </p:nvPr>
          </p:nvSpPr>
          <p:spPr bwMode="auto">
            <a:xfrm>
              <a:off x="3486149" y="5373689"/>
              <a:ext cx="3201986" cy="4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1800" dirty="0">
                  <a:latin typeface="Arial" panose="020B0604020202020204" pitchFamily="34" charset="0"/>
                </a:rPr>
                <a:t>通用设备接口和</a:t>
              </a:r>
              <a:r>
                <a:rPr kumimoji="0" lang="en-US" altLang="zh-CN" sz="1800" dirty="0">
                  <a:latin typeface="Arial" panose="020B0604020202020204" pitchFamily="34" charset="0"/>
                </a:rPr>
                <a:t>I/ O</a:t>
              </a:r>
              <a:r>
                <a:rPr kumimoji="0" lang="zh-CN" altLang="en-US" sz="1800" dirty="0">
                  <a:latin typeface="Arial" panose="020B0604020202020204" pitchFamily="34" charset="0"/>
                </a:rPr>
                <a:t>接口</a:t>
              </a:r>
              <a:endParaRPr kumimoji="0" lang="en-US" altLang="zh-CN" sz="1800" dirty="0">
                <a:latin typeface="Arial" panose="020B0604020202020204" pitchFamily="34" charset="0"/>
              </a:endParaRPr>
            </a:p>
          </p:txBody>
        </p:sp>
        <p:sp>
          <p:nvSpPr>
            <p:cNvPr id="40" name="Text Box 13"/>
            <p:cNvSpPr txBox="1">
              <a:spLocks noChangeArrowheads="1"/>
            </p:cNvSpPr>
            <p:nvPr>
              <p:custDataLst>
                <p:tags r:id="rId15"/>
              </p:custDataLst>
            </p:nvPr>
          </p:nvSpPr>
          <p:spPr bwMode="auto">
            <a:xfrm>
              <a:off x="4733925" y="3644901"/>
              <a:ext cx="1800227" cy="4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dirty="0">
                  <a:latin typeface="Arial" panose="020B0604020202020204" pitchFamily="34" charset="0"/>
                </a:rPr>
                <a:t>辅助存储器</a:t>
              </a:r>
              <a:endParaRPr kumimoji="0" lang="zh-CN" altLang="en-US" sz="2000" dirty="0">
                <a:latin typeface="Arial" panose="020B0604020202020204" pitchFamily="34" charset="0"/>
              </a:endParaRPr>
            </a:p>
          </p:txBody>
        </p:sp>
        <p:sp>
          <p:nvSpPr>
            <p:cNvPr id="41" name="Text Box 15"/>
            <p:cNvSpPr txBox="1">
              <a:spLocks noChangeArrowheads="1"/>
            </p:cNvSpPr>
            <p:nvPr>
              <p:custDataLst>
                <p:tags r:id="rId16"/>
              </p:custDataLst>
            </p:nvPr>
          </p:nvSpPr>
          <p:spPr bwMode="auto">
            <a:xfrm>
              <a:off x="2419350" y="3048000"/>
              <a:ext cx="457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dirty="0">
                  <a:latin typeface="Arial" panose="020B0604020202020204" pitchFamily="34" charset="0"/>
                </a:rPr>
                <a:t>硬</a:t>
              </a:r>
              <a:endParaRPr kumimoji="0" lang="zh-CN" altLang="en-US" sz="2400" dirty="0">
                <a:latin typeface="Arial" panose="020B0604020202020204" pitchFamily="34" charset="0"/>
              </a:endParaRPr>
            </a:p>
            <a:p>
              <a:pPr algn="l">
                <a:spcBef>
                  <a:spcPct val="50000"/>
                </a:spcBef>
                <a:buSzTx/>
                <a:buFontTx/>
                <a:buNone/>
              </a:pPr>
              <a:r>
                <a:rPr kumimoji="0" lang="zh-CN" altLang="en-US" sz="2400" dirty="0">
                  <a:latin typeface="Arial" panose="020B0604020202020204" pitchFamily="34" charset="0"/>
                </a:rPr>
                <a:t>件</a:t>
              </a:r>
              <a:endParaRPr kumimoji="0" lang="zh-CN" altLang="en-US" sz="2400" dirty="0">
                <a:latin typeface="Arial" panose="020B0604020202020204" pitchFamily="34" charset="0"/>
              </a:endParaRPr>
            </a:p>
            <a:p>
              <a:pPr algn="l">
                <a:spcBef>
                  <a:spcPct val="50000"/>
                </a:spcBef>
                <a:buSzTx/>
                <a:buFontTx/>
                <a:buNone/>
              </a:pPr>
              <a:r>
                <a:rPr kumimoji="0" lang="zh-CN" altLang="en-US" sz="2400" dirty="0">
                  <a:latin typeface="Arial" panose="020B0604020202020204" pitchFamily="34" charset="0"/>
                </a:rPr>
                <a:t>层</a:t>
              </a:r>
              <a:endParaRPr kumimoji="0" lang="zh-CN" altLang="en-US" sz="2400" dirty="0">
                <a:latin typeface="Arial" panose="020B0604020202020204" pitchFamily="34" charset="0"/>
              </a:endParaRPr>
            </a:p>
          </p:txBody>
        </p:sp>
        <p:graphicFrame>
          <p:nvGraphicFramePr>
            <p:cNvPr id="42" name="Object 17"/>
            <p:cNvGraphicFramePr>
              <a:graphicFrameLocks noChangeAspect="1"/>
            </p:cNvGraphicFramePr>
            <p:nvPr>
              <p:custDataLst>
                <p:tags r:id="rId17"/>
              </p:custDataLst>
            </p:nvPr>
          </p:nvGraphicFramePr>
          <p:xfrm>
            <a:off x="6534151" y="1828800"/>
            <a:ext cx="3751263" cy="3581401"/>
          </p:xfrm>
          <a:graphic>
            <a:graphicData uri="http://schemas.openxmlformats.org/presentationml/2006/ole">
              <mc:AlternateContent xmlns:mc="http://schemas.openxmlformats.org/markup-compatibility/2006">
                <mc:Choice xmlns:v="urn:schemas-microsoft-com:vml" Requires="v">
                  <p:oleObj spid="_x0000_s9" name="Visio" r:id="rId18" imgW="3251200" imgH="2268855" progId="Visio.Drawing.11">
                    <p:embed/>
                  </p:oleObj>
                </mc:Choice>
                <mc:Fallback>
                  <p:oleObj name="Visio" r:id="rId18" imgW="3251200" imgH="2268855" progId="Visio.Drawing.11">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34151" y="1828800"/>
                          <a:ext cx="3751263" cy="3581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18"/>
            <p:cNvSpPr txBox="1">
              <a:spLocks noChangeArrowheads="1"/>
            </p:cNvSpPr>
            <p:nvPr>
              <p:custDataLst>
                <p:tags r:id="rId20"/>
              </p:custDataLst>
            </p:nvPr>
          </p:nvSpPr>
          <p:spPr bwMode="auto">
            <a:xfrm>
              <a:off x="7038975" y="5373689"/>
              <a:ext cx="2895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1800" dirty="0">
                  <a:latin typeface="Arial" panose="020B0604020202020204" pitchFamily="34" charset="0"/>
                  <a:ea typeface="楷体_GB2312" pitchFamily="49" charset="-122"/>
                </a:rPr>
                <a:t>嵌入式系统的存储结构</a:t>
              </a:r>
              <a:endParaRPr kumimoji="0" lang="zh-CN" altLang="en-US" sz="1800" dirty="0">
                <a:latin typeface="Arial" panose="020B0604020202020204" pitchFamily="34" charset="0"/>
                <a:ea typeface="楷体_GB2312" pitchFamily="49" charset="-122"/>
              </a:endParaRPr>
            </a:p>
          </p:txBody>
        </p:sp>
        <p:sp>
          <p:nvSpPr>
            <p:cNvPr id="44" name="左大括号 43"/>
            <p:cNvSpPr/>
            <p:nvPr>
              <p:custDataLst>
                <p:tags r:id="rId21"/>
              </p:custDataLst>
            </p:nvPr>
          </p:nvSpPr>
          <p:spPr>
            <a:xfrm>
              <a:off x="2985027" y="2050402"/>
              <a:ext cx="323211" cy="3581399"/>
            </a:xfrm>
            <a:prstGeom prst="leftBrace">
              <a:avLst>
                <a:gd name="adj1" fmla="val 1018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500"/>
            </a:p>
          </p:txBody>
        </p:sp>
        <p:sp>
          <p:nvSpPr>
            <p:cNvPr id="45" name="左大括号 44"/>
            <p:cNvSpPr/>
            <p:nvPr>
              <p:custDataLst>
                <p:tags r:id="rId22"/>
              </p:custDataLst>
            </p:nvPr>
          </p:nvSpPr>
          <p:spPr>
            <a:xfrm>
              <a:off x="4402455" y="2794597"/>
              <a:ext cx="323211" cy="2320328"/>
            </a:xfrm>
            <a:prstGeom prst="leftBrace">
              <a:avLst>
                <a:gd name="adj1" fmla="val 1018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500"/>
            </a:p>
          </p:txBody>
        </p:sp>
      </p:grpSp>
      <p:sp>
        <p:nvSpPr>
          <p:cNvPr id="30" name="矩形 29"/>
          <p:cNvSpPr/>
          <p:nvPr>
            <p:custDataLst>
              <p:tags r:id="rId23"/>
            </p:custDataLst>
          </p:nvPr>
        </p:nvSpPr>
        <p:spPr>
          <a:xfrm>
            <a:off x="1443321" y="5885970"/>
            <a:ext cx="9835303" cy="369332"/>
          </a:xfrm>
          <a:prstGeom prst="rect">
            <a:avLst/>
          </a:prstGeom>
        </p:spPr>
        <p:txBody>
          <a:bodyPr wrap="square">
            <a:spAutoFit/>
          </a:bodyPr>
          <a:lstStyle/>
          <a:p>
            <a:r>
              <a:rPr lang="zh-CN" altLang="en-US" dirty="0"/>
              <a:t>嵌入式计算机</a:t>
            </a:r>
            <a:r>
              <a:rPr lang="zh-CN" altLang="en-US" dirty="0">
                <a:solidFill>
                  <a:srgbClr val="FF0000"/>
                </a:solidFill>
              </a:rPr>
              <a:t>正常运行的最小系统</a:t>
            </a:r>
            <a:r>
              <a:rPr lang="zh-CN" altLang="en-US" dirty="0"/>
              <a:t>：如电源、系统时钟、复位电路、存储器</a:t>
            </a:r>
            <a:endParaRPr lang="en-US" altLang="zh-CN" dirty="0"/>
          </a:p>
        </p:txBody>
      </p:sp>
      <p:sp>
        <p:nvSpPr>
          <p:cNvPr id="49" name="Rectangle 3"/>
          <p:cNvSpPr>
            <a:spLocks noGrp="1" noChangeArrowheads="1"/>
          </p:cNvSpPr>
          <p:nvPr>
            <p:custDataLst>
              <p:tags r:id="rId24"/>
            </p:custDataLst>
          </p:nvPr>
        </p:nvSpPr>
        <p:spPr bwMode="auto">
          <a:xfrm>
            <a:off x="1678189" y="1003185"/>
            <a:ext cx="2354939"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硬件层组成</a:t>
            </a:r>
            <a:endParaRPr lang="zh-CN" altLang="en-US" b="1" dirty="0">
              <a:solidFill>
                <a:schemeClr val="accent1"/>
              </a:solidFill>
              <a:latin typeface="Arial" panose="020B0604020202020204" pitchFamily="34" charset="0"/>
              <a:ea typeface="微软雅黑" panose="020B0503020204020204" pitchFamily="34" charset="-122"/>
            </a:endParaRPr>
          </a:p>
          <a:p>
            <a:endParaRPr lang="zh-CN" altLang="en-US" b="1" dirty="0">
              <a:solidFill>
                <a:schemeClr val="accent1"/>
              </a:solidFill>
              <a:latin typeface="Arial" panose="020B0604020202020204" pitchFamily="34" charset="0"/>
              <a:ea typeface="微软雅黑" panose="020B0503020204020204" pitchFamily="34" charset="-122"/>
            </a:endParaRPr>
          </a:p>
        </p:txBody>
      </p:sp>
      <p:sp>
        <p:nvSpPr>
          <p:cNvPr id="51" name="Rectangle 3"/>
          <p:cNvSpPr txBox="1">
            <a:spLocks noChangeArrowheads="1"/>
          </p:cNvSpPr>
          <p:nvPr>
            <p:custDataLst>
              <p:tags r:id="rId25"/>
            </p:custDataLst>
          </p:nvPr>
        </p:nvSpPr>
        <p:spPr>
          <a:xfrm>
            <a:off x="1257768" y="4954419"/>
            <a:ext cx="10286532" cy="600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1800" dirty="0"/>
              <a:t>   嵌入式系统硬件通常指</a:t>
            </a:r>
            <a:r>
              <a:rPr lang="zh-CN" altLang="en-US" sz="1800" dirty="0">
                <a:solidFill>
                  <a:srgbClr val="FF0000"/>
                </a:solidFill>
              </a:rPr>
              <a:t>除被控对象之外</a:t>
            </a:r>
            <a:r>
              <a:rPr lang="zh-CN" altLang="en-US" sz="1800" dirty="0"/>
              <a:t>的嵌入式系统要完成其功能所具备的各种设备，由嵌入式处理器、存储器系统、通用设备接口（</a:t>
            </a:r>
            <a:r>
              <a:rPr lang="en-US" altLang="zh-CN" sz="1800" dirty="0"/>
              <a:t>A/D</a:t>
            </a:r>
            <a:r>
              <a:rPr lang="zh-CN" altLang="en-US" sz="1800" dirty="0"/>
              <a:t>、</a:t>
            </a:r>
            <a:r>
              <a:rPr lang="en-US" altLang="zh-CN" sz="1800" dirty="0"/>
              <a:t>D/A</a:t>
            </a:r>
            <a:r>
              <a:rPr lang="zh-CN" altLang="en-US" sz="1800" dirty="0"/>
              <a:t>、</a:t>
            </a:r>
            <a:r>
              <a:rPr lang="en-US" altLang="zh-CN" sz="1800" dirty="0"/>
              <a:t>I/O</a:t>
            </a:r>
            <a:r>
              <a:rPr lang="zh-CN" altLang="en-US" sz="1800" dirty="0"/>
              <a:t>等）和一些扩展外设组成。</a:t>
            </a:r>
            <a:endParaRPr lang="zh-CN" altLang="en-US" sz="1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arn(inVertical)">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3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嵌入式系统组成</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13" name="Rectangle 3"/>
          <p:cNvSpPr>
            <a:spLocks noGrp="1" noChangeArrowheads="1"/>
          </p:cNvSpPr>
          <p:nvPr>
            <p:custDataLst>
              <p:tags r:id="rId10"/>
            </p:custDataLst>
          </p:nvPr>
        </p:nvSpPr>
        <p:spPr bwMode="auto">
          <a:xfrm>
            <a:off x="1566153" y="1070134"/>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硬件层组成</a:t>
            </a:r>
            <a:r>
              <a:rPr lang="en-US" altLang="zh-CN" b="1" dirty="0">
                <a:solidFill>
                  <a:schemeClr val="accent1"/>
                </a:solidFill>
                <a:latin typeface="Arial" panose="020B0604020202020204" pitchFamily="34" charset="0"/>
                <a:ea typeface="微软雅黑" panose="020B0503020204020204" pitchFamily="34" charset="-122"/>
              </a:rPr>
              <a:t>-CACHE</a:t>
            </a:r>
            <a:endParaRPr lang="zh-CN" altLang="en-US" b="1" dirty="0">
              <a:solidFill>
                <a:schemeClr val="accent1"/>
              </a:solidFill>
              <a:latin typeface="Arial" panose="020B0604020202020204" pitchFamily="34" charset="0"/>
              <a:ea typeface="微软雅黑" panose="020B0503020204020204" pitchFamily="34" charset="-122"/>
            </a:endParaRPr>
          </a:p>
          <a:p>
            <a:endParaRPr lang="zh-CN" altLang="en-US" b="1" dirty="0">
              <a:solidFill>
                <a:schemeClr val="accent1"/>
              </a:solidFill>
              <a:latin typeface="Arial" panose="020B0604020202020204" pitchFamily="34" charset="0"/>
              <a:ea typeface="微软雅黑" panose="020B0503020204020204" pitchFamily="34" charset="-122"/>
            </a:endParaRPr>
          </a:p>
        </p:txBody>
      </p:sp>
      <p:sp>
        <p:nvSpPr>
          <p:cNvPr id="14" name="Text Box 4"/>
          <p:cNvSpPr txBox="1">
            <a:spLocks noChangeArrowheads="1"/>
          </p:cNvSpPr>
          <p:nvPr>
            <p:custDataLst>
              <p:tags r:id="rId11"/>
            </p:custDataLst>
          </p:nvPr>
        </p:nvSpPr>
        <p:spPr bwMode="auto">
          <a:xfrm>
            <a:off x="1565660" y="4318823"/>
            <a:ext cx="978489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、为什么采用高速缓存</a:t>
            </a:r>
            <a:endParaRPr lang="zh-CN" altLang="en-US" sz="2000" dirty="0">
              <a:latin typeface="楷体_GB2312" pitchFamily="49" charset="-122"/>
              <a:ea typeface="楷体_GB2312" pitchFamily="49" charset="-122"/>
            </a:endParaRPr>
          </a:p>
          <a:p>
            <a:pPr algn="l" eaLnBrk="1" hangingPunct="1">
              <a:spcBef>
                <a:spcPct val="50000"/>
              </a:spcBef>
              <a:buSzTx/>
              <a:buFontTx/>
              <a:buNone/>
            </a:pPr>
            <a:r>
              <a:rPr lang="zh-CN" altLang="en-US" sz="2000" dirty="0">
                <a:latin typeface="楷体_GB2312" pitchFamily="49" charset="-122"/>
                <a:ea typeface="楷体_GB2312" pitchFamily="49" charset="-122"/>
              </a:rPr>
              <a:t>      微处理器的时钟频率比内存速度提高快得多，高速缓存可以提高内存的平均性能。</a:t>
            </a:r>
            <a:endParaRPr lang="zh-CN" altLang="en-US" sz="2000" dirty="0">
              <a:latin typeface="楷体_GB2312" pitchFamily="49" charset="-122"/>
              <a:ea typeface="楷体_GB2312" pitchFamily="49" charset="-122"/>
            </a:endParaRPr>
          </a:p>
          <a:p>
            <a:pPr algn="l" eaLnBrk="1" hangingPunct="1">
              <a:spcBef>
                <a:spcPct val="50000"/>
              </a:spcBef>
              <a:buSzTx/>
              <a:buFontTx/>
              <a:buNone/>
            </a:pP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、高速缓存的工作原理</a:t>
            </a:r>
            <a:endParaRPr lang="zh-CN" altLang="en-US" sz="2000" dirty="0">
              <a:latin typeface="楷体_GB2312" pitchFamily="49" charset="-122"/>
              <a:ea typeface="楷体_GB2312" pitchFamily="49" charset="-122"/>
            </a:endParaRPr>
          </a:p>
          <a:p>
            <a:pPr algn="l" eaLnBrk="1" hangingPunct="1">
              <a:spcBef>
                <a:spcPct val="50000"/>
              </a:spcBef>
              <a:buSzTx/>
              <a:buFontTx/>
              <a:buNone/>
            </a:pPr>
            <a:r>
              <a:rPr lang="zh-CN" altLang="en-US" sz="2000" dirty="0">
                <a:latin typeface="楷体_GB2312" pitchFamily="49" charset="-122"/>
                <a:ea typeface="楷体_GB2312" pitchFamily="49" charset="-122"/>
              </a:rPr>
              <a:t>      高速缓存是一种小型、快速的存储器，它保存部分主存内容的拷贝。    </a:t>
            </a:r>
            <a:endParaRPr lang="zh-CN" altLang="en-US" sz="2000" dirty="0">
              <a:latin typeface="楷体_GB2312" pitchFamily="49" charset="-122"/>
              <a:ea typeface="楷体_GB2312" pitchFamily="49" charset="-122"/>
            </a:endParaRPr>
          </a:p>
        </p:txBody>
      </p:sp>
      <p:grpSp>
        <p:nvGrpSpPr>
          <p:cNvPr id="15" name="组合 14"/>
          <p:cNvGrpSpPr/>
          <p:nvPr/>
        </p:nvGrpSpPr>
        <p:grpSpPr>
          <a:xfrm>
            <a:off x="1851154" y="1976416"/>
            <a:ext cx="6667257" cy="2370137"/>
            <a:chOff x="2810118" y="4554538"/>
            <a:chExt cx="5102225" cy="2170112"/>
          </a:xfrm>
        </p:grpSpPr>
        <p:sp>
          <p:nvSpPr>
            <p:cNvPr id="16" name="Text Box 5"/>
            <p:cNvSpPr txBox="1">
              <a:spLocks noChangeArrowheads="1"/>
            </p:cNvSpPr>
            <p:nvPr>
              <p:custDataLst>
                <p:tags r:id="rId12"/>
              </p:custDataLst>
            </p:nvPr>
          </p:nvSpPr>
          <p:spPr bwMode="auto">
            <a:xfrm>
              <a:off x="2810118" y="5046663"/>
              <a:ext cx="1022350" cy="1095375"/>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endParaRPr lang="en-US" altLang="zh-CN" sz="1600" b="0"/>
            </a:p>
            <a:p>
              <a:pPr eaLnBrk="1" hangingPunct="1">
                <a:spcBef>
                  <a:spcPct val="50000"/>
                </a:spcBef>
                <a:buSzTx/>
                <a:buFontTx/>
                <a:buNone/>
              </a:pPr>
              <a:r>
                <a:rPr lang="en-US" altLang="zh-CN" sz="1600" b="0"/>
                <a:t>CPU</a:t>
              </a:r>
              <a:endParaRPr lang="en-US" altLang="zh-CN" sz="1600" b="0"/>
            </a:p>
            <a:p>
              <a:pPr eaLnBrk="1" hangingPunct="1">
                <a:spcBef>
                  <a:spcPct val="50000"/>
                </a:spcBef>
                <a:buSzTx/>
                <a:buFontTx/>
                <a:buNone/>
              </a:pPr>
              <a:endParaRPr lang="en-US" altLang="zh-CN" sz="1600" b="0"/>
            </a:p>
          </p:txBody>
        </p:sp>
        <p:sp>
          <p:nvSpPr>
            <p:cNvPr id="17" name="Text Box 6"/>
            <p:cNvSpPr txBox="1">
              <a:spLocks noChangeArrowheads="1"/>
            </p:cNvSpPr>
            <p:nvPr>
              <p:custDataLst>
                <p:tags r:id="rId13"/>
              </p:custDataLst>
            </p:nvPr>
          </p:nvSpPr>
          <p:spPr bwMode="auto">
            <a:xfrm>
              <a:off x="4259506" y="4675188"/>
              <a:ext cx="512762" cy="18288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b="0" dirty="0"/>
                <a:t>高速缓存控制器</a:t>
              </a:r>
              <a:endParaRPr lang="zh-CN" altLang="en-US" sz="1600" b="0" dirty="0"/>
            </a:p>
          </p:txBody>
        </p:sp>
        <p:sp>
          <p:nvSpPr>
            <p:cNvPr id="18" name="Text Box 7"/>
            <p:cNvSpPr txBox="1">
              <a:spLocks noChangeArrowheads="1"/>
            </p:cNvSpPr>
            <p:nvPr>
              <p:custDataLst>
                <p:tags r:id="rId14"/>
              </p:custDataLst>
            </p:nvPr>
          </p:nvSpPr>
          <p:spPr bwMode="auto">
            <a:xfrm>
              <a:off x="5383456" y="4675188"/>
              <a:ext cx="1022350" cy="1095375"/>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endParaRPr lang="en-US" altLang="zh-CN" sz="1600" b="0"/>
            </a:p>
            <a:p>
              <a:pPr eaLnBrk="1" hangingPunct="1">
                <a:spcBef>
                  <a:spcPct val="50000"/>
                </a:spcBef>
                <a:buSzTx/>
                <a:buFontTx/>
                <a:buNone/>
              </a:pPr>
              <a:r>
                <a:rPr lang="en-US" altLang="zh-CN" sz="1600" b="0"/>
                <a:t>CACHE</a:t>
              </a:r>
              <a:endParaRPr lang="en-US" altLang="zh-CN" sz="1600" b="0"/>
            </a:p>
            <a:p>
              <a:pPr eaLnBrk="1" hangingPunct="1">
                <a:spcBef>
                  <a:spcPct val="50000"/>
                </a:spcBef>
                <a:buSzTx/>
                <a:buFontTx/>
                <a:buNone/>
              </a:pPr>
              <a:endParaRPr lang="en-US" altLang="zh-CN" sz="1600" b="0"/>
            </a:p>
          </p:txBody>
        </p:sp>
        <p:sp>
          <p:nvSpPr>
            <p:cNvPr id="19" name="Text Box 8"/>
            <p:cNvSpPr txBox="1">
              <a:spLocks noChangeArrowheads="1"/>
            </p:cNvSpPr>
            <p:nvPr>
              <p:custDataLst>
                <p:tags r:id="rId15"/>
              </p:custDataLst>
            </p:nvPr>
          </p:nvSpPr>
          <p:spPr bwMode="auto">
            <a:xfrm>
              <a:off x="6889993" y="4675188"/>
              <a:ext cx="1022350" cy="18288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endParaRPr lang="en-US" altLang="zh-CN" sz="1600" b="0"/>
            </a:p>
            <a:p>
              <a:pPr eaLnBrk="1" hangingPunct="1">
                <a:spcBef>
                  <a:spcPct val="50000"/>
                </a:spcBef>
                <a:buSzTx/>
                <a:buFontTx/>
                <a:buNone/>
              </a:pPr>
              <a:endParaRPr lang="en-US" altLang="zh-CN" sz="1600" b="0"/>
            </a:p>
            <a:p>
              <a:pPr eaLnBrk="1" hangingPunct="1">
                <a:spcBef>
                  <a:spcPct val="50000"/>
                </a:spcBef>
                <a:buSzTx/>
                <a:buFontTx/>
                <a:buNone/>
              </a:pPr>
              <a:r>
                <a:rPr lang="zh-CN" altLang="en-US" sz="1600" b="0"/>
                <a:t>主存</a:t>
              </a:r>
              <a:endParaRPr lang="zh-CN" altLang="en-US" sz="1600" b="0"/>
            </a:p>
            <a:p>
              <a:pPr eaLnBrk="1" hangingPunct="1">
                <a:spcBef>
                  <a:spcPct val="50000"/>
                </a:spcBef>
                <a:buSzTx/>
                <a:buFontTx/>
                <a:buNone/>
              </a:pPr>
              <a:endParaRPr lang="zh-CN" altLang="en-US" sz="1600" b="0"/>
            </a:p>
            <a:p>
              <a:pPr eaLnBrk="1" hangingPunct="1">
                <a:spcBef>
                  <a:spcPct val="50000"/>
                </a:spcBef>
                <a:buSzTx/>
                <a:buFontTx/>
                <a:buNone/>
              </a:pPr>
              <a:endParaRPr lang="en-US" altLang="zh-CN" sz="1600" b="0"/>
            </a:p>
          </p:txBody>
        </p:sp>
        <p:sp>
          <p:nvSpPr>
            <p:cNvPr id="20" name="Text Box 9"/>
            <p:cNvSpPr txBox="1">
              <a:spLocks noChangeArrowheads="1"/>
            </p:cNvSpPr>
            <p:nvPr>
              <p:custDataLst>
                <p:tags r:id="rId16"/>
              </p:custDataLst>
            </p:nvPr>
          </p:nvSpPr>
          <p:spPr bwMode="auto">
            <a:xfrm>
              <a:off x="5383456" y="6357938"/>
              <a:ext cx="83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b="0"/>
                <a:t>数据</a:t>
              </a:r>
              <a:endParaRPr lang="zh-CN" altLang="en-US" sz="1800" b="0"/>
            </a:p>
          </p:txBody>
        </p:sp>
        <p:sp>
          <p:nvSpPr>
            <p:cNvPr id="21" name="Line 10"/>
            <p:cNvSpPr>
              <a:spLocks noChangeShapeType="1"/>
            </p:cNvSpPr>
            <p:nvPr>
              <p:custDataLst>
                <p:tags r:id="rId17"/>
              </p:custDataLst>
            </p:nvPr>
          </p:nvSpPr>
          <p:spPr bwMode="auto">
            <a:xfrm>
              <a:off x="3832468" y="5313363"/>
              <a:ext cx="42703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1"/>
            <p:cNvSpPr>
              <a:spLocks noChangeShapeType="1"/>
            </p:cNvSpPr>
            <p:nvPr>
              <p:custDataLst>
                <p:tags r:id="rId18"/>
              </p:custDataLst>
            </p:nvPr>
          </p:nvSpPr>
          <p:spPr bwMode="auto">
            <a:xfrm flipH="1">
              <a:off x="3832468" y="5930900"/>
              <a:ext cx="42703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2"/>
            <p:cNvSpPr>
              <a:spLocks noChangeShapeType="1"/>
            </p:cNvSpPr>
            <p:nvPr>
              <p:custDataLst>
                <p:tags r:id="rId19"/>
              </p:custDataLst>
            </p:nvPr>
          </p:nvSpPr>
          <p:spPr bwMode="auto">
            <a:xfrm flipH="1">
              <a:off x="4772268" y="5046663"/>
              <a:ext cx="6111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3"/>
            <p:cNvSpPr>
              <a:spLocks noChangeShapeType="1"/>
            </p:cNvSpPr>
            <p:nvPr>
              <p:custDataLst>
                <p:tags r:id="rId20"/>
              </p:custDataLst>
            </p:nvPr>
          </p:nvSpPr>
          <p:spPr bwMode="auto">
            <a:xfrm>
              <a:off x="4772268" y="5583238"/>
              <a:ext cx="6111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4"/>
            <p:cNvSpPr>
              <a:spLocks noChangeShapeType="1"/>
            </p:cNvSpPr>
            <p:nvPr>
              <p:custDataLst>
                <p:tags r:id="rId21"/>
              </p:custDataLst>
            </p:nvPr>
          </p:nvSpPr>
          <p:spPr bwMode="auto">
            <a:xfrm>
              <a:off x="5083418" y="5583238"/>
              <a:ext cx="0" cy="3476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15"/>
            <p:cNvSpPr>
              <a:spLocks noChangeShapeType="1"/>
            </p:cNvSpPr>
            <p:nvPr>
              <p:custDataLst>
                <p:tags r:id="rId22"/>
              </p:custDataLst>
            </p:nvPr>
          </p:nvSpPr>
          <p:spPr bwMode="auto">
            <a:xfrm>
              <a:off x="5083418" y="5930900"/>
              <a:ext cx="18065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6"/>
            <p:cNvSpPr>
              <a:spLocks noChangeShapeType="1"/>
            </p:cNvSpPr>
            <p:nvPr>
              <p:custDataLst>
                <p:tags r:id="rId23"/>
              </p:custDataLst>
            </p:nvPr>
          </p:nvSpPr>
          <p:spPr bwMode="auto">
            <a:xfrm flipH="1">
              <a:off x="4772268" y="6357938"/>
              <a:ext cx="21177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17"/>
            <p:cNvSpPr txBox="1">
              <a:spLocks noChangeArrowheads="1"/>
            </p:cNvSpPr>
            <p:nvPr>
              <p:custDataLst>
                <p:tags r:id="rId24"/>
              </p:custDataLst>
            </p:nvPr>
          </p:nvSpPr>
          <p:spPr bwMode="auto">
            <a:xfrm>
              <a:off x="4667493" y="4554538"/>
              <a:ext cx="830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b="0"/>
                <a:t>数据</a:t>
              </a:r>
              <a:endParaRPr lang="zh-CN" altLang="en-US" sz="1800" b="0"/>
            </a:p>
          </p:txBody>
        </p:sp>
        <p:sp>
          <p:nvSpPr>
            <p:cNvPr id="30" name="Text Box 18"/>
            <p:cNvSpPr txBox="1">
              <a:spLocks noChangeArrowheads="1"/>
            </p:cNvSpPr>
            <p:nvPr>
              <p:custDataLst>
                <p:tags r:id="rId25"/>
              </p:custDataLst>
            </p:nvPr>
          </p:nvSpPr>
          <p:spPr bwMode="auto">
            <a:xfrm>
              <a:off x="5370756" y="5957888"/>
              <a:ext cx="83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b="0"/>
                <a:t>地址</a:t>
              </a:r>
              <a:endParaRPr lang="zh-CN" altLang="en-US" sz="1800" b="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嵌入式系统组成</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9" name="Rectangle 3"/>
          <p:cNvSpPr txBox="1">
            <a:spLocks noChangeArrowheads="1"/>
          </p:cNvSpPr>
          <p:nvPr>
            <p:custDataLst>
              <p:tags r:id="rId10"/>
            </p:custDataLst>
          </p:nvPr>
        </p:nvSpPr>
        <p:spPr bwMode="auto">
          <a:xfrm>
            <a:off x="1473158" y="1439841"/>
            <a:ext cx="5822292" cy="170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550" tIns="41275" rIns="82550" bIns="41275" numCol="1" anchor="t" anchorCtr="0" compatLnSpc="1"/>
          <a:lstStyle>
            <a:lvl1pPr marL="254000" indent="-254000" algn="l" defTabSz="678180" rtl="0" eaLnBrk="0" fontAlgn="base" hangingPunct="0">
              <a:spcBef>
                <a:spcPct val="50000"/>
              </a:spcBef>
              <a:spcAft>
                <a:spcPct val="0"/>
              </a:spcAft>
              <a:buSzPct val="75000"/>
              <a:buFont typeface="Wingdings" panose="05000000000000000000" pitchFamily="2" charset="2"/>
              <a:buChar char="l"/>
              <a:defRPr kumimoji="1" sz="2800" b="1" kern="1200">
                <a:solidFill>
                  <a:srgbClr val="000066"/>
                </a:solidFill>
                <a:latin typeface="+mn-lt"/>
                <a:ea typeface="+mn-ea"/>
                <a:cs typeface="+mn-cs"/>
              </a:defRPr>
            </a:lvl1pPr>
            <a:lvl2pPr marL="609600" indent="-203200" algn="l" defTabSz="678180" rtl="0" eaLnBrk="0" fontAlgn="base" hangingPunct="0">
              <a:spcBef>
                <a:spcPct val="50000"/>
              </a:spcBef>
              <a:spcAft>
                <a:spcPct val="0"/>
              </a:spcAft>
              <a:buSzPct val="75000"/>
              <a:buFont typeface="Wingdings" panose="05000000000000000000" pitchFamily="2" charset="2"/>
              <a:buChar char="l"/>
              <a:defRPr kumimoji="1" sz="2600" b="1" kern="1200">
                <a:solidFill>
                  <a:srgbClr val="000066"/>
                </a:solidFill>
                <a:latin typeface="+mn-lt"/>
                <a:ea typeface="+mn-ea"/>
                <a:cs typeface="+mn-cs"/>
              </a:defRPr>
            </a:lvl2pPr>
            <a:lvl3pPr marL="1017905" indent="-203200" algn="l" defTabSz="678180" rtl="0" eaLnBrk="0" fontAlgn="base" hangingPunct="0">
              <a:spcBef>
                <a:spcPct val="50000"/>
              </a:spcBef>
              <a:spcAft>
                <a:spcPct val="0"/>
              </a:spcAft>
              <a:buSzPct val="75000"/>
              <a:buFont typeface="Wingdings" panose="05000000000000000000" pitchFamily="2" charset="2"/>
              <a:buChar char="l"/>
              <a:defRPr kumimoji="1" sz="2400" b="1" kern="1200">
                <a:solidFill>
                  <a:srgbClr val="000066"/>
                </a:solidFill>
                <a:latin typeface="+mn-lt"/>
                <a:ea typeface="+mn-ea"/>
                <a:cs typeface="+mn-cs"/>
              </a:defRPr>
            </a:lvl3pPr>
            <a:lvl4pPr marL="1600200" indent="-228600" algn="l" defTabSz="678180" rtl="0" eaLnBrk="0" fontAlgn="base" hangingPunct="0">
              <a:spcBef>
                <a:spcPct val="50000"/>
              </a:spcBef>
              <a:spcAft>
                <a:spcPct val="0"/>
              </a:spcAft>
              <a:buSzPct val="75000"/>
              <a:buFont typeface="Wingdings" panose="05000000000000000000" pitchFamily="2" charset="2"/>
              <a:buChar char="l"/>
              <a:defRPr kumimoji="1" sz="2000" b="1" kern="1200">
                <a:solidFill>
                  <a:srgbClr val="000066"/>
                </a:solidFill>
                <a:latin typeface="+mn-lt"/>
                <a:ea typeface="宋体" panose="02010600030101010101" pitchFamily="2" charset="-122"/>
                <a:cs typeface="+mn-cs"/>
              </a:defRPr>
            </a:lvl4pPr>
            <a:lvl5pPr marL="2057400" indent="-228600" algn="l" defTabSz="678180" rtl="0" eaLnBrk="0" fontAlgn="base" hangingPunct="0">
              <a:spcBef>
                <a:spcPct val="50000"/>
              </a:spcBef>
              <a:spcAft>
                <a:spcPct val="0"/>
              </a:spcAft>
              <a:buSzPct val="75000"/>
              <a:buFont typeface="Wingdings" panose="05000000000000000000" pitchFamily="2" charset="2"/>
              <a:buChar char="l"/>
              <a:defRPr kumimoji="1" sz="2000" b="1" kern="1200">
                <a:solidFill>
                  <a:srgbClr val="000066"/>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678180" rtl="0" eaLnBrk="0" fontAlgn="base" latinLnBrk="0" hangingPunct="0">
              <a:lnSpc>
                <a:spcPct val="100000"/>
              </a:lnSpc>
              <a:spcBef>
                <a:spcPct val="50000"/>
              </a:spcBef>
              <a:spcAft>
                <a:spcPct val="0"/>
              </a:spcAft>
              <a:buClrTx/>
              <a:buSzPct val="75000"/>
              <a:buFont typeface="Wingdings" panose="05000000000000000000" pitchFamily="2" charset="2"/>
              <a:buChar char="u"/>
              <a:defRPr/>
            </a:pPr>
            <a:r>
              <a:rPr kumimoji="1" lang="zh-CN" altLang="en-US" sz="2000" b="0" i="0" u="none" strike="noStrike" kern="1200" cap="none" spc="0" normalizeH="0" baseline="0" noProof="0" dirty="0">
                <a:ln>
                  <a:noFill/>
                </a:ln>
                <a:solidFill>
                  <a:schemeClr val="tx1"/>
                </a:solidFill>
                <a:effectLst/>
                <a:uLnTx/>
                <a:uFillTx/>
                <a:latin typeface="Arial" panose="020B0604020202020204"/>
                <a:cs typeface="+mn-cs"/>
              </a:rPr>
              <a:t>介于硬件层与系统软件层之间</a:t>
            </a:r>
            <a:r>
              <a:rPr kumimoji="1" lang="en-US" altLang="zh-CN" sz="2000" b="0" i="0" u="none" strike="noStrike" kern="1200" cap="none" spc="0" normalizeH="0" baseline="0" noProof="0" dirty="0">
                <a:ln>
                  <a:noFill/>
                </a:ln>
                <a:solidFill>
                  <a:schemeClr val="tx1"/>
                </a:solidFill>
                <a:effectLst/>
                <a:uLnTx/>
                <a:uFillTx/>
                <a:latin typeface="Arial" panose="020B0604020202020204"/>
                <a:cs typeface="+mn-cs"/>
              </a:rPr>
              <a:t>,</a:t>
            </a:r>
            <a:r>
              <a:rPr kumimoji="1" lang="zh-CN" altLang="en-US" sz="2000" b="0" i="0" u="none" strike="noStrike" kern="1200" cap="none" spc="0" normalizeH="0" baseline="0" noProof="0" dirty="0">
                <a:ln>
                  <a:noFill/>
                </a:ln>
                <a:solidFill>
                  <a:schemeClr val="tx1"/>
                </a:solidFill>
                <a:effectLst/>
                <a:uLnTx/>
                <a:uFillTx/>
                <a:latin typeface="Arial" panose="020B0604020202020204"/>
                <a:cs typeface="+mn-cs"/>
              </a:rPr>
              <a:t>将硬件的细节进行屏蔽，便于操作系统调用</a:t>
            </a:r>
            <a:r>
              <a:rPr kumimoji="1" lang="en-US" altLang="zh-CN" sz="2000" b="0" i="0" u="none" strike="noStrike" kern="1200" cap="none" spc="0" normalizeH="0" baseline="0" noProof="0" dirty="0">
                <a:ln>
                  <a:noFill/>
                </a:ln>
                <a:solidFill>
                  <a:schemeClr val="tx1"/>
                </a:solidFill>
                <a:effectLst/>
                <a:uLnTx/>
                <a:uFillTx/>
                <a:latin typeface="Arial" panose="020B0604020202020204"/>
                <a:cs typeface="+mn-cs"/>
              </a:rPr>
              <a:t>,</a:t>
            </a:r>
            <a:r>
              <a:rPr kumimoji="1" lang="zh-CN" altLang="en-US" sz="2000" b="0" i="0" u="none" strike="noStrike" kern="1200" cap="none" spc="0" normalizeH="0" baseline="0" noProof="0" dirty="0">
                <a:ln>
                  <a:noFill/>
                </a:ln>
                <a:solidFill>
                  <a:schemeClr val="tx1"/>
                </a:solidFill>
                <a:effectLst/>
                <a:uLnTx/>
                <a:uFillTx/>
                <a:latin typeface="Arial" panose="020B0604020202020204"/>
                <a:cs typeface="+mn-cs"/>
              </a:rPr>
              <a:t>因此称为中间层，也称硬件抽象层（</a:t>
            </a:r>
            <a:r>
              <a:rPr kumimoji="1" lang="en-US" altLang="zh-CN" sz="2000" b="0" i="0" u="none" strike="noStrike" kern="1200" cap="none" spc="0" normalizeH="0" baseline="0" noProof="0" dirty="0">
                <a:ln>
                  <a:noFill/>
                </a:ln>
                <a:solidFill>
                  <a:schemeClr val="tx1"/>
                </a:solidFill>
                <a:effectLst/>
                <a:uLnTx/>
                <a:uFillTx/>
                <a:latin typeface="Arial" panose="020B0604020202020204"/>
                <a:cs typeface="+mn-cs"/>
              </a:rPr>
              <a:t>Hardware Abstract </a:t>
            </a:r>
            <a:r>
              <a:rPr kumimoji="1" lang="en-US" altLang="zh-CN" sz="2000" b="0" i="0" u="none" strike="noStrike" kern="1200" cap="none" spc="0" normalizeH="0" baseline="0" noProof="0" dirty="0" err="1">
                <a:ln>
                  <a:noFill/>
                </a:ln>
                <a:solidFill>
                  <a:schemeClr val="tx1"/>
                </a:solidFill>
                <a:effectLst/>
                <a:uLnTx/>
                <a:uFillTx/>
                <a:latin typeface="Arial" panose="020B0604020202020204"/>
                <a:cs typeface="+mn-cs"/>
              </a:rPr>
              <a:t>Layer,HAL</a:t>
            </a:r>
            <a:r>
              <a:rPr kumimoji="1" lang="zh-CN" altLang="en-US" sz="2000" b="0" i="0" u="none" strike="noStrike" kern="1200" cap="none" spc="0" normalizeH="0" baseline="0" noProof="0" dirty="0">
                <a:ln>
                  <a:noFill/>
                </a:ln>
                <a:solidFill>
                  <a:schemeClr val="tx1"/>
                </a:solidFill>
                <a:effectLst/>
                <a:uLnTx/>
                <a:uFillTx/>
                <a:latin typeface="Arial" panose="020B0604020202020204"/>
                <a:cs typeface="+mn-cs"/>
              </a:rPr>
              <a:t>）或板级支持包（</a:t>
            </a:r>
            <a:r>
              <a:rPr kumimoji="1" lang="en-US" altLang="zh-CN" sz="2000" b="0" i="0" u="none" strike="noStrike" kern="1200" cap="none" spc="0" normalizeH="0" baseline="0" noProof="0" dirty="0">
                <a:ln>
                  <a:noFill/>
                </a:ln>
                <a:solidFill>
                  <a:schemeClr val="tx1"/>
                </a:solidFill>
                <a:effectLst/>
                <a:uLnTx/>
                <a:uFillTx/>
                <a:latin typeface="Arial" panose="020B0604020202020204"/>
                <a:cs typeface="+mn-cs"/>
              </a:rPr>
              <a:t>Board Support Package</a:t>
            </a:r>
            <a:r>
              <a:rPr kumimoji="1" lang="zh-CN" altLang="en-US" sz="2000" b="0" i="0" u="none" strike="noStrike" kern="1200" cap="none" spc="0" normalizeH="0" baseline="0" noProof="0" dirty="0">
                <a:ln>
                  <a:noFill/>
                </a:ln>
                <a:solidFill>
                  <a:schemeClr val="tx1"/>
                </a:solidFill>
                <a:effectLst/>
                <a:uLnTx/>
                <a:uFillTx/>
                <a:latin typeface="Arial" panose="020B0604020202020204"/>
                <a:cs typeface="+mn-cs"/>
              </a:rPr>
              <a:t>）。具有硬件相关性和操作系统相关性特点。</a:t>
            </a:r>
            <a:endParaRPr kumimoji="1" lang="zh-CN" altLang="en-US" sz="2000" b="0" i="0" u="none" strike="noStrike" kern="1200" cap="none" spc="0" normalizeH="0" baseline="0" noProof="0" dirty="0">
              <a:ln>
                <a:noFill/>
              </a:ln>
              <a:solidFill>
                <a:schemeClr val="tx1"/>
              </a:solidFill>
              <a:effectLst/>
              <a:uLnTx/>
              <a:uFillTx/>
              <a:latin typeface="Arial" panose="020B0604020202020204"/>
              <a:cs typeface="+mn-cs"/>
            </a:endParaRPr>
          </a:p>
        </p:txBody>
      </p:sp>
      <p:graphicFrame>
        <p:nvGraphicFramePr>
          <p:cNvPr id="10" name="Object 4"/>
          <p:cNvGraphicFramePr>
            <a:graphicFrameLocks noChangeAspect="1"/>
          </p:cNvGraphicFramePr>
          <p:nvPr>
            <p:custDataLst>
              <p:tags r:id="rId11"/>
            </p:custDataLst>
          </p:nvPr>
        </p:nvGraphicFramePr>
        <p:xfrm>
          <a:off x="7359063" y="1585869"/>
          <a:ext cx="4248067" cy="3546795"/>
        </p:xfrm>
        <a:graphic>
          <a:graphicData uri="http://schemas.openxmlformats.org/presentationml/2006/ole">
            <mc:AlternateContent xmlns:mc="http://schemas.openxmlformats.org/markup-compatibility/2006">
              <mc:Choice xmlns:v="urn:schemas-microsoft-com:vml" Requires="v">
                <p:oleObj spid="_x0000_s13" name="Visio" r:id="rId12" imgW="8206740" imgH="6875145" progId="Visio.Drawing.11">
                  <p:embed/>
                </p:oleObj>
              </mc:Choice>
              <mc:Fallback>
                <p:oleObj name="Visio" r:id="rId12" imgW="8206740" imgH="6875145" progId="Visio.Drawing.11">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59063" y="1585869"/>
                        <a:ext cx="4248067" cy="3546795"/>
                      </a:xfrm>
                      <a:prstGeom prst="rect">
                        <a:avLst/>
                      </a:prstGeom>
                      <a:noFill/>
                    </p:spPr>
                  </p:pic>
                </p:oleObj>
              </mc:Fallback>
            </mc:AlternateContent>
          </a:graphicData>
        </a:graphic>
      </p:graphicFrame>
      <p:sp>
        <p:nvSpPr>
          <p:cNvPr id="31" name="矩形 30"/>
          <p:cNvSpPr/>
          <p:nvPr>
            <p:custDataLst>
              <p:tags r:id="rId14"/>
            </p:custDataLst>
          </p:nvPr>
        </p:nvSpPr>
        <p:spPr>
          <a:xfrm>
            <a:off x="1473158" y="4190811"/>
            <a:ext cx="6096000" cy="1015663"/>
          </a:xfrm>
          <a:prstGeom prst="rect">
            <a:avLst/>
          </a:prstGeom>
        </p:spPr>
        <p:txBody>
          <a:bodyPr>
            <a:spAutoFit/>
          </a:bodyPr>
          <a:lstStyle/>
          <a:p>
            <a:pPr marL="342900" indent="-342900" algn="just">
              <a:buFont typeface="Wingdings" panose="05000000000000000000" pitchFamily="2" charset="2"/>
              <a:buChar char="u"/>
            </a:pPr>
            <a:r>
              <a:rPr kumimoji="1" lang="zh-CN" altLang="en-US" sz="2000" dirty="0">
                <a:latin typeface="Arial" panose="020B0604020202020204"/>
              </a:rPr>
              <a:t>   板级支持包的主要功能包括两部分：</a:t>
            </a:r>
            <a:endParaRPr kumimoji="1" lang="en-US" altLang="zh-CN" sz="2000" dirty="0">
              <a:latin typeface="Arial" panose="020B0604020202020204"/>
            </a:endParaRPr>
          </a:p>
          <a:p>
            <a:pPr marL="800100" lvl="1" indent="-342900" algn="just">
              <a:buClr>
                <a:schemeClr val="hlink"/>
              </a:buClr>
              <a:buFont typeface="Wingdings" panose="05000000000000000000" pitchFamily="2" charset="2"/>
              <a:buChar char="Ø"/>
            </a:pPr>
            <a:r>
              <a:rPr kumimoji="1" lang="zh-CN" altLang="en-US" sz="2000" dirty="0">
                <a:latin typeface="Arial" panose="020B0604020202020204"/>
              </a:rPr>
              <a:t>在系统启动时，对硬件进行初始化 </a:t>
            </a:r>
            <a:endParaRPr kumimoji="1" lang="zh-CN" altLang="en-US" sz="2000" dirty="0">
              <a:latin typeface="Arial" panose="020B0604020202020204"/>
            </a:endParaRPr>
          </a:p>
          <a:p>
            <a:pPr marL="800100" lvl="1" indent="-342900" eaLnBrk="0" hangingPunct="0">
              <a:buClr>
                <a:schemeClr val="hlink"/>
              </a:buClr>
              <a:buFont typeface="Wingdings" panose="05000000000000000000" pitchFamily="2" charset="2"/>
              <a:buChar char="Ø"/>
            </a:pPr>
            <a:r>
              <a:rPr kumimoji="1" lang="zh-CN" altLang="en-US" sz="2000" dirty="0">
                <a:latin typeface="Arial" panose="020B0604020202020204"/>
              </a:rPr>
              <a:t>为驱动程序提供访问硬件的手段 </a:t>
            </a:r>
            <a:endParaRPr kumimoji="1" lang="zh-CN" altLang="en-US" sz="2000" dirty="0">
              <a:latin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down)">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down)">
                                      <p:cBhvr>
                                        <p:cTn id="37" dur="500"/>
                                        <p:tgtEl>
                                          <p:spTgt spid="31">
                                            <p:txEl>
                                              <p:pRg st="0" end="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1">
                                            <p:txEl>
                                              <p:pRg st="1" end="1"/>
                                            </p:txEl>
                                          </p:spTgt>
                                        </p:tgtEl>
                                        <p:attrNameLst>
                                          <p:attrName>style.visibility</p:attrName>
                                        </p:attrNameLst>
                                      </p:cBhvr>
                                      <p:to>
                                        <p:strVal val="visible"/>
                                      </p:to>
                                    </p:set>
                                    <p:animEffect transition="in" filter="wipe(down)">
                                      <p:cBhvr>
                                        <p:cTn id="40" dur="500"/>
                                        <p:tgtEl>
                                          <p:spTgt spid="31">
                                            <p:txEl>
                                              <p:pRg st="1" end="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xEl>
                                              <p:pRg st="2" end="2"/>
                                            </p:txEl>
                                          </p:spTgt>
                                        </p:tgtEl>
                                        <p:attrNameLst>
                                          <p:attrName>style.visibility</p:attrName>
                                        </p:attrNameLst>
                                      </p:cBhvr>
                                      <p:to>
                                        <p:strVal val="visible"/>
                                      </p:to>
                                    </p:set>
                                    <p:animEffect transition="in" filter="wipe(down)">
                                      <p:cBhvr>
                                        <p:cTn id="43"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嵌入式系统组成</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13" name="Rectangle 3"/>
          <p:cNvSpPr txBox="1">
            <a:spLocks noChangeArrowheads="1"/>
          </p:cNvSpPr>
          <p:nvPr>
            <p:custDataLst>
              <p:tags r:id="rId10"/>
            </p:custDataLst>
          </p:nvPr>
        </p:nvSpPr>
        <p:spPr>
          <a:xfrm>
            <a:off x="1635368" y="1091571"/>
            <a:ext cx="9947032" cy="5870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dirty="0"/>
          </a:p>
        </p:txBody>
      </p:sp>
      <p:grpSp>
        <p:nvGrpSpPr>
          <p:cNvPr id="14" name="组合 13"/>
          <p:cNvGrpSpPr/>
          <p:nvPr/>
        </p:nvGrpSpPr>
        <p:grpSpPr>
          <a:xfrm>
            <a:off x="1948524" y="1753711"/>
            <a:ext cx="8608108" cy="2053833"/>
            <a:chOff x="2712799" y="2141950"/>
            <a:chExt cx="6621032" cy="3083802"/>
          </a:xfrm>
        </p:grpSpPr>
        <p:sp>
          <p:nvSpPr>
            <p:cNvPr id="15" name="Text Box 4"/>
            <p:cNvSpPr txBox="1">
              <a:spLocks noChangeArrowheads="1"/>
            </p:cNvSpPr>
            <p:nvPr>
              <p:custDataLst>
                <p:tags r:id="rId11"/>
              </p:custDataLst>
            </p:nvPr>
          </p:nvSpPr>
          <p:spPr bwMode="auto">
            <a:xfrm>
              <a:off x="2712799" y="2372782"/>
              <a:ext cx="426114" cy="27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b="0" dirty="0">
                  <a:latin typeface="Arial" panose="020B0604020202020204" pitchFamily="34" charset="0"/>
                  <a:ea typeface="楷体_GB2312" pitchFamily="49" charset="-122"/>
                </a:rPr>
                <a:t>系统软件层</a:t>
              </a:r>
              <a:endParaRPr kumimoji="0" lang="zh-CN" altLang="en-US" sz="2400" b="0" dirty="0">
                <a:latin typeface="Arial" panose="020B0604020202020204" pitchFamily="34" charset="0"/>
                <a:ea typeface="楷体_GB2312" pitchFamily="49" charset="-122"/>
              </a:endParaRPr>
            </a:p>
          </p:txBody>
        </p:sp>
        <p:sp>
          <p:nvSpPr>
            <p:cNvPr id="16" name="Text Box 6"/>
            <p:cNvSpPr txBox="1">
              <a:spLocks noChangeArrowheads="1"/>
            </p:cNvSpPr>
            <p:nvPr>
              <p:custDataLst>
                <p:tags r:id="rId12"/>
              </p:custDataLst>
            </p:nvPr>
          </p:nvSpPr>
          <p:spPr bwMode="auto">
            <a:xfrm>
              <a:off x="3512591" y="2141950"/>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b="0" dirty="0">
                  <a:latin typeface="Arial" panose="020B0604020202020204" pitchFamily="34" charset="0"/>
                  <a:ea typeface="楷体_GB2312" pitchFamily="49" charset="-122"/>
                </a:rPr>
                <a:t>嵌入式操作系统</a:t>
              </a:r>
              <a:endParaRPr kumimoji="0" lang="zh-CN" altLang="en-US" sz="2400" b="0" dirty="0">
                <a:latin typeface="Arial" panose="020B0604020202020204" pitchFamily="34" charset="0"/>
                <a:ea typeface="楷体_GB2312" pitchFamily="49" charset="-122"/>
              </a:endParaRPr>
            </a:p>
          </p:txBody>
        </p:sp>
        <p:sp>
          <p:nvSpPr>
            <p:cNvPr id="17" name="Text Box 7"/>
            <p:cNvSpPr txBox="1">
              <a:spLocks noChangeArrowheads="1"/>
            </p:cNvSpPr>
            <p:nvPr>
              <p:custDataLst>
                <p:tags r:id="rId13"/>
              </p:custDataLst>
            </p:nvPr>
          </p:nvSpPr>
          <p:spPr bwMode="auto">
            <a:xfrm>
              <a:off x="3501356" y="2973520"/>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b="0" dirty="0">
                  <a:latin typeface="Arial" panose="020B0604020202020204" pitchFamily="34" charset="0"/>
                  <a:ea typeface="楷体_GB2312" pitchFamily="49" charset="-122"/>
                </a:rPr>
                <a:t>文件系统</a:t>
              </a:r>
              <a:endParaRPr kumimoji="0" lang="zh-CN" altLang="en-US" sz="2400" b="0" dirty="0">
                <a:latin typeface="Arial" panose="020B0604020202020204" pitchFamily="34" charset="0"/>
                <a:ea typeface="楷体_GB2312" pitchFamily="49" charset="-122"/>
              </a:endParaRPr>
            </a:p>
          </p:txBody>
        </p:sp>
        <p:sp>
          <p:nvSpPr>
            <p:cNvPr id="18" name="Text Box 8"/>
            <p:cNvSpPr txBox="1">
              <a:spLocks noChangeArrowheads="1"/>
            </p:cNvSpPr>
            <p:nvPr>
              <p:custDataLst>
                <p:tags r:id="rId14"/>
              </p:custDataLst>
            </p:nvPr>
          </p:nvSpPr>
          <p:spPr bwMode="auto">
            <a:xfrm>
              <a:off x="3501356" y="3842911"/>
              <a:ext cx="5832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b="0" dirty="0">
                  <a:latin typeface="Arial" panose="020B0604020202020204" pitchFamily="34" charset="0"/>
                  <a:ea typeface="楷体_GB2312" pitchFamily="49" charset="-122"/>
                </a:rPr>
                <a:t>图形用户接口</a:t>
              </a:r>
              <a:r>
                <a:rPr kumimoji="0" lang="zh-CN" altLang="en-US" sz="2400" b="0" dirty="0">
                  <a:latin typeface="Arial" panose="020B0604020202020204" pitchFamily="34" charset="0"/>
                </a:rPr>
                <a:t>（</a:t>
              </a:r>
              <a:r>
                <a:rPr kumimoji="0" lang="en-US" altLang="zh-CN" sz="2400" b="0" dirty="0">
                  <a:latin typeface="Arial" panose="020B0604020202020204" pitchFamily="34" charset="0"/>
                </a:rPr>
                <a:t>Graphical User Interface </a:t>
              </a:r>
              <a:r>
                <a:rPr kumimoji="0" lang="zh-CN" altLang="en-US" sz="2400" b="0" dirty="0">
                  <a:latin typeface="Arial" panose="020B0604020202020204" pitchFamily="34" charset="0"/>
                </a:rPr>
                <a:t>：</a:t>
              </a:r>
              <a:r>
                <a:rPr kumimoji="0" lang="en-US" altLang="zh-CN" sz="2400" b="0" dirty="0">
                  <a:latin typeface="Arial" panose="020B0604020202020204" pitchFamily="34" charset="0"/>
                </a:rPr>
                <a:t>GUI</a:t>
              </a:r>
              <a:r>
                <a:rPr kumimoji="0" lang="zh-CN" altLang="en-US" sz="2400" b="0" dirty="0">
                  <a:latin typeface="Arial" panose="020B0604020202020204" pitchFamily="34" charset="0"/>
                </a:rPr>
                <a:t>）</a:t>
              </a:r>
              <a:endParaRPr kumimoji="0" lang="zh-CN" altLang="en-US" sz="2400" b="0" dirty="0">
                <a:latin typeface="Arial" panose="020B0604020202020204" pitchFamily="34" charset="0"/>
              </a:endParaRPr>
            </a:p>
          </p:txBody>
        </p:sp>
        <p:sp>
          <p:nvSpPr>
            <p:cNvPr id="19" name="Text Box 9"/>
            <p:cNvSpPr txBox="1">
              <a:spLocks noChangeArrowheads="1"/>
            </p:cNvSpPr>
            <p:nvPr>
              <p:custDataLst>
                <p:tags r:id="rId15"/>
              </p:custDataLst>
            </p:nvPr>
          </p:nvSpPr>
          <p:spPr bwMode="auto">
            <a:xfrm>
              <a:off x="3512590" y="4764087"/>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400" b="0" dirty="0">
                  <a:latin typeface="Arial" panose="020B0604020202020204" pitchFamily="34" charset="0"/>
                  <a:ea typeface="楷体_GB2312" pitchFamily="49" charset="-122"/>
                </a:rPr>
                <a:t>应用程序</a:t>
              </a:r>
              <a:endParaRPr kumimoji="0" lang="zh-CN" altLang="en-US" sz="2400" b="0" dirty="0">
                <a:latin typeface="Arial" panose="020B0604020202020204" pitchFamily="34" charset="0"/>
                <a:ea typeface="楷体_GB2312" pitchFamily="49" charset="-122"/>
              </a:endParaRPr>
            </a:p>
          </p:txBody>
        </p:sp>
        <p:sp>
          <p:nvSpPr>
            <p:cNvPr id="20" name="左大括号 19"/>
            <p:cNvSpPr/>
            <p:nvPr>
              <p:custDataLst>
                <p:tags r:id="rId16"/>
              </p:custDataLst>
            </p:nvPr>
          </p:nvSpPr>
          <p:spPr>
            <a:xfrm>
              <a:off x="3144861" y="2389919"/>
              <a:ext cx="323211" cy="2600325"/>
            </a:xfrm>
            <a:prstGeom prst="leftBrace">
              <a:avLst>
                <a:gd name="adj1" fmla="val 10183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21" name="矩形 20"/>
          <p:cNvSpPr/>
          <p:nvPr>
            <p:custDataLst>
              <p:tags r:id="rId17"/>
            </p:custDataLst>
          </p:nvPr>
        </p:nvSpPr>
        <p:spPr>
          <a:xfrm>
            <a:off x="1809751" y="4034676"/>
            <a:ext cx="8746881" cy="1200329"/>
          </a:xfrm>
          <a:prstGeom prst="rect">
            <a:avLst/>
          </a:prstGeom>
        </p:spPr>
        <p:txBody>
          <a:bodyPr wrap="square">
            <a:spAutoFit/>
          </a:bodyPr>
          <a:lstStyle/>
          <a:p>
            <a:pPr>
              <a:buFont typeface="Wingdings" panose="05000000000000000000" pitchFamily="2" charset="2"/>
              <a:buNone/>
            </a:pPr>
            <a:r>
              <a:rPr lang="en-US" altLang="zh-CN" dirty="0"/>
              <a:t>1</a:t>
            </a:r>
            <a:r>
              <a:rPr lang="zh-CN" altLang="en-US" dirty="0"/>
              <a:t>．</a:t>
            </a:r>
            <a:r>
              <a:rPr lang="en-US" altLang="zh-CN" dirty="0"/>
              <a:t>OS(</a:t>
            </a:r>
            <a:r>
              <a:rPr lang="zh-CN" altLang="en-US" dirty="0"/>
              <a:t>操作系统）是嵌入式应用软件的基础和开发平台</a:t>
            </a:r>
            <a:endParaRPr lang="en-US" altLang="zh-CN" dirty="0"/>
          </a:p>
          <a:p>
            <a:r>
              <a:rPr lang="en-US" altLang="zh-CN" dirty="0"/>
              <a:t>2</a:t>
            </a:r>
            <a:r>
              <a:rPr lang="zh-CN" altLang="en-US" dirty="0"/>
              <a:t>．</a:t>
            </a:r>
            <a:r>
              <a:rPr lang="en-US" altLang="zh-CN" dirty="0"/>
              <a:t>FS(</a:t>
            </a:r>
            <a:r>
              <a:rPr lang="zh-CN" altLang="en-US" dirty="0">
                <a:latin typeface="Arial" panose="020B0604020202020204" pitchFamily="34" charset="0"/>
                <a:ea typeface="楷体_GB2312" pitchFamily="49" charset="-122"/>
              </a:rPr>
              <a:t>文件系统</a:t>
            </a:r>
            <a:r>
              <a:rPr lang="en-US" altLang="zh-CN" dirty="0"/>
              <a:t>)</a:t>
            </a:r>
            <a:r>
              <a:rPr lang="zh-CN" altLang="en-US" dirty="0"/>
              <a:t>是操作系统用于实现磁盘或分区上的文件的软件实现。</a:t>
            </a:r>
            <a:endParaRPr lang="en-US" altLang="zh-CN" dirty="0"/>
          </a:p>
          <a:p>
            <a:pPr>
              <a:buFont typeface="Wingdings" panose="05000000000000000000" pitchFamily="2" charset="2"/>
              <a:buNone/>
            </a:pPr>
            <a:r>
              <a:rPr lang="en-US" altLang="zh-CN" dirty="0"/>
              <a:t>3</a:t>
            </a:r>
            <a:r>
              <a:rPr lang="zh-CN" altLang="en-US" dirty="0"/>
              <a:t>．</a:t>
            </a:r>
            <a:r>
              <a:rPr lang="en-US" altLang="zh-CN" dirty="0"/>
              <a:t>GUI (</a:t>
            </a:r>
            <a:r>
              <a:rPr lang="zh-CN" altLang="en-US" dirty="0"/>
              <a:t>图形用户接口</a:t>
            </a:r>
            <a:r>
              <a:rPr lang="en-US" altLang="zh-CN" dirty="0"/>
              <a:t>)</a:t>
            </a:r>
            <a:r>
              <a:rPr lang="zh-CN" altLang="en-US" dirty="0"/>
              <a:t>通俗说就是屏幕产品的视觉体验和互动操作部分。</a:t>
            </a:r>
            <a:endParaRPr lang="en-US" altLang="zh-CN" dirty="0"/>
          </a:p>
          <a:p>
            <a:r>
              <a:rPr lang="en-US" altLang="zh-CN" dirty="0"/>
              <a:t>4</a:t>
            </a:r>
            <a:r>
              <a:rPr lang="zh-CN" altLang="en-US" dirty="0"/>
              <a:t>．</a:t>
            </a:r>
            <a:r>
              <a:rPr lang="zh-CN" altLang="en-US" dirty="0">
                <a:latin typeface="Arial" panose="020B0604020202020204" pitchFamily="34" charset="0"/>
                <a:ea typeface="楷体_GB2312" pitchFamily="49" charset="-122"/>
              </a:rPr>
              <a:t>应用程序：运行在</a:t>
            </a:r>
            <a:r>
              <a:rPr lang="en-US" altLang="zh-CN" dirty="0">
                <a:latin typeface="Arial" panose="020B0604020202020204" pitchFamily="34" charset="0"/>
                <a:ea typeface="楷体_GB2312" pitchFamily="49" charset="-122"/>
              </a:rPr>
              <a:t>OS</a:t>
            </a:r>
            <a:r>
              <a:rPr lang="zh-CN" altLang="en-US" dirty="0">
                <a:latin typeface="Arial" panose="020B0604020202020204" pitchFamily="34" charset="0"/>
                <a:ea typeface="楷体_GB2312" pitchFamily="49" charset="-122"/>
              </a:rPr>
              <a:t>之上，实现特定功能的程序，像手机上的</a:t>
            </a:r>
            <a:r>
              <a:rPr lang="en-US" altLang="zh-CN" dirty="0">
                <a:latin typeface="Arial" panose="020B0604020202020204" pitchFamily="34" charset="0"/>
                <a:ea typeface="楷体_GB2312" pitchFamily="49" charset="-122"/>
              </a:rPr>
              <a:t>QQ,</a:t>
            </a:r>
            <a:r>
              <a:rPr lang="zh-CN" altLang="en-US" dirty="0">
                <a:latin typeface="Arial" panose="020B0604020202020204" pitchFamily="34" charset="0"/>
                <a:ea typeface="楷体_GB2312" pitchFamily="49" charset="-122"/>
              </a:rPr>
              <a:t>微信</a:t>
            </a:r>
            <a:r>
              <a:rPr lang="en-US" altLang="zh-CN" dirty="0">
                <a:latin typeface="Arial" panose="020B0604020202020204" pitchFamily="34" charset="0"/>
                <a:ea typeface="楷体_GB2312" pitchFamily="49" charset="-122"/>
              </a:rPr>
              <a:t>…..</a:t>
            </a:r>
            <a:r>
              <a:rPr lang="zh-CN" altLang="en-US" dirty="0"/>
              <a:t>。</a:t>
            </a:r>
            <a:endParaRPr lang="zh-CN" altLang="en-US" dirty="0"/>
          </a:p>
        </p:txBody>
      </p:sp>
      <p:sp>
        <p:nvSpPr>
          <p:cNvPr id="22" name="Rectangle 3"/>
          <p:cNvSpPr>
            <a:spLocks noGrp="1" noChangeArrowheads="1"/>
          </p:cNvSpPr>
          <p:nvPr>
            <p:custDataLst>
              <p:tags r:id="rId18"/>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系统软件层</a:t>
            </a:r>
            <a:endParaRPr lang="zh-CN" altLang="en-US" b="1" dirty="0">
              <a:solidFill>
                <a:schemeClr val="accent1"/>
              </a:solidFill>
              <a:latin typeface="Arial" panose="020B0604020202020204" pitchFamily="34" charset="0"/>
              <a:ea typeface="微软雅黑" panose="020B0503020204020204" pitchFamily="34" charset="-122"/>
            </a:endParaRPr>
          </a:p>
          <a:p>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嵌入式系统特点</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13" name="Rectangle 3"/>
          <p:cNvSpPr>
            <a:spLocks noGrp="1" noChangeArrowheads="1"/>
          </p:cNvSpPr>
          <p:nvPr>
            <p:custDataLst>
              <p:tags r:id="rId10"/>
            </p:custDataLst>
          </p:nvPr>
        </p:nvSpPr>
        <p:spPr bwMode="auto">
          <a:xfrm>
            <a:off x="1724025" y="1744366"/>
            <a:ext cx="956016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zh-CN" altLang="en-US" sz="2300" b="1" dirty="0"/>
              <a:t>（</a:t>
            </a:r>
            <a:r>
              <a:rPr lang="en-US" altLang="zh-CN" sz="2300" b="1" dirty="0"/>
              <a:t>1</a:t>
            </a:r>
            <a:r>
              <a:rPr lang="zh-CN" altLang="en-US" sz="2300" b="1" dirty="0"/>
              <a:t>）</a:t>
            </a:r>
            <a:r>
              <a:rPr lang="zh-CN" altLang="en-US" sz="2300" b="1" dirty="0">
                <a:ea typeface="黑体" panose="02010609060101010101" pitchFamily="49" charset="-122"/>
              </a:rPr>
              <a:t>系统内核小</a:t>
            </a:r>
            <a:r>
              <a:rPr lang="zh-CN" altLang="en-US" sz="2300" b="1" dirty="0"/>
              <a:t>。</a:t>
            </a:r>
            <a:r>
              <a:rPr lang="zh-CN" altLang="en-US" sz="2300" b="1" dirty="0">
                <a:solidFill>
                  <a:schemeClr val="tx2"/>
                </a:solidFill>
              </a:rPr>
              <a:t>由于嵌入式系统一般是应用于小型电子装置的，系统资源相对有限，所以内核较之传统的操作系统要小得多。</a:t>
            </a:r>
            <a:endParaRPr lang="zh-CN" altLang="en-US" sz="2300" b="1" dirty="0">
              <a:solidFill>
                <a:schemeClr val="tx2"/>
              </a:solidFill>
            </a:endParaRPr>
          </a:p>
          <a:p>
            <a:pPr eaLnBrk="1" hangingPunct="1">
              <a:lnSpc>
                <a:spcPct val="90000"/>
              </a:lnSpc>
              <a:buFont typeface="Wingdings" panose="05000000000000000000" pitchFamily="2" charset="2"/>
              <a:buNone/>
            </a:pPr>
            <a:r>
              <a:rPr lang="zh-CN" altLang="en-US" sz="2300" b="1" dirty="0"/>
              <a:t>    </a:t>
            </a:r>
            <a:endParaRPr lang="zh-CN" altLang="en-US" sz="2300" dirty="0">
              <a:solidFill>
                <a:srgbClr val="4D4D4D"/>
              </a:solidFill>
            </a:endParaRPr>
          </a:p>
          <a:p>
            <a:pPr eaLnBrk="1" hangingPunct="1">
              <a:lnSpc>
                <a:spcPct val="90000"/>
              </a:lnSpc>
            </a:pPr>
            <a:r>
              <a:rPr lang="zh-CN" altLang="en-US" sz="2300" b="1" dirty="0"/>
              <a:t>（</a:t>
            </a:r>
            <a:r>
              <a:rPr lang="en-US" altLang="zh-CN" sz="2300" b="1" dirty="0"/>
              <a:t>2</a:t>
            </a:r>
            <a:r>
              <a:rPr lang="zh-CN" altLang="en-US" sz="2300" b="1" dirty="0"/>
              <a:t>）</a:t>
            </a:r>
            <a:r>
              <a:rPr lang="zh-CN" altLang="en-US" sz="2300" b="1" dirty="0">
                <a:ea typeface="黑体" panose="02010609060101010101" pitchFamily="49" charset="-122"/>
              </a:rPr>
              <a:t>专用性强。</a:t>
            </a:r>
            <a:endParaRPr lang="en-US" altLang="zh-CN" sz="2300" b="1" dirty="0">
              <a:ea typeface="黑体" panose="02010609060101010101" pitchFamily="49" charset="-122"/>
            </a:endParaRPr>
          </a:p>
          <a:p>
            <a:pPr marL="0" indent="0" eaLnBrk="1" hangingPunct="1">
              <a:lnSpc>
                <a:spcPct val="90000"/>
              </a:lnSpc>
              <a:buNone/>
            </a:pPr>
            <a:r>
              <a:rPr lang="zh-CN" altLang="en-US" sz="2300" dirty="0"/>
              <a:t>嵌入式系统的个性化很强，其中的软件系统和硬件的结合非常紧密，一般要针对硬件进行系统的移植，即使在同一品牌、同一系列的产品中也需要根据系统硬件的变化和增减不断进行修改。</a:t>
            </a:r>
            <a:endParaRPr lang="zh-CN" altLang="en-US" sz="2300" dirty="0"/>
          </a:p>
        </p:txBody>
      </p:sp>
      <p:sp>
        <p:nvSpPr>
          <p:cNvPr id="14" name="Rectangle 3"/>
          <p:cNvSpPr>
            <a:spLocks noGrp="1" noChangeArrowheads="1"/>
          </p:cNvSpPr>
          <p:nvPr>
            <p:custDataLst>
              <p:tags r:id="rId11"/>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嵌入式系统的几个重要特点</a:t>
            </a:r>
            <a:endParaRPr lang="zh-CN" altLang="en-US" b="1" dirty="0">
              <a:solidFill>
                <a:schemeClr val="accent1"/>
              </a:solidFill>
              <a:latin typeface="Arial" panose="020B0604020202020204" pitchFamily="34" charset="0"/>
              <a:ea typeface="微软雅黑" panose="020B0503020204020204" pitchFamily="34" charset="-122"/>
            </a:endParaRPr>
          </a:p>
          <a:p>
            <a:endParaRPr lang="en-US" altLang="zh-CN" b="1" dirty="0">
              <a:solidFill>
                <a:schemeClr val="accent1"/>
              </a:solidFill>
              <a:latin typeface="Arial" panose="020B0604020202020204" pitchFamily="34" charset="0"/>
              <a:ea typeface="微软雅黑" panose="020B0503020204020204" pitchFamily="34" charset="-122"/>
            </a:endParaRPr>
          </a:p>
          <a:p>
            <a:endParaRPr lang="zh-CN" altLang="en-US" b="1" dirty="0">
              <a:solidFill>
                <a:schemeClr val="accent1"/>
              </a:solidFill>
              <a:latin typeface="Arial" panose="020B0604020202020204" pitchFamily="34" charset="0"/>
              <a:ea typeface="微软雅黑" panose="020B0503020204020204" pitchFamily="34" charset="-122"/>
            </a:endParaRPr>
          </a:p>
          <a:p>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anim calcmode="lin" valueType="num">
                                      <p:cBhvr additive="base">
                                        <p:cTn id="3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 calcmode="lin" valueType="num">
                                      <p:cBhvr additive="base">
                                        <p:cTn id="4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嵌入式系统特点</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13" name="Rectangle 3"/>
          <p:cNvSpPr>
            <a:spLocks noGrp="1" noChangeArrowheads="1"/>
          </p:cNvSpPr>
          <p:nvPr>
            <p:custDataLst>
              <p:tags r:id="rId10"/>
            </p:custDataLst>
          </p:nvPr>
        </p:nvSpPr>
        <p:spPr bwMode="auto">
          <a:xfrm>
            <a:off x="1491310" y="1283473"/>
            <a:ext cx="9982200" cy="5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r>
              <a:rPr lang="zh-CN" altLang="en-US" sz="2300" dirty="0">
                <a:latin typeface="+mn-ea"/>
              </a:rPr>
              <a:t>（</a:t>
            </a:r>
            <a:r>
              <a:rPr lang="en-US" altLang="zh-CN" sz="2300" dirty="0">
                <a:latin typeface="+mn-ea"/>
              </a:rPr>
              <a:t>3</a:t>
            </a:r>
            <a:r>
              <a:rPr lang="zh-CN" altLang="en-US" sz="2300" b="1" dirty="0">
                <a:latin typeface="+mn-ea"/>
              </a:rPr>
              <a:t>）系统精简。</a:t>
            </a:r>
            <a:r>
              <a:rPr lang="zh-CN" altLang="en-US" sz="2300" dirty="0">
                <a:latin typeface="+mn-ea"/>
              </a:rPr>
              <a:t>嵌入式系统一般没有系统软件和应用软件的明显区分，不要求其功能设计及实现上过于复杂，这样一方面利于控制系统成本，同时也利于实现系统安全。</a:t>
            </a:r>
            <a:endParaRPr lang="en-US" altLang="zh-CN" sz="2300" dirty="0">
              <a:latin typeface="+mn-ea"/>
            </a:endParaRPr>
          </a:p>
          <a:p>
            <a:pPr eaLnBrk="1" hangingPunct="1"/>
            <a:endParaRPr lang="zh-CN" altLang="en-US" sz="2300" dirty="0">
              <a:latin typeface="+mn-ea"/>
            </a:endParaRPr>
          </a:p>
          <a:p>
            <a:pPr eaLnBrk="1" hangingPunct="1"/>
            <a:r>
              <a:rPr lang="zh-CN" altLang="en-US" sz="2300" dirty="0">
                <a:latin typeface="+mn-ea"/>
              </a:rPr>
              <a:t>（</a:t>
            </a:r>
            <a:r>
              <a:rPr lang="en-US" altLang="zh-CN" sz="2300" dirty="0">
                <a:latin typeface="+mn-ea"/>
              </a:rPr>
              <a:t>4</a:t>
            </a:r>
            <a:r>
              <a:rPr lang="zh-CN" altLang="en-US" sz="2300" dirty="0">
                <a:latin typeface="+mn-ea"/>
              </a:rPr>
              <a:t>）</a:t>
            </a:r>
            <a:r>
              <a:rPr lang="zh-CN" altLang="en-US" sz="2300" b="1" dirty="0">
                <a:latin typeface="+mn-ea"/>
              </a:rPr>
              <a:t>高实时性。</a:t>
            </a:r>
            <a:r>
              <a:rPr lang="zh-CN" altLang="en-US" sz="2300" dirty="0">
                <a:latin typeface="+mn-ea"/>
              </a:rPr>
              <a:t>高实时性的系统软件</a:t>
            </a:r>
            <a:r>
              <a:rPr lang="en-US" altLang="zh-CN" sz="2300" dirty="0">
                <a:latin typeface="+mn-ea"/>
              </a:rPr>
              <a:t>(OS)</a:t>
            </a:r>
            <a:r>
              <a:rPr lang="zh-CN" altLang="en-US" sz="2300" dirty="0">
                <a:latin typeface="+mn-ea"/>
              </a:rPr>
              <a:t>是嵌入式软件的基本要求。而且软件要求固态存储，以提高速度；软件代码要求高质量和高可靠性。</a:t>
            </a:r>
            <a:endParaRPr lang="en-US" altLang="zh-CN" sz="2300" dirty="0">
              <a:latin typeface="+mn-ea"/>
            </a:endParaRPr>
          </a:p>
          <a:p>
            <a:pPr eaLnBrk="1" hangingPunct="1"/>
            <a:endParaRPr lang="zh-CN" altLang="en-US" sz="2300" dirty="0">
              <a:latin typeface="+mn-ea"/>
            </a:endParaRPr>
          </a:p>
          <a:p>
            <a:pPr eaLnBrk="1" hangingPunct="1"/>
            <a:r>
              <a:rPr lang="zh-CN" altLang="en-US" sz="2300" dirty="0">
                <a:latin typeface="+mn-ea"/>
              </a:rPr>
              <a:t>（</a:t>
            </a:r>
            <a:r>
              <a:rPr lang="en-US" altLang="zh-CN" sz="2300" dirty="0">
                <a:latin typeface="+mn-ea"/>
              </a:rPr>
              <a:t>5</a:t>
            </a:r>
            <a:r>
              <a:rPr lang="zh-CN" altLang="en-US" sz="2300" dirty="0">
                <a:latin typeface="+mn-ea"/>
              </a:rPr>
              <a:t>）</a:t>
            </a:r>
            <a:r>
              <a:rPr lang="zh-CN" altLang="en-US" sz="2300" b="1" dirty="0">
                <a:latin typeface="+mn-ea"/>
              </a:rPr>
              <a:t>多任务的操作系统。</a:t>
            </a:r>
            <a:r>
              <a:rPr lang="zh-CN" altLang="en-US" sz="2300" dirty="0">
                <a:latin typeface="+mn-ea"/>
              </a:rPr>
              <a:t>嵌入式系统的程序可以没有操作系统而直接在芯片上运行；但是给嵌入式系统搭载上操作系统可以充分利用系统资源、系统函数以及专用库函数接口，让程序的实时性、可靠性更高，并减少开发时间。</a:t>
            </a:r>
            <a:endParaRPr lang="zh-CN" altLang="en-US" sz="2300" dirty="0">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animEffect transition="in" filter="fade">
                                      <p:cBhvr>
                                        <p:cTn id="3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嵌入式系统特点</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9" name="矩形 8"/>
          <p:cNvSpPr/>
          <p:nvPr>
            <p:custDataLst>
              <p:tags r:id="rId10"/>
            </p:custDataLst>
          </p:nvPr>
        </p:nvSpPr>
        <p:spPr>
          <a:xfrm>
            <a:off x="1351398" y="1410509"/>
            <a:ext cx="9969852" cy="3935821"/>
          </a:xfrm>
          <a:prstGeom prst="rect">
            <a:avLst/>
          </a:prstGeom>
        </p:spPr>
        <p:txBody>
          <a:bodyPr wrap="square">
            <a:spAutoFit/>
          </a:bodyPr>
          <a:lstStyle/>
          <a:p>
            <a:pPr lvl="1">
              <a:lnSpc>
                <a:spcPct val="110000"/>
              </a:lnSpc>
              <a:spcBef>
                <a:spcPct val="50000"/>
              </a:spcBef>
              <a:buSzPct val="66000"/>
            </a:pPr>
            <a:r>
              <a:rPr lang="en-US" altLang="zh-CN" sz="2800" b="1" dirty="0">
                <a:solidFill>
                  <a:srgbClr val="0066CC"/>
                </a:solidFill>
                <a:latin typeface="楷体_GB2312" pitchFamily="49" charset="-122"/>
              </a:rPr>
              <a:t>6</a:t>
            </a:r>
            <a:r>
              <a:rPr lang="zh-CN" altLang="en-US" sz="2800" b="1" dirty="0">
                <a:solidFill>
                  <a:srgbClr val="0066CC"/>
                </a:solidFill>
                <a:latin typeface="楷体_GB2312" pitchFamily="49" charset="-122"/>
              </a:rPr>
              <a:t>）需要交叉开发环境</a:t>
            </a:r>
            <a:r>
              <a:rPr lang="zh-CN" altLang="en-US" sz="2800" b="1" dirty="0">
                <a:latin typeface="楷体_GB2312" pitchFamily="49" charset="-122"/>
              </a:rPr>
              <a:t>：</a:t>
            </a:r>
            <a:endParaRPr lang="en-US" altLang="zh-CN" sz="2800" b="1" dirty="0">
              <a:latin typeface="楷体_GB2312" pitchFamily="49" charset="-122"/>
            </a:endParaRPr>
          </a:p>
          <a:p>
            <a:pPr lvl="1">
              <a:lnSpc>
                <a:spcPct val="110000"/>
              </a:lnSpc>
              <a:spcBef>
                <a:spcPct val="50000"/>
              </a:spcBef>
              <a:buSzPct val="66000"/>
            </a:pPr>
            <a:r>
              <a:rPr lang="zh-CN" altLang="en-US" sz="2400" dirty="0">
                <a:latin typeface="楷体_GB2312" pitchFamily="49" charset="-122"/>
              </a:rPr>
              <a:t>交叉开发环境是指实现编译、链接和调试应用程序代码的环境。与运行应用程序的环境不同，它分散在有通信连接的</a:t>
            </a:r>
            <a:r>
              <a:rPr lang="zh-CN" altLang="en-US" sz="2400" dirty="0">
                <a:solidFill>
                  <a:srgbClr val="FF3300"/>
                </a:solidFill>
                <a:latin typeface="楷体_GB2312" pitchFamily="49" charset="-122"/>
              </a:rPr>
              <a:t>宿主机</a:t>
            </a:r>
            <a:r>
              <a:rPr lang="zh-CN" altLang="en-US" sz="2400" dirty="0">
                <a:latin typeface="楷体_GB2312" pitchFamily="49" charset="-122"/>
              </a:rPr>
              <a:t>与</a:t>
            </a:r>
            <a:r>
              <a:rPr lang="zh-CN" altLang="en-US" sz="2400" dirty="0">
                <a:solidFill>
                  <a:srgbClr val="FF3300"/>
                </a:solidFill>
                <a:latin typeface="楷体_GB2312" pitchFamily="49" charset="-122"/>
              </a:rPr>
              <a:t>目标机</a:t>
            </a:r>
            <a:r>
              <a:rPr lang="zh-CN" altLang="en-US" sz="2400" dirty="0">
                <a:latin typeface="楷体_GB2312" pitchFamily="49" charset="-122"/>
              </a:rPr>
              <a:t>环境之中。</a:t>
            </a:r>
            <a:endParaRPr lang="zh-CN" altLang="en-US" sz="2400" dirty="0">
              <a:latin typeface="楷体_GB2312" pitchFamily="49" charset="-122"/>
            </a:endParaRPr>
          </a:p>
          <a:p>
            <a:pPr lvl="1">
              <a:lnSpc>
                <a:spcPct val="110000"/>
              </a:lnSpc>
              <a:spcBef>
                <a:spcPct val="50000"/>
              </a:spcBef>
              <a:buSzPct val="66000"/>
              <a:buFont typeface="Wingdings" panose="05000000000000000000" pitchFamily="2" charset="2"/>
              <a:buChar char="Ø"/>
            </a:pPr>
            <a:r>
              <a:rPr lang="zh-CN" altLang="en-US" sz="2400" dirty="0">
                <a:latin typeface="楷体_GB2312" pitchFamily="49" charset="-122"/>
              </a:rPr>
              <a:t> </a:t>
            </a:r>
            <a:r>
              <a:rPr lang="zh-CN" altLang="en-US" sz="2400" dirty="0">
                <a:solidFill>
                  <a:srgbClr val="FF3300"/>
                </a:solidFill>
                <a:latin typeface="楷体_GB2312" pitchFamily="49" charset="-122"/>
              </a:rPr>
              <a:t>宿主机(</a:t>
            </a:r>
            <a:r>
              <a:rPr lang="en-US" altLang="zh-CN" sz="2400" dirty="0">
                <a:solidFill>
                  <a:srgbClr val="FF3300"/>
                </a:solidFill>
                <a:latin typeface="楷体_GB2312" pitchFamily="49" charset="-122"/>
              </a:rPr>
              <a:t>Host)</a:t>
            </a:r>
            <a:r>
              <a:rPr lang="zh-CN" altLang="en-US" sz="2400" dirty="0">
                <a:latin typeface="楷体_GB2312" pitchFamily="49" charset="-122"/>
              </a:rPr>
              <a:t>是一台通用计算机，一般是</a:t>
            </a:r>
            <a:r>
              <a:rPr lang="en-US" altLang="zh-CN" sz="2400" dirty="0">
                <a:latin typeface="楷体_GB2312" pitchFamily="49" charset="-122"/>
              </a:rPr>
              <a:t>PC</a:t>
            </a:r>
            <a:r>
              <a:rPr lang="zh-CN" altLang="en-US" sz="2400" dirty="0">
                <a:latin typeface="楷体_GB2312" pitchFamily="49" charset="-122"/>
              </a:rPr>
              <a:t>机。它通过串口</a:t>
            </a:r>
            <a:r>
              <a:rPr lang="en-US" altLang="zh-CN" sz="2400" dirty="0">
                <a:latin typeface="楷体_GB2312" pitchFamily="49" charset="-122"/>
              </a:rPr>
              <a:t>/</a:t>
            </a:r>
            <a:r>
              <a:rPr lang="zh-CN" altLang="en-US" sz="2400" dirty="0">
                <a:latin typeface="楷体_GB2312" pitchFamily="49" charset="-122"/>
              </a:rPr>
              <a:t>专用仿真下载器或网络连接与目标机通信。</a:t>
            </a:r>
            <a:endParaRPr lang="zh-CN" altLang="en-US" sz="2400" dirty="0">
              <a:latin typeface="楷体_GB2312" pitchFamily="49" charset="-122"/>
            </a:endParaRPr>
          </a:p>
          <a:p>
            <a:pPr lvl="1">
              <a:lnSpc>
                <a:spcPct val="110000"/>
              </a:lnSpc>
              <a:spcBef>
                <a:spcPct val="50000"/>
              </a:spcBef>
              <a:buSzPct val="66000"/>
              <a:buFont typeface="Wingdings" panose="05000000000000000000" pitchFamily="2" charset="2"/>
              <a:buChar char="Ø"/>
            </a:pPr>
            <a:r>
              <a:rPr lang="zh-CN" altLang="en-US" sz="2400" dirty="0">
                <a:latin typeface="楷体_GB2312" pitchFamily="49" charset="-122"/>
              </a:rPr>
              <a:t> </a:t>
            </a:r>
            <a:r>
              <a:rPr lang="zh-CN" altLang="en-US" sz="2400" dirty="0">
                <a:solidFill>
                  <a:srgbClr val="FF3300"/>
                </a:solidFill>
                <a:latin typeface="楷体_GB2312" pitchFamily="49" charset="-122"/>
              </a:rPr>
              <a:t>目标机(</a:t>
            </a:r>
            <a:r>
              <a:rPr lang="en-US" altLang="zh-CN" sz="2400" dirty="0">
                <a:solidFill>
                  <a:srgbClr val="FF3300"/>
                </a:solidFill>
                <a:latin typeface="楷体_GB2312" pitchFamily="49" charset="-122"/>
              </a:rPr>
              <a:t>Target)</a:t>
            </a:r>
            <a:r>
              <a:rPr lang="zh-CN" altLang="en-US" sz="2400" dirty="0">
                <a:latin typeface="楷体_GB2312" pitchFamily="49" charset="-122"/>
              </a:rPr>
              <a:t> 可以是嵌入式应用软件的实际运行环境，也可以是能替代实际环境的仿真系统。</a:t>
            </a:r>
            <a:endParaRPr lang="zh-CN" altLang="en-US" sz="2400" dirty="0">
              <a:latin typeface="楷体_GB2312"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fade">
                                      <p:cBhvr>
                                        <p:cTn id="3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0" y="0"/>
            <a:ext cx="655864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379682" y="3213864"/>
            <a:ext cx="5523899" cy="642272"/>
            <a:chOff x="1379682" y="4245999"/>
            <a:chExt cx="5523899" cy="642272"/>
          </a:xfrm>
        </p:grpSpPr>
        <p:grpSp>
          <p:nvGrpSpPr>
            <p:cNvPr id="103" name="组合 102"/>
            <p:cNvGrpSpPr/>
            <p:nvPr/>
          </p:nvGrpSpPr>
          <p:grpSpPr>
            <a:xfrm>
              <a:off x="6182911" y="4245999"/>
              <a:ext cx="720670" cy="642272"/>
              <a:chOff x="4438248" y="5510779"/>
              <a:chExt cx="720670" cy="642272"/>
            </a:xfrm>
          </p:grpSpPr>
          <p:sp>
            <p:nvSpPr>
              <p:cNvPr id="104" name="圆角矩形 103"/>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5" name="文本框 104"/>
              <p:cNvSpPr txBox="1"/>
              <p:nvPr/>
            </p:nvSpPr>
            <p:spPr>
              <a:xfrm>
                <a:off x="4438248" y="5608449"/>
                <a:ext cx="720670" cy="461665"/>
              </a:xfrm>
              <a:prstGeom prst="rect">
                <a:avLst/>
              </a:prstGeom>
              <a:noFill/>
            </p:spPr>
            <p:txBody>
              <a:bodyPr wrap="square" rtlCol="0">
                <a:spAutoFit/>
              </a:bodyPr>
              <a:lstStyle/>
              <a:p>
                <a:pPr algn="ctr"/>
                <a:r>
                  <a:rPr lang="en-US" altLang="zh-CN" sz="2400" b="1" dirty="0">
                    <a:solidFill>
                      <a:schemeClr val="bg1"/>
                    </a:solidFill>
                  </a:rPr>
                  <a:t>05</a:t>
                </a:r>
                <a:endParaRPr lang="zh-CN" altLang="en-US" sz="2400" b="1" dirty="0">
                  <a:solidFill>
                    <a:schemeClr val="bg1"/>
                  </a:solidFill>
                </a:endParaRPr>
              </a:p>
            </p:txBody>
          </p:sp>
        </p:grpSp>
        <p:sp>
          <p:nvSpPr>
            <p:cNvPr id="110" name="文本框 109"/>
            <p:cNvSpPr txBox="1"/>
            <p:nvPr/>
          </p:nvSpPr>
          <p:spPr>
            <a:xfrm>
              <a:off x="1379682" y="4381755"/>
              <a:ext cx="4579503" cy="460375"/>
            </a:xfrm>
            <a:prstGeom prst="rect">
              <a:avLst/>
            </a:prstGeom>
            <a:noFill/>
          </p:spPr>
          <p:txBody>
            <a:bodyPr wrap="square" rtlCol="0">
              <a:spAutoFit/>
            </a:bodyPr>
            <a:lstStyle/>
            <a:p>
              <a:pPr algn="r"/>
              <a:r>
                <a:rPr lang="en-US" altLang="zh-CN" sz="2400" b="1" spc="300" dirty="0">
                  <a:solidFill>
                    <a:schemeClr val="bg1"/>
                  </a:solidFill>
                  <a:sym typeface="+mn-ea"/>
                </a:rPr>
                <a:t>ARM</a:t>
              </a:r>
              <a:r>
                <a:rPr lang="zh-CN" altLang="en-US" sz="2400" b="1" spc="300" dirty="0">
                  <a:solidFill>
                    <a:schemeClr val="bg1"/>
                  </a:solidFill>
                  <a:sym typeface="+mn-ea"/>
                </a:rPr>
                <a:t>系列芯片简介</a:t>
              </a:r>
              <a:endParaRPr sz="2400" b="1" spc="300" dirty="0">
                <a:solidFill>
                  <a:schemeClr val="bg1"/>
                </a:solidFill>
              </a:endParaRPr>
            </a:p>
          </p:txBody>
        </p:sp>
      </p:grpSp>
      <p:grpSp>
        <p:nvGrpSpPr>
          <p:cNvPr id="2" name="组合 1"/>
          <p:cNvGrpSpPr/>
          <p:nvPr/>
        </p:nvGrpSpPr>
        <p:grpSpPr>
          <a:xfrm>
            <a:off x="1379682" y="378757"/>
            <a:ext cx="5523899" cy="653348"/>
            <a:chOff x="1379682" y="451782"/>
            <a:chExt cx="5523899" cy="653348"/>
          </a:xfrm>
        </p:grpSpPr>
        <p:grpSp>
          <p:nvGrpSpPr>
            <p:cNvPr id="91" name="组合 90"/>
            <p:cNvGrpSpPr/>
            <p:nvPr/>
          </p:nvGrpSpPr>
          <p:grpSpPr>
            <a:xfrm>
              <a:off x="6182911" y="451782"/>
              <a:ext cx="720670" cy="642272"/>
              <a:chOff x="4438248" y="1649887"/>
              <a:chExt cx="720670" cy="642272"/>
            </a:xfrm>
          </p:grpSpPr>
          <p:sp>
            <p:nvSpPr>
              <p:cNvPr id="92" name="圆角矩形 91"/>
              <p:cNvSpPr/>
              <p:nvPr/>
            </p:nvSpPr>
            <p:spPr>
              <a:xfrm>
                <a:off x="4460144" y="1649887"/>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3" name="文本框 92"/>
              <p:cNvSpPr txBox="1"/>
              <p:nvPr/>
            </p:nvSpPr>
            <p:spPr>
              <a:xfrm>
                <a:off x="4438248" y="1739863"/>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sp>
          <p:nvSpPr>
            <p:cNvPr id="32" name="文本框 31"/>
            <p:cNvSpPr txBox="1"/>
            <p:nvPr/>
          </p:nvSpPr>
          <p:spPr>
            <a:xfrm>
              <a:off x="1379682" y="644755"/>
              <a:ext cx="4579503" cy="460375"/>
            </a:xfrm>
            <a:prstGeom prst="rect">
              <a:avLst/>
            </a:prstGeom>
            <a:noFill/>
          </p:spPr>
          <p:txBody>
            <a:bodyPr wrap="square" rtlCol="0">
              <a:spAutoFit/>
            </a:bodyPr>
            <a:lstStyle/>
            <a:p>
              <a:pPr algn="r"/>
              <a:r>
                <a:rPr sz="2400" b="1" spc="300" dirty="0">
                  <a:solidFill>
                    <a:schemeClr val="bg1"/>
                  </a:solidFill>
                </a:rPr>
                <a:t>嵌入式系统介绍</a:t>
              </a:r>
              <a:endParaRPr sz="2400" b="1" spc="300" dirty="0">
                <a:solidFill>
                  <a:schemeClr val="bg1"/>
                </a:solidFill>
              </a:endParaRPr>
            </a:p>
          </p:txBody>
        </p:sp>
      </p:grpSp>
      <p:grpSp>
        <p:nvGrpSpPr>
          <p:cNvPr id="3" name="组合 2"/>
          <p:cNvGrpSpPr/>
          <p:nvPr/>
        </p:nvGrpSpPr>
        <p:grpSpPr>
          <a:xfrm>
            <a:off x="1379682" y="1097807"/>
            <a:ext cx="5523899" cy="654665"/>
            <a:chOff x="1379682" y="1350330"/>
            <a:chExt cx="5523899" cy="654665"/>
          </a:xfrm>
        </p:grpSpPr>
        <p:grpSp>
          <p:nvGrpSpPr>
            <p:cNvPr id="94" name="组合 93"/>
            <p:cNvGrpSpPr/>
            <p:nvPr/>
          </p:nvGrpSpPr>
          <p:grpSpPr>
            <a:xfrm>
              <a:off x="6182911" y="1350330"/>
              <a:ext cx="720670" cy="642272"/>
              <a:chOff x="4438248" y="2615110"/>
              <a:chExt cx="720670" cy="642272"/>
            </a:xfrm>
          </p:grpSpPr>
          <p:sp>
            <p:nvSpPr>
              <p:cNvPr id="95" name="圆角矩形 94"/>
              <p:cNvSpPr/>
              <p:nvPr/>
            </p:nvSpPr>
            <p:spPr>
              <a:xfrm>
                <a:off x="4460144" y="261511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6" name="文本框 95"/>
              <p:cNvSpPr txBox="1"/>
              <p:nvPr/>
            </p:nvSpPr>
            <p:spPr>
              <a:xfrm>
                <a:off x="4438248" y="2709794"/>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sp>
          <p:nvSpPr>
            <p:cNvPr id="33" name="文本框 32"/>
            <p:cNvSpPr txBox="1"/>
            <p:nvPr/>
          </p:nvSpPr>
          <p:spPr>
            <a:xfrm>
              <a:off x="1379682" y="1544620"/>
              <a:ext cx="4579503" cy="460375"/>
            </a:xfrm>
            <a:prstGeom prst="rect">
              <a:avLst/>
            </a:prstGeom>
            <a:noFill/>
          </p:spPr>
          <p:txBody>
            <a:bodyPr wrap="square" rtlCol="0">
              <a:spAutoFit/>
            </a:bodyPr>
            <a:lstStyle/>
            <a:p>
              <a:pPr algn="r"/>
              <a:r>
                <a:rPr sz="2400" b="1" spc="300" dirty="0">
                  <a:solidFill>
                    <a:schemeClr val="bg1"/>
                  </a:solidFill>
                </a:rPr>
                <a:t>嵌入式处理器基础知识</a:t>
              </a:r>
              <a:endParaRPr sz="2400" b="1" spc="300" dirty="0">
                <a:solidFill>
                  <a:schemeClr val="bg1"/>
                </a:solidFill>
              </a:endParaRPr>
            </a:p>
          </p:txBody>
        </p:sp>
      </p:grpSp>
      <p:grpSp>
        <p:nvGrpSpPr>
          <p:cNvPr id="4" name="组合 3"/>
          <p:cNvGrpSpPr/>
          <p:nvPr/>
        </p:nvGrpSpPr>
        <p:grpSpPr>
          <a:xfrm>
            <a:off x="1379682" y="1804204"/>
            <a:ext cx="5523899" cy="659124"/>
            <a:chOff x="1379682" y="2315553"/>
            <a:chExt cx="5523899" cy="659124"/>
          </a:xfrm>
        </p:grpSpPr>
        <p:grpSp>
          <p:nvGrpSpPr>
            <p:cNvPr id="97" name="组合 96"/>
            <p:cNvGrpSpPr/>
            <p:nvPr/>
          </p:nvGrpSpPr>
          <p:grpSpPr>
            <a:xfrm>
              <a:off x="6182911" y="2315553"/>
              <a:ext cx="720670" cy="642272"/>
              <a:chOff x="4438248" y="3580333"/>
              <a:chExt cx="720670" cy="642272"/>
            </a:xfrm>
          </p:grpSpPr>
          <p:sp>
            <p:nvSpPr>
              <p:cNvPr id="98" name="圆角矩形 97"/>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9" name="文本框 98"/>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sp>
          <p:nvSpPr>
            <p:cNvPr id="35" name="文本框 34"/>
            <p:cNvSpPr txBox="1"/>
            <p:nvPr/>
          </p:nvSpPr>
          <p:spPr>
            <a:xfrm>
              <a:off x="1379682" y="2514302"/>
              <a:ext cx="4579503" cy="460375"/>
            </a:xfrm>
            <a:prstGeom prst="rect">
              <a:avLst/>
            </a:prstGeom>
            <a:noFill/>
          </p:spPr>
          <p:txBody>
            <a:bodyPr wrap="square" rtlCol="0">
              <a:spAutoFit/>
            </a:bodyPr>
            <a:lstStyle/>
            <a:p>
              <a:pPr algn="r"/>
              <a:r>
                <a:rPr sz="2400" b="1" spc="300" dirty="0">
                  <a:solidFill>
                    <a:schemeClr val="bg1"/>
                  </a:solidFill>
                </a:rPr>
                <a:t>嵌入式操作系统分类</a:t>
              </a:r>
              <a:endParaRPr sz="2400" b="1" spc="300" dirty="0">
                <a:solidFill>
                  <a:schemeClr val="bg1"/>
                </a:solidFill>
              </a:endParaRPr>
            </a:p>
          </p:txBody>
        </p:sp>
      </p:grpSp>
      <p:grpSp>
        <p:nvGrpSpPr>
          <p:cNvPr id="6" name="组合 5"/>
          <p:cNvGrpSpPr/>
          <p:nvPr/>
        </p:nvGrpSpPr>
        <p:grpSpPr>
          <a:xfrm>
            <a:off x="1379682" y="2515060"/>
            <a:ext cx="5523899" cy="661042"/>
            <a:chOff x="1379682" y="3280776"/>
            <a:chExt cx="5523899" cy="661042"/>
          </a:xfrm>
        </p:grpSpPr>
        <p:grpSp>
          <p:nvGrpSpPr>
            <p:cNvPr id="100" name="组合 99"/>
            <p:cNvGrpSpPr/>
            <p:nvPr/>
          </p:nvGrpSpPr>
          <p:grpSpPr>
            <a:xfrm>
              <a:off x="6182911" y="3280776"/>
              <a:ext cx="720670" cy="642272"/>
              <a:chOff x="4438248" y="4545556"/>
              <a:chExt cx="720670" cy="642272"/>
            </a:xfrm>
          </p:grpSpPr>
          <p:sp>
            <p:nvSpPr>
              <p:cNvPr id="101" name="圆角矩形 100"/>
              <p:cNvSpPr/>
              <p:nvPr/>
            </p:nvSpPr>
            <p:spPr>
              <a:xfrm>
                <a:off x="4460144" y="4545556"/>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02" name="文本框 101"/>
              <p:cNvSpPr txBox="1"/>
              <p:nvPr/>
            </p:nvSpPr>
            <p:spPr>
              <a:xfrm>
                <a:off x="4438248" y="4643226"/>
                <a:ext cx="720670" cy="461665"/>
              </a:xfrm>
              <a:prstGeom prst="rect">
                <a:avLst/>
              </a:prstGeom>
              <a:noFill/>
            </p:spPr>
            <p:txBody>
              <a:bodyPr wrap="square" rtlCol="0">
                <a:spAutoFit/>
              </a:bodyPr>
              <a:lstStyle/>
              <a:p>
                <a:pPr algn="ctr"/>
                <a:r>
                  <a:rPr lang="en-US" altLang="zh-CN" sz="2400" b="1" dirty="0">
                    <a:solidFill>
                      <a:schemeClr val="bg1"/>
                    </a:solidFill>
                  </a:rPr>
                  <a:t>04</a:t>
                </a:r>
                <a:endParaRPr lang="zh-CN" altLang="en-US" sz="2400" b="1" dirty="0">
                  <a:solidFill>
                    <a:schemeClr val="bg1"/>
                  </a:solidFill>
                </a:endParaRPr>
              </a:p>
            </p:txBody>
          </p:sp>
        </p:grpSp>
        <p:sp>
          <p:nvSpPr>
            <p:cNvPr id="36" name="文本框 35"/>
            <p:cNvSpPr txBox="1"/>
            <p:nvPr/>
          </p:nvSpPr>
          <p:spPr>
            <a:xfrm>
              <a:off x="1379682" y="3481443"/>
              <a:ext cx="4579503" cy="460375"/>
            </a:xfrm>
            <a:prstGeom prst="rect">
              <a:avLst/>
            </a:prstGeom>
            <a:noFill/>
          </p:spPr>
          <p:txBody>
            <a:bodyPr wrap="square" rtlCol="0">
              <a:spAutoFit/>
            </a:bodyPr>
            <a:lstStyle/>
            <a:p>
              <a:pPr algn="r"/>
              <a:r>
                <a:rPr sz="2400" b="1" spc="300" dirty="0">
                  <a:solidFill>
                    <a:schemeClr val="bg1"/>
                  </a:solidFill>
                </a:rPr>
                <a:t>ARM处理器</a:t>
              </a:r>
              <a:endParaRPr sz="2400" b="1" spc="300" dirty="0">
                <a:solidFill>
                  <a:schemeClr val="bg1"/>
                </a:solidFill>
              </a:endParaRPr>
            </a:p>
          </p:txBody>
        </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51549" y="2233595"/>
            <a:ext cx="3341795" cy="2991765"/>
          </a:xfrm>
          <a:prstGeom prst="rect">
            <a:avLst/>
          </a:prstGeom>
        </p:spPr>
      </p:pic>
      <p:grpSp>
        <p:nvGrpSpPr>
          <p:cNvPr id="49" name="组合 48"/>
          <p:cNvGrpSpPr/>
          <p:nvPr/>
        </p:nvGrpSpPr>
        <p:grpSpPr>
          <a:xfrm>
            <a:off x="1379682" y="3927875"/>
            <a:ext cx="5523899" cy="642272"/>
            <a:chOff x="1379682" y="4245999"/>
            <a:chExt cx="5523899" cy="642272"/>
          </a:xfrm>
        </p:grpSpPr>
        <p:grpSp>
          <p:nvGrpSpPr>
            <p:cNvPr id="50" name="组合 49"/>
            <p:cNvGrpSpPr/>
            <p:nvPr/>
          </p:nvGrpSpPr>
          <p:grpSpPr>
            <a:xfrm>
              <a:off x="6182911" y="4245999"/>
              <a:ext cx="720670" cy="642272"/>
              <a:chOff x="4438248" y="5510779"/>
              <a:chExt cx="720670" cy="642272"/>
            </a:xfrm>
          </p:grpSpPr>
          <p:sp>
            <p:nvSpPr>
              <p:cNvPr id="52" name="圆角矩形 103"/>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3" name="文本框 52"/>
              <p:cNvSpPr txBox="1"/>
              <p:nvPr/>
            </p:nvSpPr>
            <p:spPr>
              <a:xfrm>
                <a:off x="4438248" y="5608449"/>
                <a:ext cx="720670" cy="461665"/>
              </a:xfrm>
              <a:prstGeom prst="rect">
                <a:avLst/>
              </a:prstGeom>
              <a:noFill/>
            </p:spPr>
            <p:txBody>
              <a:bodyPr wrap="square" rtlCol="0">
                <a:spAutoFit/>
              </a:bodyPr>
              <a:lstStyle/>
              <a:p>
                <a:pPr algn="ctr"/>
                <a:r>
                  <a:rPr lang="en-US" altLang="zh-CN" sz="2400" b="1" dirty="0">
                    <a:solidFill>
                      <a:schemeClr val="bg1"/>
                    </a:solidFill>
                  </a:rPr>
                  <a:t>06</a:t>
                </a:r>
                <a:endParaRPr lang="zh-CN" altLang="en-US" sz="2400" b="1" dirty="0">
                  <a:solidFill>
                    <a:schemeClr val="bg1"/>
                  </a:solidFill>
                </a:endParaRPr>
              </a:p>
            </p:txBody>
          </p:sp>
        </p:grpSp>
        <p:sp>
          <p:nvSpPr>
            <p:cNvPr id="51" name="文本框 50"/>
            <p:cNvSpPr txBox="1"/>
            <p:nvPr/>
          </p:nvSpPr>
          <p:spPr>
            <a:xfrm>
              <a:off x="1379682" y="4381755"/>
              <a:ext cx="4579503" cy="460375"/>
            </a:xfrm>
            <a:prstGeom prst="rect">
              <a:avLst/>
            </a:prstGeom>
            <a:noFill/>
          </p:spPr>
          <p:txBody>
            <a:bodyPr wrap="square" rtlCol="0">
              <a:spAutoFit/>
            </a:bodyPr>
            <a:lstStyle/>
            <a:p>
              <a:pPr algn="r"/>
              <a:r>
                <a:rPr lang="en-US" altLang="zh-CN" sz="2400" b="1" spc="300" dirty="0">
                  <a:solidFill>
                    <a:schemeClr val="bg1"/>
                  </a:solidFill>
                  <a:sym typeface="+mn-ea"/>
                </a:rPr>
                <a:t>ST</a:t>
              </a:r>
              <a:r>
                <a:rPr lang="zh-CN" altLang="en-US" sz="2400" b="1" spc="300" dirty="0">
                  <a:solidFill>
                    <a:schemeClr val="bg1"/>
                  </a:solidFill>
                  <a:sym typeface="+mn-ea"/>
                </a:rPr>
                <a:t>公司系列芯片简介</a:t>
              </a:r>
              <a:endParaRPr lang="en-US" sz="2400" b="1" spc="300" dirty="0">
                <a:solidFill>
                  <a:schemeClr val="bg1"/>
                </a:solidFill>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94310" y="605790"/>
            <a:ext cx="1047115" cy="5643245"/>
          </a:xfrm>
          <a:prstGeom prst="rect">
            <a:avLst/>
          </a:prstGeom>
        </p:spPr>
      </p:pic>
      <p:grpSp>
        <p:nvGrpSpPr>
          <p:cNvPr id="31" name="组合 30"/>
          <p:cNvGrpSpPr/>
          <p:nvPr/>
        </p:nvGrpSpPr>
        <p:grpSpPr>
          <a:xfrm>
            <a:off x="1379682" y="4631455"/>
            <a:ext cx="5523899" cy="642272"/>
            <a:chOff x="1379682" y="4245999"/>
            <a:chExt cx="5523899" cy="642272"/>
          </a:xfrm>
        </p:grpSpPr>
        <p:grpSp>
          <p:nvGrpSpPr>
            <p:cNvPr id="34" name="组合 33"/>
            <p:cNvGrpSpPr/>
            <p:nvPr/>
          </p:nvGrpSpPr>
          <p:grpSpPr>
            <a:xfrm>
              <a:off x="6182911" y="4245999"/>
              <a:ext cx="720670" cy="642272"/>
              <a:chOff x="4438248" y="5510779"/>
              <a:chExt cx="720670" cy="642272"/>
            </a:xfrm>
          </p:grpSpPr>
          <p:sp>
            <p:nvSpPr>
              <p:cNvPr id="37" name="圆角矩形 103"/>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8" name="文本框 37"/>
              <p:cNvSpPr txBox="1"/>
              <p:nvPr/>
            </p:nvSpPr>
            <p:spPr>
              <a:xfrm>
                <a:off x="4438248" y="5608449"/>
                <a:ext cx="720670" cy="460375"/>
              </a:xfrm>
              <a:prstGeom prst="rect">
                <a:avLst/>
              </a:prstGeom>
              <a:noFill/>
            </p:spPr>
            <p:txBody>
              <a:bodyPr wrap="square" rtlCol="0">
                <a:spAutoFit/>
              </a:bodyPr>
              <a:lstStyle/>
              <a:p>
                <a:pPr algn="ctr"/>
                <a:r>
                  <a:rPr lang="en-US" altLang="zh-CN" sz="2400" b="1" dirty="0">
                    <a:solidFill>
                      <a:schemeClr val="bg1"/>
                    </a:solidFill>
                  </a:rPr>
                  <a:t>07</a:t>
                </a:r>
                <a:endParaRPr lang="zh-CN" altLang="en-US" sz="2400" b="1" dirty="0">
                  <a:solidFill>
                    <a:schemeClr val="bg1"/>
                  </a:solidFill>
                </a:endParaRPr>
              </a:p>
            </p:txBody>
          </p:sp>
        </p:grpSp>
        <p:sp>
          <p:nvSpPr>
            <p:cNvPr id="39" name="文本框 38"/>
            <p:cNvSpPr txBox="1"/>
            <p:nvPr/>
          </p:nvSpPr>
          <p:spPr>
            <a:xfrm>
              <a:off x="1379682" y="4381755"/>
              <a:ext cx="4579503" cy="460375"/>
            </a:xfrm>
            <a:prstGeom prst="rect">
              <a:avLst/>
            </a:prstGeom>
            <a:noFill/>
          </p:spPr>
          <p:txBody>
            <a:bodyPr wrap="square" rtlCol="0">
              <a:spAutoFit/>
            </a:bodyPr>
            <a:lstStyle/>
            <a:p>
              <a:pPr algn="r"/>
              <a:r>
                <a:rPr lang="en-US" altLang="zh-CN" sz="2400" b="1" spc="300" dirty="0">
                  <a:solidFill>
                    <a:schemeClr val="bg1"/>
                  </a:solidFill>
                  <a:sym typeface="+mn-ea"/>
                </a:rPr>
                <a:t>STM32F40x</a:t>
              </a:r>
              <a:r>
                <a:rPr lang="zh-CN" altLang="en-US" sz="2400" b="1" spc="300" dirty="0">
                  <a:solidFill>
                    <a:schemeClr val="bg1"/>
                  </a:solidFill>
                  <a:sym typeface="+mn-ea"/>
                </a:rPr>
                <a:t>最小系统</a:t>
              </a:r>
              <a:endParaRPr lang="en-US" sz="2400" b="1" spc="300" dirty="0">
                <a:solidFill>
                  <a:schemeClr val="bg1"/>
                </a:solidFill>
              </a:endParaRPr>
            </a:p>
          </p:txBody>
        </p:sp>
      </p:grpSp>
      <p:grpSp>
        <p:nvGrpSpPr>
          <p:cNvPr id="46" name="组合 45"/>
          <p:cNvGrpSpPr/>
          <p:nvPr/>
        </p:nvGrpSpPr>
        <p:grpSpPr>
          <a:xfrm>
            <a:off x="1379682" y="5330590"/>
            <a:ext cx="5523899" cy="642272"/>
            <a:chOff x="1379682" y="4245999"/>
            <a:chExt cx="5523899" cy="642272"/>
          </a:xfrm>
        </p:grpSpPr>
        <p:grpSp>
          <p:nvGrpSpPr>
            <p:cNvPr id="47" name="组合 46"/>
            <p:cNvGrpSpPr/>
            <p:nvPr/>
          </p:nvGrpSpPr>
          <p:grpSpPr>
            <a:xfrm>
              <a:off x="6182911" y="4245999"/>
              <a:ext cx="720670" cy="642272"/>
              <a:chOff x="4438248" y="5510779"/>
              <a:chExt cx="720670" cy="642272"/>
            </a:xfrm>
          </p:grpSpPr>
          <p:sp>
            <p:nvSpPr>
              <p:cNvPr id="48" name="圆角矩形 103"/>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4" name="文本框 53"/>
              <p:cNvSpPr txBox="1"/>
              <p:nvPr/>
            </p:nvSpPr>
            <p:spPr>
              <a:xfrm>
                <a:off x="4438248" y="5608449"/>
                <a:ext cx="720670" cy="460375"/>
              </a:xfrm>
              <a:prstGeom prst="rect">
                <a:avLst/>
              </a:prstGeom>
              <a:noFill/>
            </p:spPr>
            <p:txBody>
              <a:bodyPr wrap="square" rtlCol="0">
                <a:spAutoFit/>
              </a:bodyPr>
              <a:lstStyle/>
              <a:p>
                <a:pPr algn="ctr"/>
                <a:r>
                  <a:rPr lang="en-US" altLang="zh-CN" sz="2400" b="1" dirty="0">
                    <a:solidFill>
                      <a:schemeClr val="bg1"/>
                    </a:solidFill>
                  </a:rPr>
                  <a:t>08</a:t>
                </a:r>
                <a:endParaRPr lang="zh-CN" altLang="en-US" sz="2400" b="1" dirty="0">
                  <a:solidFill>
                    <a:schemeClr val="bg1"/>
                  </a:solidFill>
                </a:endParaRPr>
              </a:p>
            </p:txBody>
          </p:sp>
        </p:grpSp>
        <p:sp>
          <p:nvSpPr>
            <p:cNvPr id="55" name="文本框 54"/>
            <p:cNvSpPr txBox="1"/>
            <p:nvPr/>
          </p:nvSpPr>
          <p:spPr>
            <a:xfrm>
              <a:off x="1379682" y="4381755"/>
              <a:ext cx="4579503" cy="460375"/>
            </a:xfrm>
            <a:prstGeom prst="rect">
              <a:avLst/>
            </a:prstGeom>
            <a:noFill/>
          </p:spPr>
          <p:txBody>
            <a:bodyPr wrap="square" rtlCol="0">
              <a:spAutoFit/>
            </a:bodyPr>
            <a:lstStyle/>
            <a:p>
              <a:pPr algn="r"/>
              <a:r>
                <a:rPr sz="2400" b="1" spc="300" dirty="0">
                  <a:solidFill>
                    <a:schemeClr val="bg1"/>
                  </a:solidFill>
                  <a:sym typeface="+mn-ea"/>
                </a:rPr>
                <a:t>嵌入式相关专业就业</a:t>
              </a:r>
              <a:endParaRPr lang="en-US" sz="2400" b="1" spc="300" dirty="0">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嵌入式应用领域</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88" name="空心弧 40"/>
          <p:cNvSpPr>
            <a:spLocks noChangeArrowheads="1"/>
          </p:cNvSpPr>
          <p:nvPr>
            <p:custDataLst>
              <p:tags r:id="rId10"/>
            </p:custDataLst>
          </p:nvPr>
        </p:nvSpPr>
        <p:spPr bwMode="auto">
          <a:xfrm rot="5400000">
            <a:off x="613019" y="1863086"/>
            <a:ext cx="4089921" cy="4091509"/>
          </a:xfrm>
          <a:custGeom>
            <a:avLst/>
            <a:gdLst>
              <a:gd name="T0" fmla="*/ 2045494 w 21600"/>
              <a:gd name="T1" fmla="*/ 0 h 21600"/>
              <a:gd name="T2" fmla="*/ 25379 w 21600"/>
              <a:gd name="T3" fmla="*/ 2046288 h 21600"/>
              <a:gd name="T4" fmla="*/ 2045494 w 21600"/>
              <a:gd name="T5" fmla="*/ 50968 h 21600"/>
              <a:gd name="T6" fmla="*/ 4065608 w 21600"/>
              <a:gd name="T7" fmla="*/ 2046288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close/>
              </a:path>
            </a:pathLst>
          </a:custGeom>
          <a:solidFill>
            <a:schemeClr val="accent1">
              <a:alpha val="39999"/>
            </a:schemeClr>
          </a:solidFill>
          <a:ln w="9525">
            <a:noFill/>
            <a:miter lim="800000"/>
          </a:ln>
        </p:spPr>
        <p:txBody>
          <a:bodyPr lIns="91407" tIns="45704" rIns="91407" bIns="45704" anchor="ctr"/>
          <a:lstStyle/>
          <a:p>
            <a:pPr algn="ctr"/>
            <a:endParaRPr lang="zh-CN" altLang="en-US" sz="3200" dirty="0">
              <a:solidFill>
                <a:schemeClr val="tx1">
                  <a:lumMod val="50000"/>
                </a:schemeClr>
              </a:solidFill>
              <a:ea typeface="方正兰亭黑_GBK" pitchFamily="2" charset="-122"/>
              <a:sym typeface="Arial" panose="020B0604020202020204" pitchFamily="34" charset="0"/>
            </a:endParaRPr>
          </a:p>
        </p:txBody>
      </p:sp>
      <p:sp>
        <p:nvSpPr>
          <p:cNvPr id="89" name="椭圆 41"/>
          <p:cNvSpPr>
            <a:spLocks noChangeArrowheads="1"/>
          </p:cNvSpPr>
          <p:nvPr>
            <p:custDataLst>
              <p:tags r:id="rId11"/>
            </p:custDataLst>
          </p:nvPr>
        </p:nvSpPr>
        <p:spPr bwMode="auto">
          <a:xfrm>
            <a:off x="3440412" y="1927363"/>
            <a:ext cx="514217" cy="512629"/>
          </a:xfrm>
          <a:prstGeom prst="ellipse">
            <a:avLst/>
          </a:prstGeom>
          <a:solidFill>
            <a:schemeClr val="accent1"/>
          </a:solidFill>
          <a:ln w="9525">
            <a:noFill/>
            <a:round/>
          </a:ln>
        </p:spPr>
        <p:txBody>
          <a:bodyPr lIns="91407" tIns="45704" rIns="91407" bIns="45704" anchor="ctr"/>
          <a:lstStyle/>
          <a:p>
            <a:pPr algn="ctr"/>
            <a:endParaRPr lang="zh-CN" altLang="en-US" dirty="0">
              <a:solidFill>
                <a:schemeClr val="tx1">
                  <a:lumMod val="50000"/>
                </a:schemeClr>
              </a:solidFill>
              <a:ea typeface="方正兰亭黑_GBK" pitchFamily="2" charset="-122"/>
              <a:sym typeface="Arial" panose="020B0604020202020204" pitchFamily="34" charset="0"/>
            </a:endParaRPr>
          </a:p>
        </p:txBody>
      </p:sp>
      <p:sp>
        <p:nvSpPr>
          <p:cNvPr id="90" name="椭圆 42"/>
          <p:cNvSpPr>
            <a:spLocks noChangeArrowheads="1"/>
          </p:cNvSpPr>
          <p:nvPr>
            <p:custDataLst>
              <p:tags r:id="rId12"/>
            </p:custDataLst>
          </p:nvPr>
        </p:nvSpPr>
        <p:spPr bwMode="auto">
          <a:xfrm>
            <a:off x="4179005" y="2726497"/>
            <a:ext cx="512629" cy="512629"/>
          </a:xfrm>
          <a:prstGeom prst="ellipse">
            <a:avLst/>
          </a:prstGeom>
          <a:solidFill>
            <a:schemeClr val="accent2"/>
          </a:solidFill>
          <a:ln w="9525">
            <a:noFill/>
            <a:round/>
          </a:ln>
        </p:spPr>
        <p:txBody>
          <a:bodyPr lIns="91407" tIns="45704" rIns="91407" bIns="45704" anchor="ctr"/>
          <a:lstStyle/>
          <a:p>
            <a:pPr algn="ctr"/>
            <a:endParaRPr lang="zh-CN" altLang="en-US" dirty="0">
              <a:solidFill>
                <a:schemeClr val="tx1">
                  <a:lumMod val="50000"/>
                </a:schemeClr>
              </a:solidFill>
              <a:ea typeface="方正兰亭黑_GBK" pitchFamily="2" charset="-122"/>
              <a:sym typeface="Arial" panose="020B0604020202020204" pitchFamily="34" charset="0"/>
            </a:endParaRPr>
          </a:p>
        </p:txBody>
      </p:sp>
      <p:sp>
        <p:nvSpPr>
          <p:cNvPr id="91" name="椭圆 43"/>
          <p:cNvSpPr>
            <a:spLocks noChangeArrowheads="1"/>
          </p:cNvSpPr>
          <p:nvPr>
            <p:custDataLst>
              <p:tags r:id="rId13"/>
            </p:custDataLst>
          </p:nvPr>
        </p:nvSpPr>
        <p:spPr bwMode="auto">
          <a:xfrm>
            <a:off x="4371775" y="3532182"/>
            <a:ext cx="512629" cy="512629"/>
          </a:xfrm>
          <a:prstGeom prst="ellipse">
            <a:avLst/>
          </a:prstGeom>
          <a:solidFill>
            <a:schemeClr val="accent3"/>
          </a:solidFill>
          <a:ln w="9525">
            <a:noFill/>
            <a:round/>
          </a:ln>
        </p:spPr>
        <p:txBody>
          <a:bodyPr lIns="91407" tIns="45704" rIns="91407" bIns="45704" anchor="ctr"/>
          <a:lstStyle/>
          <a:p>
            <a:pPr algn="ctr"/>
            <a:endParaRPr lang="zh-CN" altLang="en-US" dirty="0">
              <a:solidFill>
                <a:schemeClr val="tx1">
                  <a:lumMod val="50000"/>
                </a:schemeClr>
              </a:solidFill>
              <a:ea typeface="方正兰亭黑_GBK" pitchFamily="2" charset="-122"/>
              <a:sym typeface="Arial" panose="020B0604020202020204" pitchFamily="34" charset="0"/>
            </a:endParaRPr>
          </a:p>
        </p:txBody>
      </p:sp>
      <p:sp>
        <p:nvSpPr>
          <p:cNvPr id="92" name="椭圆 44"/>
          <p:cNvSpPr>
            <a:spLocks noChangeArrowheads="1"/>
          </p:cNvSpPr>
          <p:nvPr>
            <p:custDataLst>
              <p:tags r:id="rId14"/>
            </p:custDataLst>
          </p:nvPr>
        </p:nvSpPr>
        <p:spPr bwMode="auto">
          <a:xfrm>
            <a:off x="4227771" y="4551088"/>
            <a:ext cx="512629" cy="512629"/>
          </a:xfrm>
          <a:prstGeom prst="ellipse">
            <a:avLst/>
          </a:prstGeom>
          <a:solidFill>
            <a:schemeClr val="accent4"/>
          </a:solidFill>
          <a:ln w="9525">
            <a:noFill/>
            <a:round/>
          </a:ln>
        </p:spPr>
        <p:txBody>
          <a:bodyPr lIns="91407" tIns="45704" rIns="91407" bIns="45704" anchor="ctr"/>
          <a:lstStyle/>
          <a:p>
            <a:pPr algn="ctr"/>
            <a:endParaRPr lang="zh-CN" altLang="en-US" dirty="0">
              <a:solidFill>
                <a:schemeClr val="tx1">
                  <a:lumMod val="50000"/>
                </a:schemeClr>
              </a:solidFill>
              <a:ea typeface="方正兰亭黑_GBK" pitchFamily="2" charset="-122"/>
              <a:sym typeface="Arial" panose="020B0604020202020204" pitchFamily="34" charset="0"/>
            </a:endParaRPr>
          </a:p>
        </p:txBody>
      </p:sp>
      <p:grpSp>
        <p:nvGrpSpPr>
          <p:cNvPr id="93" name="组合 51"/>
          <p:cNvGrpSpPr/>
          <p:nvPr/>
        </p:nvGrpSpPr>
        <p:grpSpPr bwMode="auto">
          <a:xfrm rot="20832885">
            <a:off x="3992801" y="1698952"/>
            <a:ext cx="2348287" cy="955426"/>
            <a:chOff x="41879" y="0"/>
            <a:chExt cx="2349076" cy="956128"/>
          </a:xfrm>
        </p:grpSpPr>
        <p:sp>
          <p:nvSpPr>
            <p:cNvPr id="94" name="直接连接符 52"/>
            <p:cNvSpPr>
              <a:spLocks noChangeShapeType="1"/>
            </p:cNvSpPr>
            <p:nvPr>
              <p:custDataLst>
                <p:tags r:id="rId15"/>
              </p:custDataLst>
            </p:nvPr>
          </p:nvSpPr>
          <p:spPr bwMode="auto">
            <a:xfrm>
              <a:off x="41879" y="173802"/>
              <a:ext cx="1349367" cy="231500"/>
            </a:xfrm>
            <a:prstGeom prst="line">
              <a:avLst/>
            </a:prstGeom>
            <a:noFill/>
            <a:ln w="12700" cmpd="sng">
              <a:solidFill>
                <a:schemeClr val="accent2"/>
              </a:solidFill>
              <a:miter lim="800000"/>
            </a:ln>
          </p:spPr>
          <p:txBody>
            <a:bodyPr/>
            <a:lstStyle/>
            <a:p>
              <a:endParaRPr lang="en-US">
                <a:solidFill>
                  <a:schemeClr val="tx1">
                    <a:lumMod val="50000"/>
                  </a:schemeClr>
                </a:solidFill>
              </a:endParaRPr>
            </a:p>
          </p:txBody>
        </p:sp>
        <p:sp>
          <p:nvSpPr>
            <p:cNvPr id="95" name="椭圆 53"/>
            <p:cNvSpPr>
              <a:spLocks noChangeArrowheads="1"/>
            </p:cNvSpPr>
            <p:nvPr>
              <p:custDataLst>
                <p:tags r:id="rId16"/>
              </p:custDataLst>
            </p:nvPr>
          </p:nvSpPr>
          <p:spPr bwMode="auto">
            <a:xfrm>
              <a:off x="1434827" y="0"/>
              <a:ext cx="956128" cy="956128"/>
            </a:xfrm>
            <a:prstGeom prst="ellipse">
              <a:avLst/>
            </a:prstGeom>
            <a:solidFill>
              <a:schemeClr val="accent1"/>
            </a:solidFill>
            <a:ln w="9525">
              <a:noFill/>
              <a:round/>
            </a:ln>
          </p:spPr>
          <p:txBody>
            <a:bodyPr anchor="ctr"/>
            <a:lstStyle/>
            <a:p>
              <a:pPr algn="ctr"/>
              <a:r>
                <a:rPr lang="en-US" altLang="zh-CN" dirty="0">
                  <a:solidFill>
                    <a:schemeClr val="bg1"/>
                  </a:solidFill>
                  <a:latin typeface="Impact" panose="020B0806030902050204" pitchFamily="34" charset="0"/>
                  <a:ea typeface="方正兰亭黑_GBK" pitchFamily="2" charset="-122"/>
                  <a:sym typeface="Arial" panose="020B0604020202020204" pitchFamily="34" charset="0"/>
                </a:rPr>
                <a:t>1</a:t>
              </a:r>
              <a:endParaRPr lang="zh-CN" altLang="en-US" dirty="0">
                <a:solidFill>
                  <a:schemeClr val="bg1"/>
                </a:solidFill>
                <a:latin typeface="Impact" panose="020B0806030902050204" pitchFamily="34" charset="0"/>
                <a:ea typeface="方正兰亭黑_GBK" pitchFamily="2" charset="-122"/>
                <a:sym typeface="Arial" panose="020B0604020202020204" pitchFamily="34" charset="0"/>
              </a:endParaRPr>
            </a:p>
          </p:txBody>
        </p:sp>
      </p:grpSp>
      <p:grpSp>
        <p:nvGrpSpPr>
          <p:cNvPr id="96" name="组合 57"/>
          <p:cNvGrpSpPr/>
          <p:nvPr/>
        </p:nvGrpSpPr>
        <p:grpSpPr bwMode="auto">
          <a:xfrm>
            <a:off x="4056559" y="5461208"/>
            <a:ext cx="2289074" cy="957013"/>
            <a:chOff x="1" y="228197"/>
            <a:chExt cx="2288929" cy="956128"/>
          </a:xfrm>
        </p:grpSpPr>
        <p:sp>
          <p:nvSpPr>
            <p:cNvPr id="97" name="直接连接符 58"/>
            <p:cNvSpPr>
              <a:spLocks noChangeShapeType="1"/>
            </p:cNvSpPr>
            <p:nvPr>
              <p:custDataLst>
                <p:tags r:id="rId17"/>
              </p:custDataLst>
            </p:nvPr>
          </p:nvSpPr>
          <p:spPr bwMode="auto">
            <a:xfrm>
              <a:off x="1" y="478064"/>
              <a:ext cx="1332802" cy="369571"/>
            </a:xfrm>
            <a:prstGeom prst="line">
              <a:avLst/>
            </a:prstGeom>
            <a:noFill/>
            <a:ln w="12700" cmpd="sng">
              <a:solidFill>
                <a:schemeClr val="accent2"/>
              </a:solidFill>
              <a:miter lim="800000"/>
            </a:ln>
          </p:spPr>
          <p:txBody>
            <a:bodyPr/>
            <a:lstStyle/>
            <a:p>
              <a:endParaRPr lang="en-US">
                <a:solidFill>
                  <a:schemeClr val="tx1">
                    <a:lumMod val="50000"/>
                  </a:schemeClr>
                </a:solidFill>
              </a:endParaRPr>
            </a:p>
          </p:txBody>
        </p:sp>
        <p:sp>
          <p:nvSpPr>
            <p:cNvPr id="98" name="椭圆 59"/>
            <p:cNvSpPr>
              <a:spLocks noChangeArrowheads="1"/>
            </p:cNvSpPr>
            <p:nvPr>
              <p:custDataLst>
                <p:tags r:id="rId18"/>
              </p:custDataLst>
            </p:nvPr>
          </p:nvSpPr>
          <p:spPr bwMode="auto">
            <a:xfrm>
              <a:off x="1332802" y="228197"/>
              <a:ext cx="956128" cy="956128"/>
            </a:xfrm>
            <a:prstGeom prst="ellipse">
              <a:avLst/>
            </a:prstGeom>
            <a:solidFill>
              <a:schemeClr val="accent4"/>
            </a:solidFill>
            <a:ln w="9525">
              <a:noFill/>
              <a:round/>
            </a:ln>
          </p:spPr>
          <p:txBody>
            <a:bodyPr anchor="ctr"/>
            <a:lstStyle/>
            <a:p>
              <a:pPr algn="ctr"/>
              <a:r>
                <a:rPr lang="en-US" altLang="zh-CN" dirty="0">
                  <a:solidFill>
                    <a:schemeClr val="bg1"/>
                  </a:solidFill>
                  <a:latin typeface="Impact" panose="020B0806030902050204" pitchFamily="34" charset="0"/>
                  <a:ea typeface="方正兰亭黑_GBK" pitchFamily="2" charset="-122"/>
                  <a:sym typeface="Arial" panose="020B0604020202020204" pitchFamily="34" charset="0"/>
                </a:rPr>
                <a:t>5</a:t>
              </a:r>
              <a:endParaRPr lang="zh-CN" altLang="en-US" dirty="0">
                <a:solidFill>
                  <a:schemeClr val="bg1"/>
                </a:solidFill>
                <a:latin typeface="Impact" panose="020B0806030902050204" pitchFamily="34" charset="0"/>
                <a:ea typeface="方正兰亭黑_GBK" pitchFamily="2" charset="-122"/>
                <a:sym typeface="Arial" panose="020B0604020202020204" pitchFamily="34" charset="0"/>
              </a:endParaRPr>
            </a:p>
          </p:txBody>
        </p:sp>
      </p:grpSp>
      <p:grpSp>
        <p:nvGrpSpPr>
          <p:cNvPr id="9" name="组合 8"/>
          <p:cNvGrpSpPr/>
          <p:nvPr/>
        </p:nvGrpSpPr>
        <p:grpSpPr>
          <a:xfrm>
            <a:off x="4567809" y="2327961"/>
            <a:ext cx="2756171" cy="955426"/>
            <a:chOff x="4691634" y="2435276"/>
            <a:chExt cx="2756171" cy="955426"/>
          </a:xfrm>
        </p:grpSpPr>
        <p:cxnSp>
          <p:nvCxnSpPr>
            <p:cNvPr id="100" name="直接连接符 62"/>
            <p:cNvCxnSpPr>
              <a:cxnSpLocks noChangeShapeType="1"/>
              <a:stCxn id="90" idx="6"/>
              <a:endCxn id="101" idx="2"/>
            </p:cNvCxnSpPr>
            <p:nvPr>
              <p:custDataLst>
                <p:tags r:id="rId19"/>
              </p:custDataLst>
            </p:nvPr>
          </p:nvCxnSpPr>
          <p:spPr bwMode="auto">
            <a:xfrm>
              <a:off x="4691634" y="2916772"/>
              <a:ext cx="1807210" cy="73660"/>
            </a:xfrm>
            <a:prstGeom prst="line">
              <a:avLst/>
            </a:prstGeom>
            <a:noFill/>
            <a:ln w="12700" cmpd="sng">
              <a:solidFill>
                <a:schemeClr val="accent2"/>
              </a:solidFill>
              <a:miter lim="800000"/>
            </a:ln>
          </p:spPr>
        </p:cxnSp>
        <p:sp>
          <p:nvSpPr>
            <p:cNvPr id="101" name="椭圆 63"/>
            <p:cNvSpPr>
              <a:spLocks noChangeArrowheads="1"/>
            </p:cNvSpPr>
            <p:nvPr>
              <p:custDataLst>
                <p:tags r:id="rId20"/>
              </p:custDataLst>
            </p:nvPr>
          </p:nvSpPr>
          <p:spPr bwMode="auto">
            <a:xfrm rot="21046874">
              <a:off x="6492122" y="2435276"/>
              <a:ext cx="955683" cy="955426"/>
            </a:xfrm>
            <a:prstGeom prst="ellipse">
              <a:avLst/>
            </a:prstGeom>
            <a:solidFill>
              <a:schemeClr val="accent2"/>
            </a:solidFill>
            <a:ln w="9525">
              <a:noFill/>
              <a:round/>
            </a:ln>
          </p:spPr>
          <p:txBody>
            <a:bodyPr anchor="ctr"/>
            <a:lstStyle/>
            <a:p>
              <a:pPr algn="ctr"/>
              <a:r>
                <a:rPr lang="en-US" altLang="zh-CN" dirty="0">
                  <a:solidFill>
                    <a:schemeClr val="bg1"/>
                  </a:solidFill>
                  <a:latin typeface="Impact" panose="020B0806030902050204" pitchFamily="34" charset="0"/>
                  <a:ea typeface="方正兰亭黑_GBK" pitchFamily="2" charset="-122"/>
                  <a:sym typeface="Arial" panose="020B0604020202020204" pitchFamily="34" charset="0"/>
                </a:rPr>
                <a:t>2</a:t>
              </a:r>
              <a:endParaRPr lang="zh-CN" altLang="en-US" dirty="0">
                <a:solidFill>
                  <a:schemeClr val="bg1"/>
                </a:solidFill>
                <a:latin typeface="Impact" panose="020B0806030902050204" pitchFamily="34" charset="0"/>
                <a:ea typeface="方正兰亭黑_GBK" pitchFamily="2" charset="-122"/>
                <a:sym typeface="Arial" panose="020B0604020202020204" pitchFamily="34" charset="0"/>
              </a:endParaRPr>
            </a:p>
          </p:txBody>
        </p:sp>
      </p:grpSp>
      <p:cxnSp>
        <p:nvCxnSpPr>
          <p:cNvPr id="42" name="直接连接符 62"/>
          <p:cNvCxnSpPr>
            <a:cxnSpLocks noChangeShapeType="1"/>
          </p:cNvCxnSpPr>
          <p:nvPr>
            <p:custDataLst>
              <p:tags r:id="rId21"/>
            </p:custDataLst>
          </p:nvPr>
        </p:nvCxnSpPr>
        <p:spPr bwMode="auto">
          <a:xfrm>
            <a:off x="4914183" y="3797956"/>
            <a:ext cx="1534538" cy="61694"/>
          </a:xfrm>
          <a:prstGeom prst="line">
            <a:avLst/>
          </a:prstGeom>
          <a:noFill/>
          <a:ln w="12700" cmpd="sng">
            <a:solidFill>
              <a:schemeClr val="accent2"/>
            </a:solidFill>
            <a:miter lim="800000"/>
          </a:ln>
        </p:spPr>
      </p:cxnSp>
      <p:sp>
        <p:nvSpPr>
          <p:cNvPr id="104" name="椭圆 67"/>
          <p:cNvSpPr>
            <a:spLocks noChangeArrowheads="1"/>
          </p:cNvSpPr>
          <p:nvPr>
            <p:custDataLst>
              <p:tags r:id="rId22"/>
            </p:custDataLst>
          </p:nvPr>
        </p:nvSpPr>
        <p:spPr bwMode="auto">
          <a:xfrm>
            <a:off x="6562785" y="3357179"/>
            <a:ext cx="955734" cy="955426"/>
          </a:xfrm>
          <a:prstGeom prst="ellipse">
            <a:avLst/>
          </a:prstGeom>
          <a:solidFill>
            <a:schemeClr val="accent3"/>
          </a:solidFill>
          <a:ln w="9525">
            <a:noFill/>
            <a:round/>
          </a:ln>
        </p:spPr>
        <p:txBody>
          <a:bodyPr anchor="ctr"/>
          <a:lstStyle/>
          <a:p>
            <a:pPr algn="ctr"/>
            <a:r>
              <a:rPr lang="en-US" altLang="zh-CN" dirty="0">
                <a:solidFill>
                  <a:schemeClr val="bg1"/>
                </a:solidFill>
                <a:latin typeface="Impact" panose="020B0806030902050204" pitchFamily="34" charset="0"/>
                <a:ea typeface="方正兰亭黑_GBK" pitchFamily="2" charset="-122"/>
                <a:sym typeface="Arial" panose="020B0604020202020204" pitchFamily="34" charset="0"/>
              </a:rPr>
              <a:t>3</a:t>
            </a:r>
            <a:endParaRPr lang="zh-CN" altLang="en-US" dirty="0">
              <a:solidFill>
                <a:schemeClr val="bg1"/>
              </a:solidFill>
              <a:latin typeface="Impact" panose="020B0806030902050204" pitchFamily="34" charset="0"/>
              <a:ea typeface="方正兰亭黑_GBK" pitchFamily="2" charset="-122"/>
              <a:sym typeface="Arial" panose="020B0604020202020204" pitchFamily="34" charset="0"/>
            </a:endParaRPr>
          </a:p>
        </p:txBody>
      </p:sp>
      <p:sp>
        <p:nvSpPr>
          <p:cNvPr id="105" name="矩形 71"/>
          <p:cNvSpPr>
            <a:spLocks noChangeArrowheads="1"/>
          </p:cNvSpPr>
          <p:nvPr>
            <p:custDataLst>
              <p:tags r:id="rId23"/>
            </p:custDataLst>
          </p:nvPr>
        </p:nvSpPr>
        <p:spPr bwMode="auto">
          <a:xfrm>
            <a:off x="6604758" y="1540730"/>
            <a:ext cx="4628032" cy="646298"/>
          </a:xfrm>
          <a:prstGeom prst="rect">
            <a:avLst/>
          </a:prstGeom>
          <a:noFill/>
          <a:ln w="9525">
            <a:noFill/>
            <a:miter lim="800000"/>
          </a:ln>
        </p:spPr>
        <p:txBody>
          <a:bodyPr wrap="square" lIns="91407" tIns="45704" rIns="91407" bIns="45704">
            <a:spAutoFit/>
          </a:bodyPr>
          <a:lstStyle/>
          <a:p>
            <a:r>
              <a:rPr lang="zh-CN" altLang="en-US" dirty="0">
                <a:solidFill>
                  <a:schemeClr val="accent1"/>
                </a:solidFill>
                <a:latin typeface="微软雅黑" panose="020B0503020204020204" pitchFamily="34" charset="-122"/>
                <a:ea typeface="微软雅黑" panose="020B0503020204020204" pitchFamily="34" charset="-122"/>
              </a:rPr>
              <a:t>汽车电子（汽车控制系统、车载定位导航、车载娱乐、自动驾驶系统）</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107" name="矩形 73"/>
          <p:cNvSpPr>
            <a:spLocks noChangeArrowheads="1"/>
          </p:cNvSpPr>
          <p:nvPr>
            <p:custDataLst>
              <p:tags r:id="rId24"/>
            </p:custDataLst>
          </p:nvPr>
        </p:nvSpPr>
        <p:spPr bwMode="auto">
          <a:xfrm>
            <a:off x="7149908" y="5073557"/>
            <a:ext cx="4108750" cy="369300"/>
          </a:xfrm>
          <a:prstGeom prst="rect">
            <a:avLst/>
          </a:prstGeom>
          <a:noFill/>
          <a:ln w="9525">
            <a:noFill/>
            <a:miter lim="800000"/>
          </a:ln>
        </p:spPr>
        <p:txBody>
          <a:bodyPr wrap="none" lIns="91407" tIns="45704" rIns="91407" bIns="45704">
            <a:spAutoFit/>
          </a:bodyPr>
          <a:lstStyle/>
          <a:p>
            <a:r>
              <a:rPr lang="zh-CN" altLang="en-US" dirty="0">
                <a:solidFill>
                  <a:schemeClr val="accent1"/>
                </a:solidFill>
                <a:latin typeface="微软雅黑" panose="020B0503020204020204" pitchFamily="34" charset="-122"/>
                <a:ea typeface="微软雅黑" panose="020B0503020204020204" pitchFamily="34" charset="-122"/>
              </a:rPr>
              <a:t>航空航天（四轴飞行器、载人飞行器）</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108" name="矩形 47"/>
          <p:cNvSpPr>
            <a:spLocks noChangeArrowheads="1"/>
          </p:cNvSpPr>
          <p:nvPr>
            <p:custDataLst>
              <p:tags r:id="rId25"/>
            </p:custDataLst>
          </p:nvPr>
        </p:nvSpPr>
        <p:spPr bwMode="auto">
          <a:xfrm>
            <a:off x="6234585" y="5953801"/>
            <a:ext cx="5389748" cy="384112"/>
          </a:xfrm>
          <a:prstGeom prst="rect">
            <a:avLst/>
          </a:prstGeom>
          <a:noFill/>
          <a:ln w="9525">
            <a:noFill/>
            <a:miter lim="800000"/>
          </a:ln>
        </p:spPr>
        <p:txBody>
          <a:bodyPr wrap="square" lIns="91407" tIns="45704" rIns="91407" bIns="45704">
            <a:spAutoFit/>
          </a:bodyPr>
          <a:lstStyle/>
          <a:p>
            <a:pPr>
              <a:lnSpc>
                <a:spcPct val="114000"/>
              </a:lnSpc>
            </a:pPr>
            <a:r>
              <a:rPr lang="zh-CN" altLang="en-US" dirty="0">
                <a:solidFill>
                  <a:schemeClr val="accent1"/>
                </a:solidFill>
                <a:latin typeface="微软雅黑" panose="020B0503020204020204" pitchFamily="34" charset="-122"/>
                <a:ea typeface="微软雅黑" panose="020B0503020204020204" pitchFamily="34" charset="-122"/>
              </a:rPr>
              <a:t>物联网（智慧农业、智慧交通、智能家居</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09" name="矩形 75"/>
          <p:cNvSpPr>
            <a:spLocks noChangeArrowheads="1"/>
          </p:cNvSpPr>
          <p:nvPr>
            <p:custDataLst>
              <p:tags r:id="rId26"/>
            </p:custDataLst>
          </p:nvPr>
        </p:nvSpPr>
        <p:spPr bwMode="auto">
          <a:xfrm>
            <a:off x="7234093" y="2856016"/>
            <a:ext cx="2954588" cy="369300"/>
          </a:xfrm>
          <a:prstGeom prst="rect">
            <a:avLst/>
          </a:prstGeom>
          <a:noFill/>
          <a:ln w="9525">
            <a:noFill/>
            <a:miter lim="800000"/>
          </a:ln>
        </p:spPr>
        <p:txBody>
          <a:bodyPr wrap="none" lIns="91407" tIns="45704" rIns="91407" bIns="45704">
            <a:spAutoFit/>
          </a:bodyPr>
          <a:lstStyle/>
          <a:p>
            <a:r>
              <a:rPr lang="zh-CN" altLang="en-US" dirty="0">
                <a:solidFill>
                  <a:schemeClr val="accent1"/>
                </a:solidFill>
                <a:latin typeface="微软雅黑" panose="020B0503020204020204" pitchFamily="34" charset="-122"/>
                <a:ea typeface="微软雅黑" panose="020B0503020204020204" pitchFamily="34" charset="-122"/>
              </a:rPr>
              <a:t>工业自动化（工业机器人）</a:t>
            </a:r>
            <a:endParaRPr lang="en-US" altLang="zh-CN" dirty="0">
              <a:solidFill>
                <a:schemeClr val="accent1"/>
              </a:solidFill>
              <a:latin typeface="微软雅黑" panose="020B0503020204020204" pitchFamily="34" charset="-122"/>
              <a:ea typeface="微软雅黑" panose="020B0503020204020204" pitchFamily="34" charset="-122"/>
            </a:endParaRPr>
          </a:p>
        </p:txBody>
      </p:sp>
      <p:sp>
        <p:nvSpPr>
          <p:cNvPr id="111" name="矩形 77"/>
          <p:cNvSpPr>
            <a:spLocks noChangeArrowheads="1"/>
          </p:cNvSpPr>
          <p:nvPr>
            <p:custDataLst>
              <p:tags r:id="rId27"/>
            </p:custDataLst>
          </p:nvPr>
        </p:nvSpPr>
        <p:spPr bwMode="auto">
          <a:xfrm>
            <a:off x="7441480" y="3841396"/>
            <a:ext cx="4339583" cy="369300"/>
          </a:xfrm>
          <a:prstGeom prst="rect">
            <a:avLst/>
          </a:prstGeom>
          <a:noFill/>
          <a:ln w="9525">
            <a:noFill/>
            <a:miter lim="800000"/>
          </a:ln>
        </p:spPr>
        <p:txBody>
          <a:bodyPr wrap="none" lIns="91407" tIns="45704" rIns="91407" bIns="45704">
            <a:spAutoFit/>
          </a:bodyPr>
          <a:lstStyle/>
          <a:p>
            <a:r>
              <a:rPr lang="zh-CN" altLang="en-US" dirty="0">
                <a:solidFill>
                  <a:schemeClr val="accent1"/>
                </a:solidFill>
                <a:latin typeface="微软雅黑" panose="020B0503020204020204" pitchFamily="34" charset="-122"/>
                <a:ea typeface="微软雅黑" panose="020B0503020204020204" pitchFamily="34" charset="-122"/>
              </a:rPr>
              <a:t>消费电子（智能手机、游戏机、可穿戴）</a:t>
            </a:r>
            <a:endParaRPr lang="en-US" altLang="zh-CN" dirty="0">
              <a:solidFill>
                <a:schemeClr val="accent1"/>
              </a:solidFill>
              <a:latin typeface="微软雅黑" panose="020B0503020204020204" pitchFamily="34" charset="-122"/>
              <a:ea typeface="微软雅黑" panose="020B0503020204020204" pitchFamily="34" charset="-122"/>
            </a:endParaRPr>
          </a:p>
        </p:txBody>
      </p:sp>
      <p:grpSp>
        <p:nvGrpSpPr>
          <p:cNvPr id="113" name="组合 79"/>
          <p:cNvGrpSpPr/>
          <p:nvPr/>
        </p:nvGrpSpPr>
        <p:grpSpPr bwMode="auto">
          <a:xfrm>
            <a:off x="1089937" y="2327308"/>
            <a:ext cx="3159889" cy="3159889"/>
            <a:chOff x="0" y="0"/>
            <a:chExt cx="3176815" cy="3176815"/>
          </a:xfrm>
        </p:grpSpPr>
        <p:sp>
          <p:nvSpPr>
            <p:cNvPr id="114" name="椭圆 80"/>
            <p:cNvSpPr>
              <a:spLocks noChangeArrowheads="1"/>
            </p:cNvSpPr>
            <p:nvPr>
              <p:custDataLst>
                <p:tags r:id="rId28"/>
              </p:custDataLst>
            </p:nvPr>
          </p:nvSpPr>
          <p:spPr bwMode="auto">
            <a:xfrm>
              <a:off x="0" y="0"/>
              <a:ext cx="3176815" cy="3176815"/>
            </a:xfrm>
            <a:prstGeom prst="ellipse">
              <a:avLst/>
            </a:prstGeom>
            <a:solidFill>
              <a:schemeClr val="accent1"/>
            </a:solidFill>
            <a:ln w="9525">
              <a:noFill/>
              <a:round/>
            </a:ln>
          </p:spPr>
          <p:txBody>
            <a:bodyPr anchor="ctr"/>
            <a:lstStyle/>
            <a:p>
              <a:pPr algn="ctr"/>
              <a:endParaRPr lang="zh-CN" altLang="en-US" sz="3200">
                <a:solidFill>
                  <a:schemeClr val="tx1">
                    <a:lumMod val="50000"/>
                  </a:schemeClr>
                </a:solidFill>
                <a:ea typeface="方正兰亭黑_GBK" pitchFamily="2" charset="-122"/>
                <a:sym typeface="Arial" panose="020B0604020202020204" pitchFamily="34" charset="0"/>
              </a:endParaRPr>
            </a:p>
          </p:txBody>
        </p:sp>
        <p:sp>
          <p:nvSpPr>
            <p:cNvPr id="115" name="椭圆 81"/>
            <p:cNvSpPr>
              <a:spLocks noChangeArrowheads="1"/>
            </p:cNvSpPr>
            <p:nvPr>
              <p:custDataLst>
                <p:tags r:id="rId29"/>
              </p:custDataLst>
            </p:nvPr>
          </p:nvSpPr>
          <p:spPr bwMode="auto">
            <a:xfrm>
              <a:off x="178115" y="178115"/>
              <a:ext cx="2820586" cy="2820584"/>
            </a:xfrm>
            <a:prstGeom prst="ellipse">
              <a:avLst/>
            </a:prstGeom>
            <a:blipFill dpi="0" rotWithShape="1">
              <a:blip r:embed="rId30" cstate="print"/>
              <a:srcRect/>
              <a:stretch>
                <a:fillRect/>
              </a:stretch>
            </a:blipFill>
            <a:ln w="9525">
              <a:noFill/>
              <a:round/>
            </a:ln>
          </p:spPr>
          <p:txBody>
            <a:bodyPr anchor="ctr"/>
            <a:lstStyle/>
            <a:p>
              <a:pPr algn="ctr"/>
              <a:endParaRPr lang="zh-CN" altLang="en-US" sz="3200">
                <a:solidFill>
                  <a:schemeClr val="tx1">
                    <a:lumMod val="50000"/>
                  </a:schemeClr>
                </a:solidFill>
                <a:ea typeface="方正兰亭黑_GBK" pitchFamily="2" charset="-122"/>
                <a:sym typeface="Arial" panose="020B0604020202020204" pitchFamily="34" charset="0"/>
              </a:endParaRPr>
            </a:p>
          </p:txBody>
        </p:sp>
      </p:grpSp>
      <p:sp>
        <p:nvSpPr>
          <p:cNvPr id="10" name="矩形 9"/>
          <p:cNvSpPr/>
          <p:nvPr>
            <p:custDataLst>
              <p:tags r:id="rId31"/>
            </p:custDataLst>
          </p:nvPr>
        </p:nvSpPr>
        <p:spPr>
          <a:xfrm>
            <a:off x="1527266" y="851075"/>
            <a:ext cx="9359809" cy="646331"/>
          </a:xfrm>
          <a:prstGeom prst="rect">
            <a:avLst/>
          </a:prstGeom>
        </p:spPr>
        <p:txBody>
          <a:bodyPr wrap="square">
            <a:spAutoFit/>
          </a:bodyPr>
          <a:lstStyle/>
          <a:p>
            <a:r>
              <a:rPr lang="zh-CN" altLang="en-US" b="1" dirty="0">
                <a:solidFill>
                  <a:srgbClr val="362E2B"/>
                </a:solidFill>
                <a:latin typeface="微软雅黑" panose="020B0503020204020204" pitchFamily="34" charset="-122"/>
                <a:ea typeface="微软雅黑" panose="020B0503020204020204" pitchFamily="34" charset="-122"/>
              </a:rPr>
              <a:t>简单说（泛嵌入式）：除</a:t>
            </a:r>
            <a:r>
              <a:rPr lang="en-US" altLang="zh-CN" b="1" dirty="0">
                <a:solidFill>
                  <a:srgbClr val="362E2B"/>
                </a:solidFill>
                <a:latin typeface="微软雅黑" panose="020B0503020204020204" pitchFamily="34" charset="-122"/>
                <a:ea typeface="微软雅黑" panose="020B0503020204020204" pitchFamily="34" charset="-122"/>
              </a:rPr>
              <a:t>PC</a:t>
            </a:r>
            <a:r>
              <a:rPr lang="zh-CN" altLang="en-US" b="1" dirty="0">
                <a:solidFill>
                  <a:srgbClr val="362E2B"/>
                </a:solidFill>
                <a:latin typeface="微软雅黑" panose="020B0503020204020204" pitchFamily="34" charset="-122"/>
                <a:ea typeface="微软雅黑" panose="020B0503020204020204" pitchFamily="34" charset="-122"/>
              </a:rPr>
              <a:t>之外的一切计算机系统都可以叫嵌入式系统。典型代表：智能手机、工业</a:t>
            </a:r>
            <a:r>
              <a:rPr lang="zh-CN" altLang="en-US" b="1" dirty="0">
                <a:solidFill>
                  <a:srgbClr val="4285F4"/>
                </a:solidFill>
                <a:latin typeface="-apple-system"/>
              </a:rPr>
              <a:t>机器人</a:t>
            </a:r>
            <a:r>
              <a:rPr lang="zh-CN" altLang="en-US" b="1" dirty="0">
                <a:solidFill>
                  <a:srgbClr val="362E2B"/>
                </a:solidFill>
                <a:latin typeface="微软雅黑" panose="020B0503020204020204" pitchFamily="34" charset="-122"/>
                <a:ea typeface="微软雅黑" panose="020B0503020204020204" pitchFamily="34" charset="-122"/>
              </a:rPr>
              <a:t>、汽车电子、航空航天（四轴飞行器）、安防监控（</a:t>
            </a:r>
            <a:r>
              <a:rPr lang="en-US" altLang="zh-CN" b="1" dirty="0">
                <a:solidFill>
                  <a:srgbClr val="362E2B"/>
                </a:solidFill>
                <a:latin typeface="微软雅黑" panose="020B0503020204020204" pitchFamily="34" charset="-122"/>
                <a:ea typeface="微软雅黑" panose="020B0503020204020204" pitchFamily="34" charset="-122"/>
              </a:rPr>
              <a:t>IPC</a:t>
            </a:r>
            <a:r>
              <a:rPr lang="zh-CN" altLang="en-US" b="1" dirty="0">
                <a:solidFill>
                  <a:srgbClr val="362E2B"/>
                </a:solidFill>
                <a:latin typeface="微软雅黑" panose="020B0503020204020204" pitchFamily="34" charset="-122"/>
                <a:ea typeface="微软雅黑" panose="020B0503020204020204" pitchFamily="34" charset="-122"/>
              </a:rPr>
              <a:t>）等。</a:t>
            </a:r>
            <a:endParaRPr lang="zh-CN" altLang="en-US" b="1" dirty="0"/>
          </a:p>
        </p:txBody>
      </p:sp>
      <p:grpSp>
        <p:nvGrpSpPr>
          <p:cNvPr id="47" name="组合 46"/>
          <p:cNvGrpSpPr/>
          <p:nvPr/>
        </p:nvGrpSpPr>
        <p:grpSpPr>
          <a:xfrm>
            <a:off x="4703734" y="4457591"/>
            <a:ext cx="2480362" cy="955426"/>
            <a:chOff x="4967443" y="2435276"/>
            <a:chExt cx="2480362" cy="955426"/>
          </a:xfrm>
        </p:grpSpPr>
        <p:cxnSp>
          <p:nvCxnSpPr>
            <p:cNvPr id="48" name="直接连接符 62"/>
            <p:cNvCxnSpPr>
              <a:cxnSpLocks noChangeShapeType="1"/>
              <a:endCxn id="49" idx="2"/>
            </p:cNvCxnSpPr>
            <p:nvPr>
              <p:custDataLst>
                <p:tags r:id="rId32"/>
              </p:custDataLst>
            </p:nvPr>
          </p:nvCxnSpPr>
          <p:spPr bwMode="auto">
            <a:xfrm>
              <a:off x="4967443" y="2894275"/>
              <a:ext cx="1530851" cy="95266"/>
            </a:xfrm>
            <a:prstGeom prst="line">
              <a:avLst/>
            </a:prstGeom>
            <a:noFill/>
            <a:ln w="12700" cmpd="sng">
              <a:solidFill>
                <a:schemeClr val="accent2"/>
              </a:solidFill>
              <a:miter lim="800000"/>
            </a:ln>
          </p:spPr>
        </p:cxnSp>
        <p:sp>
          <p:nvSpPr>
            <p:cNvPr id="49" name="椭圆 63"/>
            <p:cNvSpPr>
              <a:spLocks noChangeArrowheads="1"/>
            </p:cNvSpPr>
            <p:nvPr>
              <p:custDataLst>
                <p:tags r:id="rId33"/>
              </p:custDataLst>
            </p:nvPr>
          </p:nvSpPr>
          <p:spPr bwMode="auto">
            <a:xfrm rot="21046874">
              <a:off x="6492122" y="2435276"/>
              <a:ext cx="955683" cy="955426"/>
            </a:xfrm>
            <a:prstGeom prst="ellipse">
              <a:avLst/>
            </a:prstGeom>
            <a:solidFill>
              <a:schemeClr val="accent2"/>
            </a:solidFill>
            <a:ln w="9525">
              <a:noFill/>
              <a:round/>
            </a:ln>
          </p:spPr>
          <p:txBody>
            <a:bodyPr anchor="ctr"/>
            <a:lstStyle/>
            <a:p>
              <a:pPr algn="ctr"/>
              <a:r>
                <a:rPr lang="en-US" altLang="zh-CN" dirty="0">
                  <a:solidFill>
                    <a:schemeClr val="bg1"/>
                  </a:solidFill>
                  <a:latin typeface="Impact" panose="020B0806030902050204" pitchFamily="34" charset="0"/>
                  <a:ea typeface="方正兰亭黑_GBK" pitchFamily="2" charset="-122"/>
                  <a:sym typeface="Arial" panose="020B0604020202020204" pitchFamily="34" charset="0"/>
                </a:rPr>
                <a:t>4</a:t>
              </a:r>
              <a:endParaRPr lang="zh-CN" altLang="en-US" dirty="0">
                <a:solidFill>
                  <a:schemeClr val="bg1"/>
                </a:solidFill>
                <a:latin typeface="Impact" panose="020B0806030902050204" pitchFamily="34" charset="0"/>
                <a:ea typeface="方正兰亭黑_GBK" pitchFamily="2" charset="-122"/>
                <a:sym typeface="Arial" panose="020B0604020202020204" pitchFamily="34" charset="0"/>
              </a:endParaRPr>
            </a:p>
          </p:txBody>
        </p:sp>
      </p:grpSp>
      <p:sp>
        <p:nvSpPr>
          <p:cNvPr id="53" name="椭圆 44"/>
          <p:cNvSpPr>
            <a:spLocks noChangeArrowheads="1"/>
          </p:cNvSpPr>
          <p:nvPr>
            <p:custDataLst>
              <p:tags r:id="rId34"/>
            </p:custDataLst>
          </p:nvPr>
        </p:nvSpPr>
        <p:spPr bwMode="auto">
          <a:xfrm>
            <a:off x="3572585" y="5272969"/>
            <a:ext cx="512629" cy="512629"/>
          </a:xfrm>
          <a:prstGeom prst="ellipse">
            <a:avLst/>
          </a:prstGeom>
          <a:solidFill>
            <a:schemeClr val="accent4"/>
          </a:solidFill>
          <a:ln w="9525">
            <a:noFill/>
            <a:round/>
          </a:ln>
        </p:spPr>
        <p:txBody>
          <a:bodyPr lIns="91407" tIns="45704" rIns="91407" bIns="45704" anchor="ctr"/>
          <a:lstStyle/>
          <a:p>
            <a:pPr algn="ctr"/>
            <a:endParaRPr lang="zh-CN" altLang="en-US" dirty="0">
              <a:solidFill>
                <a:schemeClr val="tx1">
                  <a:lumMod val="50000"/>
                </a:schemeClr>
              </a:solidFill>
              <a:ea typeface="方正兰亭黑_GBK" pitchFamily="2"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down)">
                                      <p:cBhvr>
                                        <p:cTn id="30" dur="500"/>
                                        <p:tgtEl>
                                          <p:spTgt spid="8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wipe(down)">
                                      <p:cBhvr>
                                        <p:cTn id="33" dur="500"/>
                                        <p:tgtEl>
                                          <p:spTgt spid="9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down)">
                                      <p:cBhvr>
                                        <p:cTn id="36" dur="500"/>
                                        <p:tgtEl>
                                          <p:spTgt spid="9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down)">
                                      <p:cBhvr>
                                        <p:cTn id="39" dur="500"/>
                                        <p:tgtEl>
                                          <p:spTgt spid="92"/>
                                        </p:tgtEl>
                                      </p:cBhvr>
                                    </p:animEffect>
                                  </p:childTnLst>
                                </p:cTn>
                              </p:par>
                              <p:par>
                                <p:cTn id="40" presetID="22" presetClass="entr" presetSubtype="4" fill="hold" nodeType="with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down)">
                                      <p:cBhvr>
                                        <p:cTn id="42" dur="500"/>
                                        <p:tgtEl>
                                          <p:spTgt spid="93"/>
                                        </p:tgtEl>
                                      </p:cBhvr>
                                    </p:animEffect>
                                  </p:childTnLst>
                                </p:cTn>
                              </p:par>
                              <p:par>
                                <p:cTn id="43" presetID="22" presetClass="entr" presetSubtype="4"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down)">
                                      <p:cBhvr>
                                        <p:cTn id="45" dur="500"/>
                                        <p:tgtEl>
                                          <p:spTgt spid="96"/>
                                        </p:tgtEl>
                                      </p:cBhvr>
                                    </p:animEffect>
                                  </p:childTnLst>
                                </p:cTn>
                              </p:par>
                              <p:par>
                                <p:cTn id="46" presetID="22" presetClass="entr" presetSubtype="4"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wipe(down)">
                                      <p:cBhvr>
                                        <p:cTn id="54" dur="500"/>
                                        <p:tgtEl>
                                          <p:spTgt spid="10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wipe(down)">
                                      <p:cBhvr>
                                        <p:cTn id="57" dur="500"/>
                                        <p:tgtEl>
                                          <p:spTgt spid="10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wipe(down)">
                                      <p:cBhvr>
                                        <p:cTn id="60" dur="500"/>
                                        <p:tgtEl>
                                          <p:spTgt spid="10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wipe(down)">
                                      <p:cBhvr>
                                        <p:cTn id="63" dur="500"/>
                                        <p:tgtEl>
                                          <p:spTgt spid="10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wipe(down)">
                                      <p:cBhvr>
                                        <p:cTn id="66" dur="500"/>
                                        <p:tgtEl>
                                          <p:spTgt spid="10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wipe(down)">
                                      <p:cBhvr>
                                        <p:cTn id="69" dur="500"/>
                                        <p:tgtEl>
                                          <p:spTgt spid="111"/>
                                        </p:tgtEl>
                                      </p:cBhvr>
                                    </p:animEffect>
                                  </p:childTnLst>
                                </p:cTn>
                              </p:par>
                              <p:par>
                                <p:cTn id="70" presetID="22" presetClass="entr" presetSubtype="4" fill="hold"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wipe(down)">
                                      <p:cBhvr>
                                        <p:cTn id="72" dur="500"/>
                                        <p:tgtEl>
                                          <p:spTgt spid="113"/>
                                        </p:tgtEl>
                                      </p:cBhvr>
                                    </p:animEffect>
                                  </p:childTnLst>
                                </p:cTn>
                              </p:par>
                              <p:par>
                                <p:cTn id="73" presetID="22" presetClass="entr" presetSubtype="4"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88" grpId="0" bldLvl="0" animBg="1"/>
      <p:bldP spid="89" grpId="0" bldLvl="0" animBg="1"/>
      <p:bldP spid="90" grpId="0" bldLvl="0" animBg="1"/>
      <p:bldP spid="91" grpId="0" bldLvl="0" animBg="1"/>
      <p:bldP spid="92" grpId="0" bldLvl="0" animBg="1"/>
      <p:bldP spid="104" grpId="0" bldLvl="0" animBg="1"/>
      <p:bldP spid="105" grpId="0"/>
      <p:bldP spid="107" grpId="0"/>
      <p:bldP spid="108" grpId="0"/>
      <p:bldP spid="109" grpId="0"/>
      <p:bldP spid="111" grpId="0"/>
      <p:bldP spid="5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621280" y="1710690"/>
            <a:ext cx="6949440" cy="4561205"/>
          </a:xfrm>
          <a:prstGeom prst="rect">
            <a:avLst/>
          </a:prstGeom>
          <a:noFill/>
        </p:spPr>
        <p:txBody>
          <a:bodyPr wrap="square" rtlCol="0">
            <a:noAutofit/>
          </a:bodyPr>
          <a:lstStyle/>
          <a:p>
            <a:pPr algn="ctr"/>
            <a:r>
              <a:rPr lang="en-US" altLang="zh-CN" sz="41300" b="1" spc="600" dirty="0">
                <a:solidFill>
                  <a:schemeClr val="accent1">
                    <a:alpha val="5000"/>
                  </a:schemeClr>
                </a:solidFill>
                <a:latin typeface="Impact" panose="020B0806030902050204" pitchFamily="34" charset="0"/>
              </a:rPr>
              <a:t>02</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062203"/>
            <a:ext cx="10763252" cy="829945"/>
          </a:xfrm>
          <a:prstGeom prst="rect">
            <a:avLst/>
          </a:prstGeom>
          <a:noFill/>
        </p:spPr>
        <p:txBody>
          <a:bodyPr wrap="square" rtlCol="0">
            <a:spAutoFit/>
          </a:bodyPr>
          <a:lstStyle/>
          <a:p>
            <a:pPr algn="ctr"/>
            <a:r>
              <a:rPr sz="4800" b="1" spc="300" dirty="0">
                <a:solidFill>
                  <a:schemeClr val="tx1">
                    <a:lumMod val="75000"/>
                    <a:lumOff val="25000"/>
                  </a:schemeClr>
                </a:solidFill>
                <a:sym typeface="+mn-ea"/>
              </a:rPr>
              <a:t>嵌入式处理器基础知识</a:t>
            </a:r>
            <a:endParaRPr lang="zh-CN" altLang="en-US" sz="4800" b="1" spc="300" dirty="0">
              <a:solidFill>
                <a:schemeClr val="accent1"/>
              </a:solidFill>
            </a:endParaRPr>
          </a:p>
        </p:txBody>
      </p:sp>
      <p:grpSp>
        <p:nvGrpSpPr>
          <p:cNvPr id="6" name="组合 5"/>
          <p:cNvGrpSpPr/>
          <p:nvPr/>
        </p:nvGrpSpPr>
        <p:grpSpPr>
          <a:xfrm>
            <a:off x="4095570" y="1984002"/>
            <a:ext cx="3638550" cy="401228"/>
            <a:chOff x="5162550" y="3954317"/>
            <a:chExt cx="1866900" cy="401228"/>
          </a:xfrm>
        </p:grpSpPr>
        <p:sp>
          <p:nvSpPr>
            <p:cNvPr id="7" name="文本框 6"/>
            <p:cNvSpPr txBox="1"/>
            <p:nvPr/>
          </p:nvSpPr>
          <p:spPr>
            <a:xfrm>
              <a:off x="5275932" y="3985432"/>
              <a:ext cx="1702039" cy="337185"/>
            </a:xfrm>
            <a:prstGeom prst="rect">
              <a:avLst/>
            </a:prstGeom>
            <a:noFill/>
          </p:spPr>
          <p:txBody>
            <a:bodyPr wrap="square" rtlCol="0">
              <a:spAutoFit/>
            </a:bodyPr>
            <a:lstStyle/>
            <a:p>
              <a:pPr algn="ctr"/>
              <a:r>
                <a:rPr sz="1600" spc="300" dirty="0">
                  <a:solidFill>
                    <a:schemeClr val="tx1">
                      <a:lumMod val="75000"/>
                      <a:lumOff val="25000"/>
                    </a:schemeClr>
                  </a:solidFill>
                </a:rPr>
                <a:t>嵌入式处理器概述</a:t>
              </a:r>
              <a:endParaRPr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511673"/>
            <a:ext cx="363855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r>
                <a:rPr sz="1600" spc="300" dirty="0">
                  <a:solidFill>
                    <a:schemeClr val="tx1">
                      <a:lumMod val="75000"/>
                      <a:lumOff val="25000"/>
                    </a:schemeClr>
                  </a:solidFill>
                </a:rPr>
                <a:t>嵌入式处理器分类</a:t>
              </a:r>
              <a:endParaRPr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276725" y="3031920"/>
            <a:ext cx="3638550" cy="401228"/>
            <a:chOff x="5162550" y="4930104"/>
            <a:chExt cx="1866900" cy="401228"/>
          </a:xfrm>
        </p:grpSpPr>
        <p:sp>
          <p:nvSpPr>
            <p:cNvPr id="13" name="文本框 12"/>
            <p:cNvSpPr txBox="1"/>
            <p:nvPr/>
          </p:nvSpPr>
          <p:spPr>
            <a:xfrm>
              <a:off x="5276071" y="4961441"/>
              <a:ext cx="1639859" cy="337185"/>
            </a:xfrm>
            <a:prstGeom prst="rect">
              <a:avLst/>
            </a:prstGeom>
            <a:noFill/>
          </p:spPr>
          <p:txBody>
            <a:bodyPr wrap="square" rtlCol="0">
              <a:spAutoFit/>
            </a:bodyPr>
            <a:lstStyle/>
            <a:p>
              <a:pPr algn="ctr"/>
              <a:r>
                <a:rPr sz="1600" spc="300" dirty="0">
                  <a:solidFill>
                    <a:schemeClr val="tx1">
                      <a:lumMod val="75000"/>
                      <a:lumOff val="25000"/>
                    </a:schemeClr>
                  </a:solidFill>
                </a:rPr>
                <a:t>嵌入式处理器体系结构</a:t>
              </a:r>
              <a:endParaRPr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552167"/>
            <a:ext cx="3638550" cy="401228"/>
            <a:chOff x="5162550" y="5418236"/>
            <a:chExt cx="1866900" cy="401228"/>
          </a:xfrm>
        </p:grpSpPr>
        <p:sp>
          <p:nvSpPr>
            <p:cNvPr id="16" name="文本框 15"/>
            <p:cNvSpPr txBox="1"/>
            <p:nvPr/>
          </p:nvSpPr>
          <p:spPr>
            <a:xfrm>
              <a:off x="5276071" y="5449573"/>
              <a:ext cx="1639859" cy="337185"/>
            </a:xfrm>
            <a:prstGeom prst="rect">
              <a:avLst/>
            </a:prstGeom>
            <a:noFill/>
          </p:spPr>
          <p:txBody>
            <a:bodyPr wrap="square" rtlCol="0">
              <a:spAutoFit/>
            </a:bodyPr>
            <a:lstStyle/>
            <a:p>
              <a:pPr algn="ctr"/>
              <a:r>
                <a:rPr sz="1600" spc="300" dirty="0">
                  <a:solidFill>
                    <a:schemeClr val="tx1">
                      <a:lumMod val="75000"/>
                      <a:lumOff val="25000"/>
                    </a:schemeClr>
                  </a:solidFill>
                </a:rPr>
                <a:t>嵌入式处理器发展方向</a:t>
              </a:r>
              <a:endParaRPr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4072416"/>
            <a:ext cx="3638550" cy="401228"/>
            <a:chOff x="5162550" y="5895607"/>
            <a:chExt cx="1866900" cy="401228"/>
          </a:xfrm>
        </p:grpSpPr>
        <p:sp>
          <p:nvSpPr>
            <p:cNvPr id="19" name="文本框 18"/>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bg1">
                      <a:lumMod val="75000"/>
                    </a:schemeClr>
                  </a:solidFill>
                </a:rPr>
                <a:t>-----</a:t>
              </a:r>
              <a:r>
                <a:rPr lang="zh-CN" altLang="en-US" sz="1600" spc="300" dirty="0">
                  <a:solidFill>
                    <a:schemeClr val="bg1">
                      <a:lumMod val="75000"/>
                    </a:schemeClr>
                  </a:solidFill>
                </a:rPr>
                <a:t>虚席以待</a:t>
              </a:r>
              <a:r>
                <a:rPr lang="en-US" altLang="zh-CN" sz="1600" spc="300" dirty="0">
                  <a:solidFill>
                    <a:schemeClr val="bg1">
                      <a:lumMod val="75000"/>
                    </a:schemeClr>
                  </a:solidFill>
                </a:rPr>
                <a:t>------</a:t>
              </a:r>
              <a:endParaRPr lang="zh-CN" altLang="en-US" sz="1600" spc="300" dirty="0">
                <a:solidFill>
                  <a:schemeClr val="bg1">
                    <a:lumMod val="7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76725" y="4620600"/>
            <a:ext cx="3638550" cy="401228"/>
            <a:chOff x="5162550" y="5895607"/>
            <a:chExt cx="1866900" cy="401228"/>
          </a:xfrm>
        </p:grpSpPr>
        <p:sp>
          <p:nvSpPr>
            <p:cNvPr id="22" name="文本框 21"/>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bg1">
                      <a:lumMod val="75000"/>
                    </a:schemeClr>
                  </a:solidFill>
                </a:rPr>
                <a:t>-----</a:t>
              </a:r>
              <a:r>
                <a:rPr lang="zh-CN" altLang="en-US" sz="1600" spc="300" dirty="0">
                  <a:solidFill>
                    <a:schemeClr val="bg1">
                      <a:lumMod val="75000"/>
                    </a:schemeClr>
                  </a:solidFill>
                </a:rPr>
                <a:t>虚席以待</a:t>
              </a:r>
              <a:r>
                <a:rPr lang="en-US" altLang="zh-CN" sz="1600" spc="300" dirty="0">
                  <a:solidFill>
                    <a:schemeClr val="bg1">
                      <a:lumMod val="75000"/>
                    </a:schemeClr>
                  </a:solidFill>
                </a:rPr>
                <a:t>------</a:t>
              </a:r>
              <a:endParaRPr lang="zh-CN" altLang="en-US" sz="1600" spc="300" dirty="0">
                <a:solidFill>
                  <a:schemeClr val="bg1">
                    <a:lumMod val="75000"/>
                  </a:schemeClr>
                </a:solidFill>
              </a:endParaRPr>
            </a:p>
          </p:txBody>
        </p:sp>
        <p:sp>
          <p:nvSpPr>
            <p:cNvPr id="23"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par>
                                <p:cTn id="38" presetID="12" presetClass="entr" presetSubtype="1" fill="hold" nodeType="withEffect">
                                  <p:stCondLst>
                                    <p:cond delay="27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ppt_y</p:attrName>
                                        </p:attrNameLst>
                                      </p:cBhvr>
                                      <p:tavLst>
                                        <p:tav tm="0">
                                          <p:val>
                                            <p:strVal val="#ppt_y-#ppt_h*1.125000"/>
                                          </p:val>
                                        </p:tav>
                                        <p:tav tm="100000">
                                          <p:val>
                                            <p:strVal val="#ppt_y"/>
                                          </p:val>
                                        </p:tav>
                                      </p:tavLst>
                                    </p:anim>
                                    <p:animEffect transition="in" filter="wipe(down)">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嵌入式处理器概述</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3130550" y="2221230"/>
            <a:ext cx="7345045" cy="227457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嵌入式微控制器（Micro Controller Unit, MCU）</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嵌入式微处理器（ Micro Processor Unit, MPU）</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嵌入式DSP处理器（Digital Signal Processor, DSP）</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嵌入式片上系统（System On Chip, SOC）</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sz="2000" dirty="0">
              <a:solidFill>
                <a:prstClr val="black">
                  <a:lumMod val="75000"/>
                  <a:lumOff val="25000"/>
                </a:prstClr>
              </a:solidFill>
              <a:latin typeface="Arial" panose="020B0604020202020204" pitchFamily="34" charset="0"/>
            </a:endParaRPr>
          </a:p>
        </p:txBody>
      </p:sp>
      <p:grpSp>
        <p:nvGrpSpPr>
          <p:cNvPr id="2" name="组合 1"/>
          <p:cNvGrpSpPr/>
          <p:nvPr/>
        </p:nvGrpSpPr>
        <p:grpSpPr>
          <a:xfrm>
            <a:off x="1283520" y="2584553"/>
            <a:ext cx="1641420" cy="1491358"/>
            <a:chOff x="984131" y="1748258"/>
            <a:chExt cx="1910766" cy="1491358"/>
          </a:xfrm>
        </p:grpSpPr>
        <p:sp>
          <p:nvSpPr>
            <p:cNvPr id="15"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165117" y="2107029"/>
              <a:ext cx="1189776"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嵌入式处理器分类</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1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嵌入式处理器概述</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1779270" y="916940"/>
            <a:ext cx="8335010" cy="71120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　嵌入式处理器现状：品种繁多，结构各异，参差不齐</a:t>
            </a:r>
            <a:endParaRPr sz="2000" dirty="0">
              <a:solidFill>
                <a:prstClr val="black">
                  <a:lumMod val="75000"/>
                  <a:lumOff val="25000"/>
                </a:prstClr>
              </a:solidFill>
              <a:latin typeface="Arial" panose="020B0604020202020204" pitchFamily="34" charset="0"/>
            </a:endParaRPr>
          </a:p>
        </p:txBody>
      </p:sp>
      <p:grpSp>
        <p:nvGrpSpPr>
          <p:cNvPr id="2" name="组合 1"/>
          <p:cNvGrpSpPr/>
          <p:nvPr/>
        </p:nvGrpSpPr>
        <p:grpSpPr>
          <a:xfrm>
            <a:off x="2055045" y="1927328"/>
            <a:ext cx="1641420" cy="1491358"/>
            <a:chOff x="984131" y="1748258"/>
            <a:chExt cx="1910766" cy="1491358"/>
          </a:xfrm>
        </p:grpSpPr>
        <p:sp>
          <p:nvSpPr>
            <p:cNvPr id="15"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165117" y="224545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处理器概述</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8" name="Picture 15"/>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119623" y="2308103"/>
            <a:ext cx="17621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173348" y="4080070"/>
            <a:ext cx="1471612"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2_b_p"/>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rcRect r="10921"/>
          <a:stretch>
            <a:fillRect/>
          </a:stretch>
        </p:blipFill>
        <p:spPr bwMode="auto">
          <a:xfrm>
            <a:off x="5032310" y="3978153"/>
            <a:ext cx="165735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descr="soc"/>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a:off x="7480870" y="3978153"/>
            <a:ext cx="14287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descr="1_200810302252415BBf7"/>
          <p:cNvPicPr>
            <a:picLocks noChangeAspect="1" noChangeArrowheads="1"/>
          </p:cNvPicPr>
          <p:nvPr>
            <p:custDataLst>
              <p:tags r:id="rId1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480870" y="2308103"/>
            <a:ext cx="1800225" cy="1350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1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嵌入式处理器概述</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3130550" y="2221230"/>
            <a:ext cx="7345045" cy="227457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嵌入式微控制器（Micro Controller Unit, MCU）</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嵌入式微处理器（ Micro Processor Unit, MPU）</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嵌入式DSP处理器（Digital Signal Processor, DSP）</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sz="2000" dirty="0">
                <a:solidFill>
                  <a:prstClr val="black">
                    <a:lumMod val="75000"/>
                    <a:lumOff val="25000"/>
                  </a:prstClr>
                </a:solidFill>
                <a:latin typeface="Arial" panose="020B0604020202020204" pitchFamily="34" charset="0"/>
              </a:rPr>
              <a:t>嵌入式片上系统（System On Chip, SOC）</a:t>
            </a:r>
            <a:endParaRPr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sz="2000" dirty="0">
              <a:solidFill>
                <a:prstClr val="black">
                  <a:lumMod val="75000"/>
                  <a:lumOff val="25000"/>
                </a:prstClr>
              </a:solidFill>
              <a:latin typeface="Arial" panose="020B0604020202020204" pitchFamily="34" charset="0"/>
            </a:endParaRPr>
          </a:p>
        </p:txBody>
      </p:sp>
      <p:grpSp>
        <p:nvGrpSpPr>
          <p:cNvPr id="2" name="组合 1"/>
          <p:cNvGrpSpPr/>
          <p:nvPr/>
        </p:nvGrpSpPr>
        <p:grpSpPr>
          <a:xfrm>
            <a:off x="1283520" y="2584553"/>
            <a:ext cx="1641420" cy="1491358"/>
            <a:chOff x="984131" y="1748258"/>
            <a:chExt cx="1910766" cy="1491358"/>
          </a:xfrm>
        </p:grpSpPr>
        <p:sp>
          <p:nvSpPr>
            <p:cNvPr id="15"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165117" y="2107029"/>
              <a:ext cx="1189776"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嵌入式处理器分类</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1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嵌入式处理器分类</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0" name="TextBox 24"/>
          <p:cNvSpPr>
            <a:spLocks noChangeArrowheads="1"/>
          </p:cNvSpPr>
          <p:nvPr/>
        </p:nvSpPr>
        <p:spPr bwMode="auto">
          <a:xfrm>
            <a:off x="1155700" y="1136650"/>
            <a:ext cx="2267585"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嵌入式</a:t>
            </a:r>
            <a:r>
              <a:rPr lang="en-US" altLang="zh-CN" b="1" spc="300" dirty="0">
                <a:solidFill>
                  <a:schemeClr val="bg1"/>
                </a:solidFill>
                <a:latin typeface="+mj-lt"/>
                <a:ea typeface="微软雅黑" panose="020B0503020204020204" pitchFamily="34" charset="-122"/>
              </a:rPr>
              <a:t>微控制器</a:t>
            </a:r>
            <a:r>
              <a:rPr lang="zh-CN" altLang="en-US" b="1" spc="300" dirty="0">
                <a:solidFill>
                  <a:schemeClr val="bg1"/>
                </a:solidFill>
                <a:latin typeface="+mj-lt"/>
                <a:ea typeface="微软雅黑" panose="020B0503020204020204" pitchFamily="34" charset="-122"/>
              </a:rPr>
              <a:t>（</a:t>
            </a:r>
            <a:r>
              <a:rPr lang="en-US" altLang="zh-CN" b="1" spc="300" dirty="0">
                <a:solidFill>
                  <a:schemeClr val="bg1"/>
                </a:solidFill>
                <a:latin typeface="+mj-lt"/>
                <a:ea typeface="微软雅黑" panose="020B0503020204020204" pitchFamily="34" charset="-122"/>
              </a:rPr>
              <a:t>MCU</a:t>
            </a:r>
            <a:r>
              <a:rPr lang="zh-CN" altLang="en-US" b="1" spc="300" dirty="0">
                <a:solidFill>
                  <a:schemeClr val="bg1"/>
                </a:solidFill>
                <a:latin typeface="+mj-lt"/>
                <a:ea typeface="微软雅黑" panose="020B0503020204020204" pitchFamily="34" charset="-122"/>
              </a:rPr>
              <a:t>）</a:t>
            </a:r>
            <a:endParaRPr lang="zh-CN" altLang="en-US" b="1" spc="300" dirty="0">
              <a:solidFill>
                <a:schemeClr val="bg1"/>
              </a:solidFill>
              <a:latin typeface="+mj-lt"/>
              <a:ea typeface="微软雅黑" panose="020B0503020204020204" pitchFamily="34" charset="-122"/>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2" name="Picture 2" descr="“stm32F407”的图片搜索结果"/>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9210674" y="4910423"/>
            <a:ext cx="2019301" cy="160883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
          <p:cNvSpPr>
            <a:spLocks noGrp="1" noChangeArrowheads="1"/>
          </p:cNvSpPr>
          <p:nvPr>
            <p:custDataLst>
              <p:tags r:id="rId6"/>
            </p:custDataLst>
          </p:nvPr>
        </p:nvSpPr>
        <p:spPr bwMode="auto">
          <a:xfrm>
            <a:off x="1564820" y="1690583"/>
            <a:ext cx="9871878"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u"/>
            </a:pPr>
            <a:r>
              <a:rPr lang="zh-CN" altLang="en-US" sz="2500" dirty="0">
                <a:ea typeface="楷体_GB2312" pitchFamily="49" charset="-122"/>
              </a:rPr>
              <a:t>微控制器是目前嵌入式系统工业的主流。微控制器的片上外设资源一般比较丰富，适合于控制，因此称为微控制器。</a:t>
            </a:r>
            <a:endParaRPr lang="zh-CN" altLang="en-US" sz="2500" dirty="0">
              <a:ea typeface="楷体_GB2312" pitchFamily="49" charset="-122"/>
            </a:endParaRPr>
          </a:p>
          <a:p>
            <a:pPr eaLnBrk="1" hangingPunct="1">
              <a:lnSpc>
                <a:spcPct val="90000"/>
              </a:lnSpc>
              <a:buFont typeface="Wingdings" panose="05000000000000000000" pitchFamily="2" charset="2"/>
              <a:buChar char="u"/>
            </a:pPr>
            <a:endParaRPr lang="zh-CN" altLang="en-US" sz="2500" dirty="0">
              <a:ea typeface="楷体_GB2312" pitchFamily="49" charset="-122"/>
            </a:endParaRPr>
          </a:p>
          <a:p>
            <a:pPr eaLnBrk="1" hangingPunct="1">
              <a:lnSpc>
                <a:spcPct val="90000"/>
              </a:lnSpc>
              <a:buFont typeface="Wingdings" panose="05000000000000000000" pitchFamily="2" charset="2"/>
              <a:buChar char="u"/>
            </a:pPr>
            <a:r>
              <a:rPr lang="zh-CN" altLang="en-US" sz="2500" dirty="0">
                <a:ea typeface="楷体_GB2312" pitchFamily="49" charset="-122"/>
              </a:rPr>
              <a:t>微控制器</a:t>
            </a:r>
            <a:r>
              <a:rPr lang="zh-CN" altLang="en-US" sz="2500" dirty="0">
                <a:latin typeface="楷体_GB2312" pitchFamily="49" charset="-122"/>
                <a:ea typeface="楷体_GB2312" pitchFamily="49" charset="-122"/>
              </a:rPr>
              <a:t>芯片内部集成</a:t>
            </a:r>
            <a:r>
              <a:rPr lang="en-US" altLang="zh-CN" sz="2500" dirty="0">
                <a:latin typeface="楷体_GB2312" pitchFamily="49" charset="-122"/>
                <a:ea typeface="楷体_GB2312" pitchFamily="49" charset="-122"/>
                <a:cs typeface="Times New Roman" panose="02020603050405020304" pitchFamily="18" charset="0"/>
              </a:rPr>
              <a:t>ROM/EPROM</a:t>
            </a:r>
            <a:r>
              <a:rPr lang="zh-CN" altLang="en-US" sz="2500" dirty="0">
                <a:latin typeface="楷体_GB2312" pitchFamily="49" charset="-122"/>
                <a:ea typeface="楷体_GB2312" pitchFamily="49" charset="-122"/>
              </a:rPr>
              <a:t>、</a:t>
            </a:r>
            <a:r>
              <a:rPr lang="en-US" altLang="zh-CN" sz="2500" dirty="0">
                <a:latin typeface="楷体_GB2312" pitchFamily="49" charset="-122"/>
                <a:ea typeface="楷体_GB2312" pitchFamily="49" charset="-122"/>
              </a:rPr>
              <a:t>RAM</a:t>
            </a:r>
            <a:r>
              <a:rPr lang="zh-CN" altLang="en-US" sz="2500" dirty="0">
                <a:latin typeface="楷体_GB2312" pitchFamily="49" charset="-122"/>
                <a:ea typeface="楷体_GB2312" pitchFamily="49" charset="-122"/>
              </a:rPr>
              <a:t>、总线、总线逻辑、定时</a:t>
            </a:r>
            <a:r>
              <a:rPr lang="en-US" altLang="zh-CN" sz="2500" dirty="0">
                <a:latin typeface="楷体_GB2312" pitchFamily="49" charset="-122"/>
                <a:ea typeface="楷体_GB2312" pitchFamily="49" charset="-122"/>
              </a:rPr>
              <a:t>/</a:t>
            </a:r>
            <a:r>
              <a:rPr lang="zh-CN" altLang="en-US" sz="2500" dirty="0">
                <a:latin typeface="楷体_GB2312" pitchFamily="49" charset="-122"/>
                <a:ea typeface="楷体_GB2312" pitchFamily="49" charset="-122"/>
              </a:rPr>
              <a:t>计数器、看门狗、</a:t>
            </a:r>
            <a:r>
              <a:rPr lang="en-US" altLang="zh-CN" sz="2500" dirty="0">
                <a:latin typeface="楷体_GB2312" pitchFamily="49" charset="-122"/>
                <a:ea typeface="楷体_GB2312" pitchFamily="49" charset="-122"/>
              </a:rPr>
              <a:t>I/O</a:t>
            </a:r>
            <a:r>
              <a:rPr lang="zh-CN" altLang="en-US" sz="2500" dirty="0">
                <a:latin typeface="楷体_GB2312" pitchFamily="49" charset="-122"/>
                <a:ea typeface="楷体_GB2312" pitchFamily="49" charset="-122"/>
              </a:rPr>
              <a:t>、串行口、脉宽调制输出、</a:t>
            </a:r>
            <a:r>
              <a:rPr lang="en-US" altLang="zh-CN" sz="2500" dirty="0">
                <a:latin typeface="楷体_GB2312" pitchFamily="49" charset="-122"/>
                <a:ea typeface="楷体_GB2312" pitchFamily="49" charset="-122"/>
              </a:rPr>
              <a:t>A/D</a:t>
            </a:r>
            <a:r>
              <a:rPr lang="zh-CN" altLang="en-US" sz="2500" dirty="0">
                <a:latin typeface="楷体_GB2312" pitchFamily="49" charset="-122"/>
                <a:ea typeface="楷体_GB2312" pitchFamily="49" charset="-122"/>
              </a:rPr>
              <a:t>、</a:t>
            </a:r>
            <a:r>
              <a:rPr lang="en-US" altLang="zh-CN" sz="2500" dirty="0">
                <a:latin typeface="楷体_GB2312" pitchFamily="49" charset="-122"/>
                <a:ea typeface="楷体_GB2312" pitchFamily="49" charset="-122"/>
              </a:rPr>
              <a:t>D/A</a:t>
            </a:r>
            <a:r>
              <a:rPr lang="zh-CN" altLang="en-US" sz="2500" dirty="0">
                <a:latin typeface="楷体_GB2312" pitchFamily="49" charset="-122"/>
                <a:ea typeface="楷体_GB2312" pitchFamily="49" charset="-122"/>
              </a:rPr>
              <a:t>、</a:t>
            </a:r>
            <a:r>
              <a:rPr lang="en-US" altLang="zh-CN" sz="2500" dirty="0">
                <a:latin typeface="楷体_GB2312" pitchFamily="49" charset="-122"/>
                <a:ea typeface="楷体_GB2312" pitchFamily="49" charset="-122"/>
              </a:rPr>
              <a:t>Flash RAM</a:t>
            </a:r>
            <a:r>
              <a:rPr lang="zh-CN" altLang="en-US" sz="2500" dirty="0">
                <a:latin typeface="楷体_GB2312" pitchFamily="49" charset="-122"/>
                <a:ea typeface="楷体_GB2312" pitchFamily="49" charset="-122"/>
              </a:rPr>
              <a:t>、</a:t>
            </a:r>
            <a:r>
              <a:rPr lang="en-US" altLang="zh-CN" sz="2500" dirty="0">
                <a:latin typeface="楷体_GB2312" pitchFamily="49" charset="-122"/>
                <a:ea typeface="楷体_GB2312" pitchFamily="49" charset="-122"/>
              </a:rPr>
              <a:t>EEPROM</a:t>
            </a:r>
            <a:r>
              <a:rPr lang="zh-CN" altLang="en-US" sz="2500" dirty="0">
                <a:latin typeface="楷体_GB2312" pitchFamily="49" charset="-122"/>
                <a:ea typeface="楷体_GB2312" pitchFamily="49" charset="-122"/>
              </a:rPr>
              <a:t>等各种必要功能和外设。</a:t>
            </a:r>
            <a:endParaRPr lang="zh-CN" altLang="en-US" sz="2500" dirty="0">
              <a:latin typeface="楷体_GB2312" pitchFamily="49" charset="-122"/>
              <a:ea typeface="楷体_GB2312" pitchFamily="49" charset="-122"/>
            </a:endParaRPr>
          </a:p>
          <a:p>
            <a:pPr eaLnBrk="1" hangingPunct="1">
              <a:lnSpc>
                <a:spcPct val="90000"/>
              </a:lnSpc>
              <a:buFont typeface="Wingdings" panose="05000000000000000000" pitchFamily="2" charset="2"/>
              <a:buChar char="u"/>
            </a:pPr>
            <a:endParaRPr lang="zh-CN" altLang="en-US" sz="2500" dirty="0">
              <a:latin typeface="楷体_GB2312" pitchFamily="49" charset="-122"/>
              <a:ea typeface="楷体_GB2312" pitchFamily="49" charset="-122"/>
            </a:endParaRPr>
          </a:p>
          <a:p>
            <a:pPr eaLnBrk="1" hangingPunct="1">
              <a:lnSpc>
                <a:spcPct val="90000"/>
              </a:lnSpc>
              <a:buFont typeface="Wingdings" panose="05000000000000000000" pitchFamily="2" charset="2"/>
              <a:buChar char="u"/>
            </a:pPr>
            <a:r>
              <a:rPr lang="zh-CN" altLang="en-US" sz="2500" dirty="0">
                <a:latin typeface="楷体_GB2312" pitchFamily="49" charset="-122"/>
                <a:ea typeface="楷体_GB2312" pitchFamily="49" charset="-122"/>
              </a:rPr>
              <a:t>嵌入式微控制器的典型代表是单片机，这种８</a:t>
            </a:r>
            <a:r>
              <a:rPr lang="en-US" altLang="zh-CN" sz="2500" dirty="0">
                <a:latin typeface="楷体_GB2312" pitchFamily="49" charset="-122"/>
                <a:ea typeface="楷体_GB2312" pitchFamily="49" charset="-122"/>
              </a:rPr>
              <a:t>/16/32</a:t>
            </a:r>
            <a:r>
              <a:rPr lang="zh-CN" altLang="en-US" sz="2500" dirty="0">
                <a:latin typeface="楷体_GB2312" pitchFamily="49" charset="-122"/>
                <a:ea typeface="楷体_GB2312" pitchFamily="49" charset="-122"/>
              </a:rPr>
              <a:t>位的电子器件目前在嵌入式设备中有着极其广泛的应用。</a:t>
            </a:r>
            <a:endParaRPr lang="zh-CN" altLang="en-US" sz="2500" dirty="0">
              <a:latin typeface="楷体_GB2312" pitchFamily="49" charset="-122"/>
              <a:ea typeface="楷体_GB2312" pitchFamily="49" charset="-122"/>
            </a:endParaRPr>
          </a:p>
          <a:p>
            <a:pPr eaLnBrk="1" hangingPunct="1">
              <a:lnSpc>
                <a:spcPct val="90000"/>
              </a:lnSpc>
            </a:pPr>
            <a:endParaRPr lang="zh-CN" altLang="en-US" sz="2500" dirty="0">
              <a:latin typeface="楷体_GB2312" pitchFamily="49" charset="-122"/>
              <a:ea typeface="楷体_GB2312" pitchFamily="49" charset="-122"/>
            </a:endParaRPr>
          </a:p>
          <a:p>
            <a:pPr eaLnBrk="1" hangingPunct="1">
              <a:lnSpc>
                <a:spcPct val="90000"/>
              </a:lnSpc>
            </a:pPr>
            <a:endParaRPr lang="zh-CN" altLang="en-US" sz="2500" dirty="0">
              <a:latin typeface="楷体_GB2312" pitchFamily="49" charset="-122"/>
              <a:ea typeface="楷体_GB2312" pitchFamily="49" charset="-122"/>
            </a:endParaRPr>
          </a:p>
          <a:p>
            <a:pPr eaLnBrk="1" hangingPunct="1">
              <a:lnSpc>
                <a:spcPct val="90000"/>
              </a:lnSpc>
              <a:buNone/>
            </a:pPr>
            <a:endParaRPr lang="en-US" altLang="zh-CN" sz="2500" dirty="0"/>
          </a:p>
        </p:txBody>
      </p:sp>
      <p:sp>
        <p:nvSpPr>
          <p:cNvPr id="34" name="Rectangle 3"/>
          <p:cNvSpPr>
            <a:spLocks noGrp="1" noChangeArrowheads="1"/>
          </p:cNvSpPr>
          <p:nvPr>
            <p:custDataLst>
              <p:tags r:id="rId7"/>
            </p:custDataLst>
          </p:nvPr>
        </p:nvSpPr>
        <p:spPr bwMode="auto">
          <a:xfrm>
            <a:off x="1635368" y="1608662"/>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b="1" dirty="0">
              <a:latin typeface="Arial" panose="020B0604020202020204" pitchFamily="34" charset="0"/>
              <a:ea typeface="微软雅黑" panose="020B0503020204020204" pitchFamily="34" charset="-122"/>
            </a:endParaRPr>
          </a:p>
        </p:txBody>
      </p:sp>
      <p:sp>
        <p:nvSpPr>
          <p:cNvPr id="35" name="Rectangle 3"/>
          <p:cNvSpPr>
            <a:spLocks noGrp="1" noChangeArrowheads="1"/>
          </p:cNvSpPr>
          <p:nvPr>
            <p:custDataLst>
              <p:tags r:id="rId8"/>
            </p:custDataLst>
          </p:nvPr>
        </p:nvSpPr>
        <p:spPr bwMode="auto">
          <a:xfrm>
            <a:off x="1635368" y="1143159"/>
            <a:ext cx="8229600" cy="39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zh-CN" altLang="en-US" b="1" dirty="0">
                <a:solidFill>
                  <a:schemeClr val="accent1"/>
                </a:solidFill>
                <a:latin typeface="Arial" panose="020B0604020202020204" pitchFamily="34" charset="0"/>
                <a:ea typeface="微软雅黑" panose="020B0503020204020204" pitchFamily="34" charset="-122"/>
              </a:rPr>
              <a:t>嵌入式微控制器（</a:t>
            </a:r>
            <a:r>
              <a:rPr lang="en-US" altLang="zh-CN" b="1" dirty="0">
                <a:solidFill>
                  <a:schemeClr val="accent1"/>
                </a:solidFill>
                <a:latin typeface="Arial" panose="020B0604020202020204" pitchFamily="34" charset="0"/>
                <a:ea typeface="微软雅黑" panose="020B0503020204020204" pitchFamily="34" charset="-122"/>
              </a:rPr>
              <a:t>MCU</a:t>
            </a:r>
            <a:r>
              <a:rPr lang="zh-CN" altLang="en-US" b="1" dirty="0">
                <a:solidFill>
                  <a:schemeClr val="accent1"/>
                </a:solidFill>
                <a:latin typeface="Arial" panose="020B0604020202020204" pitchFamily="34" charset="0"/>
                <a:ea typeface="微软雅黑" panose="020B0503020204020204" pitchFamily="34" charset="-122"/>
              </a:rPr>
              <a:t>）</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barn(inVertical)">
                                      <p:cBhvr>
                                        <p:cTn id="27" dur="500"/>
                                        <p:tgtEl>
                                          <p:spTgt spid="3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3">
                                            <p:txEl>
                                              <p:pRg st="2" end="2"/>
                                            </p:txEl>
                                          </p:spTgt>
                                        </p:tgtEl>
                                        <p:attrNameLst>
                                          <p:attrName>style.visibility</p:attrName>
                                        </p:attrNameLst>
                                      </p:cBhvr>
                                      <p:to>
                                        <p:strVal val="visible"/>
                                      </p:to>
                                    </p:set>
                                    <p:animEffect transition="in" filter="barn(inVertical)">
                                      <p:cBhvr>
                                        <p:cTn id="32" dur="500"/>
                                        <p:tgtEl>
                                          <p:spTgt spid="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3">
                                            <p:txEl>
                                              <p:pRg st="4" end="4"/>
                                            </p:txEl>
                                          </p:spTgt>
                                        </p:tgtEl>
                                        <p:attrNameLst>
                                          <p:attrName>style.visibility</p:attrName>
                                        </p:attrNameLst>
                                      </p:cBhvr>
                                      <p:to>
                                        <p:strVal val="visible"/>
                                      </p:to>
                                    </p:set>
                                    <p:animEffect transition="in" filter="barn(inVertical)">
                                      <p:cBhvr>
                                        <p:cTn id="37" dur="5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嵌入式处理器分类</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3" name="Rectangle 3"/>
          <p:cNvSpPr>
            <a:spLocks noGrp="1" noChangeArrowheads="1"/>
          </p:cNvSpPr>
          <p:nvPr>
            <p:custDataLst>
              <p:tags r:id="rId4"/>
            </p:custDataLst>
          </p:nvPr>
        </p:nvSpPr>
        <p:spPr bwMode="auto">
          <a:xfrm>
            <a:off x="1688326" y="1965651"/>
            <a:ext cx="9937161" cy="419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a:lnSpc>
                <a:spcPct val="90000"/>
              </a:lnSpc>
              <a:spcBef>
                <a:spcPct val="50000"/>
              </a:spcBef>
              <a:buFont typeface="Wingdings" panose="05000000000000000000" pitchFamily="2" charset="2"/>
              <a:buChar char="l"/>
            </a:pPr>
            <a:r>
              <a:rPr lang="zh-CN" altLang="en-US" sz="2000" dirty="0">
                <a:latin typeface="楷体_GB2312" pitchFamily="49" charset="-122"/>
                <a:ea typeface="楷体_GB2312" pitchFamily="49" charset="-122"/>
              </a:rPr>
              <a:t>和工业控制计算机相比，嵌入式微处理器具有体积小、重量轻、成本低、可靠性高</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功能丰富的优点。</a:t>
            </a:r>
            <a:endParaRPr lang="en-US" altLang="zh-CN" sz="2000" dirty="0">
              <a:latin typeface="楷体_GB2312" pitchFamily="49" charset="-122"/>
              <a:ea typeface="楷体_GB2312" pitchFamily="49" charset="-122"/>
            </a:endParaRPr>
          </a:p>
          <a:p>
            <a:pPr>
              <a:lnSpc>
                <a:spcPct val="90000"/>
              </a:lnSpc>
              <a:spcBef>
                <a:spcPct val="50000"/>
              </a:spcBef>
              <a:buFont typeface="Wingdings" panose="05000000000000000000" pitchFamily="2" charset="2"/>
              <a:buChar char="l"/>
            </a:pPr>
            <a:r>
              <a:rPr lang="zh-CN" altLang="en-US" sz="2000" dirty="0">
                <a:latin typeface="楷体_GB2312" pitchFamily="49" charset="-122"/>
                <a:ea typeface="楷体_GB2312" pitchFamily="49" charset="-122"/>
              </a:rPr>
              <a:t>主要嵌入式微处理器类型</a:t>
            </a:r>
            <a:r>
              <a:rPr lang="en-US" altLang="zh-CN" sz="2000" dirty="0">
                <a:latin typeface="楷体_GB2312" pitchFamily="49" charset="-122"/>
                <a:ea typeface="楷体_GB2312" pitchFamily="49" charset="-122"/>
              </a:rPr>
              <a:t>ARM</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MIPS</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Power PC</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68K</a:t>
            </a:r>
            <a:r>
              <a:rPr lang="zh-CN" altLang="en-US" sz="2000" dirty="0">
                <a:latin typeface="楷体_GB2312" pitchFamily="49" charset="-122"/>
                <a:ea typeface="楷体_GB2312" pitchFamily="49" charset="-122"/>
              </a:rPr>
              <a:t>系列等</a:t>
            </a:r>
            <a:endParaRPr lang="zh-CN" altLang="en-US" sz="2000" dirty="0">
              <a:latin typeface="楷体_GB2312" pitchFamily="49" charset="-122"/>
              <a:ea typeface="楷体_GB2312" pitchFamily="49" charset="-122"/>
            </a:endParaRPr>
          </a:p>
          <a:p>
            <a:pPr>
              <a:spcBef>
                <a:spcPct val="50000"/>
              </a:spcBef>
              <a:buFont typeface="Arial" panose="020B0604020202020204" pitchFamily="34" charset="0"/>
              <a:buChar char="•"/>
            </a:pPr>
            <a:r>
              <a:rPr lang="en-US" altLang="zh-CN" sz="2000" dirty="0">
                <a:latin typeface="楷体_GB2312" pitchFamily="49" charset="-122"/>
                <a:ea typeface="楷体_GB2312" pitchFamily="49" charset="-122"/>
              </a:rPr>
              <a:t>ARM</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Advanced RISC Machines </a:t>
            </a:r>
            <a:r>
              <a:rPr lang="zh-CN" altLang="en-US" sz="2000" dirty="0">
                <a:latin typeface="楷体_GB2312" pitchFamily="49" charset="-122"/>
                <a:ea typeface="楷体_GB2312" pitchFamily="49" charset="-122"/>
              </a:rPr>
              <a:t>）</a:t>
            </a:r>
            <a:endParaRPr lang="zh-CN" altLang="en-US" sz="2000" dirty="0">
              <a:latin typeface="楷体_GB2312" pitchFamily="49" charset="-122"/>
              <a:ea typeface="楷体_GB2312" pitchFamily="49" charset="-122"/>
            </a:endParaRPr>
          </a:p>
          <a:p>
            <a:pPr>
              <a:spcBef>
                <a:spcPct val="50000"/>
              </a:spcBef>
              <a:buFont typeface="Arial" panose="020B0604020202020204" pitchFamily="34" charset="0"/>
              <a:buChar char="•"/>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RISC(Reduced Instruction Set Computer)</a:t>
            </a:r>
            <a:endParaRPr lang="en-US" altLang="zh-CN" sz="2000" dirty="0">
              <a:latin typeface="楷体_GB2312" pitchFamily="49" charset="-122"/>
              <a:ea typeface="楷体_GB2312" pitchFamily="49" charset="-122"/>
            </a:endParaRPr>
          </a:p>
          <a:p>
            <a:pPr>
              <a:spcBef>
                <a:spcPct val="50000"/>
              </a:spcBef>
              <a:buFont typeface="Arial" panose="020B0604020202020204" pitchFamily="34" charset="0"/>
              <a:buChar char="•"/>
            </a:pPr>
            <a:r>
              <a:rPr lang="en-US" altLang="zh-CN" sz="2000" dirty="0">
                <a:latin typeface="楷体_GB2312" pitchFamily="49" charset="-122"/>
                <a:ea typeface="楷体_GB2312" pitchFamily="49" charset="-122"/>
              </a:rPr>
              <a:t>MIPS</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Microprocessor without Interlocked Pipeline Stages </a:t>
            </a:r>
            <a:endParaRPr lang="en-US" altLang="zh-CN" sz="2000" dirty="0">
              <a:latin typeface="楷体_GB2312" pitchFamily="49" charset="-122"/>
              <a:ea typeface="楷体_GB2312" pitchFamily="49" charset="-122"/>
            </a:endParaRPr>
          </a:p>
          <a:p>
            <a:pPr>
              <a:spcBef>
                <a:spcPct val="50000"/>
              </a:spcBef>
              <a:buFont typeface="Arial" panose="020B0604020202020204" pitchFamily="34" charset="0"/>
              <a:buChar char="•"/>
            </a:pPr>
            <a:r>
              <a:rPr lang="zh-CN" altLang="en-US" sz="2000" dirty="0">
                <a:latin typeface="楷体_GB2312" pitchFamily="49" charset="-122"/>
                <a:ea typeface="楷体_GB2312" pitchFamily="49" charset="-122"/>
              </a:rPr>
              <a:t>   　　　　</a:t>
            </a:r>
            <a:r>
              <a:rPr lang="en-US" altLang="zh-CN" sz="2000" dirty="0">
                <a:latin typeface="楷体_GB2312" pitchFamily="49" charset="-122"/>
                <a:ea typeface="楷体_GB2312" pitchFamily="49" charset="-122"/>
              </a:rPr>
              <a:t>(NOT Million Instructions Per Second) </a:t>
            </a:r>
            <a:endParaRPr lang="en-US" altLang="zh-CN" sz="2000" dirty="0">
              <a:latin typeface="楷体_GB2312" pitchFamily="49" charset="-122"/>
              <a:ea typeface="楷体_GB2312" pitchFamily="49" charset="-122"/>
            </a:endParaRPr>
          </a:p>
          <a:p>
            <a:pPr>
              <a:spcBef>
                <a:spcPct val="50000"/>
              </a:spcBef>
              <a:buFont typeface="Arial" panose="020B0604020202020204" pitchFamily="34" charset="0"/>
              <a:buChar char="•"/>
            </a:pPr>
            <a:r>
              <a:rPr lang="en-US" altLang="zh-CN" sz="2000" dirty="0">
                <a:latin typeface="楷体_GB2312" pitchFamily="49" charset="-122"/>
                <a:ea typeface="楷体_GB2312" pitchFamily="49" charset="-122"/>
              </a:rPr>
              <a:t>PowerPC</a:t>
            </a:r>
            <a:r>
              <a:rPr lang="zh-CN" altLang="en-US" sz="2000" dirty="0">
                <a:latin typeface="楷体_GB2312" pitchFamily="49" charset="-122"/>
                <a:ea typeface="楷体_GB2312" pitchFamily="49" charset="-122"/>
              </a:rPr>
              <a:t>：早期</a:t>
            </a:r>
            <a:r>
              <a:rPr lang="en-US" altLang="zh-CN" sz="2000" dirty="0">
                <a:latin typeface="楷体_GB2312" pitchFamily="49" charset="-122"/>
                <a:ea typeface="楷体_GB2312" pitchFamily="49" charset="-122"/>
              </a:rPr>
              <a:t>Motorola</a:t>
            </a:r>
            <a:r>
              <a:rPr lang="zh-CN" altLang="en-US" sz="2000" dirty="0">
                <a:latin typeface="楷体_GB2312" pitchFamily="49" charset="-122"/>
                <a:ea typeface="楷体_GB2312" pitchFamily="49" charset="-122"/>
              </a:rPr>
              <a:t>和</a:t>
            </a:r>
            <a:r>
              <a:rPr lang="en-US" altLang="zh-CN" sz="2000" dirty="0">
                <a:latin typeface="楷体_GB2312" pitchFamily="49" charset="-122"/>
                <a:ea typeface="楷体_GB2312" pitchFamily="49" charset="-122"/>
              </a:rPr>
              <a:t>IBM</a:t>
            </a:r>
            <a:r>
              <a:rPr lang="zh-CN" altLang="en-US" sz="2000" dirty="0">
                <a:latin typeface="楷体_GB2312" pitchFamily="49" charset="-122"/>
                <a:ea typeface="楷体_GB2312" pitchFamily="49" charset="-122"/>
              </a:rPr>
              <a:t>联合 </a:t>
            </a:r>
            <a:endParaRPr lang="zh-CN" altLang="en-US" sz="2000" dirty="0">
              <a:latin typeface="楷体_GB2312" pitchFamily="49" charset="-122"/>
              <a:ea typeface="楷体_GB2312" pitchFamily="49" charset="-122"/>
            </a:endParaRPr>
          </a:p>
          <a:p>
            <a:pPr>
              <a:spcBef>
                <a:spcPct val="50000"/>
              </a:spcBef>
              <a:buFont typeface="Arial" panose="020B0604020202020204" pitchFamily="34" charset="0"/>
              <a:buChar char="•"/>
            </a:pPr>
            <a:r>
              <a:rPr lang="en-US" altLang="zh-CN" sz="2000" dirty="0">
                <a:latin typeface="楷体_GB2312" pitchFamily="49" charset="-122"/>
                <a:ea typeface="楷体_GB2312" pitchFamily="49" charset="-122"/>
              </a:rPr>
              <a:t>68K</a:t>
            </a:r>
            <a:r>
              <a:rPr lang="zh-CN" altLang="en-US" sz="2000" dirty="0">
                <a:latin typeface="楷体_GB2312" pitchFamily="49" charset="-122"/>
                <a:ea typeface="楷体_GB2312" pitchFamily="49" charset="-122"/>
              </a:rPr>
              <a:t>： </a:t>
            </a:r>
            <a:r>
              <a:rPr lang="en-US" altLang="zh-CN" sz="2000" dirty="0">
                <a:latin typeface="Arial" panose="020B0604020202020204" pitchFamily="34" charset="0"/>
              </a:rPr>
              <a:t>Motorola</a:t>
            </a:r>
            <a:r>
              <a:rPr lang="zh-CN" altLang="en-US" sz="2000" dirty="0">
                <a:latin typeface="Arial" panose="020B0604020202020204" pitchFamily="34" charset="0"/>
              </a:rPr>
              <a:t>，</a:t>
            </a:r>
            <a:r>
              <a:rPr lang="zh-CN" altLang="en-US" sz="2000" dirty="0">
                <a:latin typeface="Arial" panose="020B0604020202020204" pitchFamily="34" charset="0"/>
                <a:ea typeface="楷体_GB2312" pitchFamily="49" charset="-122"/>
              </a:rPr>
              <a:t>较早的一款嵌入式处理器</a:t>
            </a:r>
            <a:endParaRPr lang="en-US" altLang="zh-CN" sz="2000" dirty="0">
              <a:latin typeface="Arial" panose="020B0604020202020204" pitchFamily="34" charset="0"/>
              <a:ea typeface="楷体_GB2312" pitchFamily="49" charset="-122"/>
            </a:endParaRPr>
          </a:p>
        </p:txBody>
      </p:sp>
      <p:sp>
        <p:nvSpPr>
          <p:cNvPr id="13" name="Rectangle 3"/>
          <p:cNvSpPr>
            <a:spLocks noGrp="1" noChangeArrowheads="1"/>
          </p:cNvSpPr>
          <p:nvPr>
            <p:custDataLst>
              <p:tags r:id="rId5"/>
            </p:custDataLst>
          </p:nvPr>
        </p:nvSpPr>
        <p:spPr bwMode="auto">
          <a:xfrm>
            <a:off x="1635368" y="1718334"/>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b="1" dirty="0">
              <a:latin typeface="Arial" panose="020B0604020202020204" pitchFamily="34" charset="0"/>
              <a:ea typeface="微软雅黑" panose="020B0503020204020204" pitchFamily="34" charset="-122"/>
            </a:endParaRPr>
          </a:p>
        </p:txBody>
      </p:sp>
      <p:sp>
        <p:nvSpPr>
          <p:cNvPr id="14" name="Rectangle 3"/>
          <p:cNvSpPr>
            <a:spLocks noGrp="1" noChangeArrowheads="1"/>
          </p:cNvSpPr>
          <p:nvPr>
            <p:custDataLst>
              <p:tags r:id="rId6"/>
            </p:custDataLst>
          </p:nvPr>
        </p:nvSpPr>
        <p:spPr bwMode="auto">
          <a:xfrm>
            <a:off x="1635368" y="1143159"/>
            <a:ext cx="8229600" cy="39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zh-CN" altLang="en-US" b="1" dirty="0">
                <a:solidFill>
                  <a:schemeClr val="accent1"/>
                </a:solidFill>
                <a:latin typeface="Arial" panose="020B0604020202020204" pitchFamily="34" charset="0"/>
                <a:ea typeface="微软雅黑" panose="020B0503020204020204" pitchFamily="34" charset="-122"/>
              </a:rPr>
              <a:t>嵌入式微处理器（</a:t>
            </a:r>
            <a:r>
              <a:rPr lang="en-US" altLang="zh-CN" b="1" dirty="0">
                <a:solidFill>
                  <a:schemeClr val="accent1"/>
                </a:solidFill>
                <a:latin typeface="Arial" panose="020B0604020202020204" pitchFamily="34" charset="0"/>
                <a:ea typeface="微软雅黑" panose="020B0503020204020204" pitchFamily="34" charset="-122"/>
              </a:rPr>
              <a:t>MPU</a:t>
            </a:r>
            <a:r>
              <a:rPr lang="zh-CN" altLang="en-US" b="1" dirty="0">
                <a:solidFill>
                  <a:schemeClr val="accent1"/>
                </a:solidFill>
                <a:latin typeface="Arial" panose="020B0604020202020204" pitchFamily="34" charset="0"/>
                <a:ea typeface="微软雅黑" panose="020B0503020204020204" pitchFamily="34" charset="-122"/>
              </a:rPr>
              <a:t>）</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barn(inVertical)">
                                      <p:cBhvr>
                                        <p:cTn id="27" dur="500"/>
                                        <p:tgtEl>
                                          <p:spTgt spid="3">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barn(inVertical)">
                                      <p:cBhvr>
                                        <p:cTn id="30" dur="500"/>
                                        <p:tgtEl>
                                          <p:spTgt spid="3">
                                            <p:txEl>
                                              <p:pRg st="1" end="1"/>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barn(inVertical)">
                                      <p:cBhvr>
                                        <p:cTn id="33" dur="500"/>
                                        <p:tgtEl>
                                          <p:spTgt spid="3">
                                            <p:txEl>
                                              <p:pRg st="2" end="2"/>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barn(inVertical)">
                                      <p:cBhvr>
                                        <p:cTn id="36" dur="500"/>
                                        <p:tgtEl>
                                          <p:spTgt spid="3">
                                            <p:txEl>
                                              <p:pRg st="3" end="3"/>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arn(inVertical)">
                                      <p:cBhvr>
                                        <p:cTn id="39" dur="500"/>
                                        <p:tgtEl>
                                          <p:spTgt spid="3">
                                            <p:txEl>
                                              <p:pRg st="4" end="4"/>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arn(inVertical)">
                                      <p:cBhvr>
                                        <p:cTn id="42" dur="500"/>
                                        <p:tgtEl>
                                          <p:spTgt spid="3">
                                            <p:txEl>
                                              <p:pRg st="5" end="5"/>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arn(inVertical)">
                                      <p:cBhvr>
                                        <p:cTn id="45" dur="500"/>
                                        <p:tgtEl>
                                          <p:spTgt spid="3">
                                            <p:txEl>
                                              <p:pRg st="6" end="6"/>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barn(inVertical)">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嵌入式处理器分类</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3" name="Rectangle 3"/>
          <p:cNvSpPr>
            <a:spLocks noGrp="1" noChangeArrowheads="1"/>
          </p:cNvSpPr>
          <p:nvPr>
            <p:custDataLst>
              <p:tags r:id="rId4"/>
            </p:custDataLst>
          </p:nvPr>
        </p:nvSpPr>
        <p:spPr bwMode="auto">
          <a:xfrm>
            <a:off x="1635366" y="1952099"/>
            <a:ext cx="9901539" cy="376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u"/>
            </a:pP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处理器是专门</a:t>
            </a:r>
            <a:r>
              <a:rPr lang="zh-CN" altLang="en-US" sz="2400" dirty="0">
                <a:solidFill>
                  <a:srgbClr val="FF3300"/>
                </a:solidFill>
                <a:latin typeface="楷体_GB2312" pitchFamily="49" charset="-122"/>
                <a:ea typeface="楷体_GB2312" pitchFamily="49" charset="-122"/>
                <a:cs typeface="Times New Roman" panose="02020603050405020304" pitchFamily="18" charset="0"/>
              </a:rPr>
              <a:t>用于信号处理方面的处理器</a:t>
            </a:r>
            <a:r>
              <a:rPr lang="zh-CN" altLang="en-US" sz="2400" dirty="0">
                <a:latin typeface="楷体_GB2312" pitchFamily="49" charset="-122"/>
                <a:ea typeface="楷体_GB2312" pitchFamily="49" charset="-122"/>
                <a:cs typeface="Times New Roman" panose="02020603050405020304" pitchFamily="18" charset="0"/>
              </a:rPr>
              <a:t>，其在系统结构和指令算法方面进行了特殊设计，在数字滤波、</a:t>
            </a:r>
            <a:r>
              <a:rPr lang="en-US" altLang="zh-CN" sz="2400" dirty="0">
                <a:latin typeface="楷体_GB2312" pitchFamily="49" charset="-122"/>
                <a:ea typeface="楷体_GB2312" pitchFamily="49" charset="-122"/>
                <a:cs typeface="Times New Roman" panose="02020603050405020304" pitchFamily="18" charset="0"/>
              </a:rPr>
              <a:t>FFT</a:t>
            </a:r>
            <a:r>
              <a:rPr lang="zh-CN" altLang="en-US" sz="2400" dirty="0">
                <a:latin typeface="楷体_GB2312" pitchFamily="49" charset="-122"/>
                <a:ea typeface="楷体_GB2312" pitchFamily="49" charset="-122"/>
                <a:cs typeface="Times New Roman" panose="02020603050405020304" pitchFamily="18" charset="0"/>
              </a:rPr>
              <a:t>、频谱分析等各种仪器上</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获得了大规模的应用。</a:t>
            </a:r>
            <a:endParaRPr lang="en-US" altLang="zh-CN" sz="2400" dirty="0">
              <a:latin typeface="楷体_GB2312" pitchFamily="49" charset="-122"/>
              <a:ea typeface="楷体_GB2312" pitchFamily="49" charset="-122"/>
              <a:cs typeface="Times New Roman" panose="02020603050405020304" pitchFamily="18" charset="0"/>
            </a:endParaRPr>
          </a:p>
          <a:p>
            <a:pPr eaLnBrk="1" hangingPunct="1">
              <a:lnSpc>
                <a:spcPct val="90000"/>
              </a:lnSpc>
              <a:buFont typeface="Wingdings" panose="05000000000000000000" pitchFamily="2" charset="2"/>
              <a:buChar char="u"/>
            </a:pPr>
            <a:endParaRPr lang="en-US" altLang="zh-CN" sz="2400" dirty="0">
              <a:latin typeface="楷体_GB2312" pitchFamily="49" charset="-122"/>
              <a:ea typeface="楷体_GB2312" pitchFamily="49" charset="-122"/>
              <a:cs typeface="Times New Roman" panose="02020603050405020304" pitchFamily="18" charset="0"/>
            </a:endParaRPr>
          </a:p>
          <a:p>
            <a:pPr eaLnBrk="1" hangingPunct="1">
              <a:lnSpc>
                <a:spcPct val="90000"/>
              </a:lnSpc>
              <a:buFont typeface="Wingdings" panose="05000000000000000000" pitchFamily="2" charset="2"/>
              <a:buChar char="u"/>
            </a:pP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的理论算法在</a:t>
            </a:r>
            <a:r>
              <a:rPr lang="en-US" altLang="zh-CN" sz="2400" dirty="0">
                <a:latin typeface="楷体_GB2312" pitchFamily="49" charset="-122"/>
                <a:ea typeface="楷体_GB2312" pitchFamily="49" charset="-122"/>
                <a:cs typeface="Times New Roman" panose="02020603050405020304" pitchFamily="18" charset="0"/>
              </a:rPr>
              <a:t>70</a:t>
            </a:r>
            <a:r>
              <a:rPr lang="zh-CN" altLang="en-US" sz="2400" dirty="0">
                <a:latin typeface="楷体_GB2312" pitchFamily="49" charset="-122"/>
                <a:ea typeface="楷体_GB2312" pitchFamily="49" charset="-122"/>
                <a:cs typeface="Times New Roman" panose="02020603050405020304" pitchFamily="18" charset="0"/>
              </a:rPr>
              <a:t>年代就已经出现，但是由于专门的</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处理器还未出现，所以这种理论算法只能通过</a:t>
            </a:r>
            <a:r>
              <a:rPr lang="en-US" altLang="zh-CN" sz="2400" dirty="0">
                <a:latin typeface="楷体_GB2312" pitchFamily="49" charset="-122"/>
                <a:ea typeface="楷体_GB2312" pitchFamily="49" charset="-122"/>
                <a:cs typeface="Times New Roman" panose="02020603050405020304" pitchFamily="18" charset="0"/>
              </a:rPr>
              <a:t>MPU</a:t>
            </a:r>
            <a:r>
              <a:rPr lang="zh-CN" altLang="en-US" sz="2400" dirty="0">
                <a:latin typeface="楷体_GB2312" pitchFamily="49" charset="-122"/>
                <a:ea typeface="楷体_GB2312" pitchFamily="49" charset="-122"/>
                <a:cs typeface="Times New Roman" panose="02020603050405020304" pitchFamily="18" charset="0"/>
              </a:rPr>
              <a:t>等由分立元件实现。</a:t>
            </a:r>
            <a:r>
              <a:rPr lang="en-US" altLang="zh-CN" sz="2400" dirty="0">
                <a:latin typeface="楷体_GB2312" pitchFamily="49" charset="-122"/>
                <a:ea typeface="楷体_GB2312" pitchFamily="49" charset="-122"/>
                <a:cs typeface="Times New Roman" panose="02020603050405020304" pitchFamily="18" charset="0"/>
              </a:rPr>
              <a:t>1982</a:t>
            </a:r>
            <a:r>
              <a:rPr lang="zh-CN" altLang="en-US" sz="2400" dirty="0">
                <a:latin typeface="楷体_GB2312" pitchFamily="49" charset="-122"/>
                <a:ea typeface="楷体_GB2312" pitchFamily="49" charset="-122"/>
                <a:cs typeface="Times New Roman" panose="02020603050405020304" pitchFamily="18" charset="0"/>
              </a:rPr>
              <a:t>年世界上诞生了首枚</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芯片。</a:t>
            </a:r>
            <a:endParaRPr lang="en-US" altLang="zh-CN" sz="2400" dirty="0">
              <a:latin typeface="楷体_GB2312" pitchFamily="49" charset="-122"/>
              <a:ea typeface="楷体_GB2312" pitchFamily="49" charset="-122"/>
              <a:cs typeface="Times New Roman" panose="02020603050405020304" pitchFamily="18" charset="0"/>
            </a:endParaRPr>
          </a:p>
          <a:p>
            <a:pPr eaLnBrk="1" hangingPunct="1">
              <a:lnSpc>
                <a:spcPct val="90000"/>
              </a:lnSpc>
              <a:buFont typeface="Wingdings" panose="05000000000000000000" pitchFamily="2" charset="2"/>
              <a:buChar char="u"/>
            </a:pPr>
            <a:r>
              <a:rPr lang="en-US" altLang="zh-CN" sz="2400" dirty="0">
                <a:solidFill>
                  <a:srgbClr val="FF3300"/>
                </a:solidFill>
                <a:latin typeface="楷体_GB2312" pitchFamily="49" charset="-122"/>
                <a:ea typeface="楷体_GB2312" pitchFamily="49" charset="-122"/>
                <a:cs typeface="Times New Roman" panose="02020603050405020304" pitchFamily="18" charset="0"/>
              </a:rPr>
              <a:t>DSP</a:t>
            </a:r>
            <a:r>
              <a:rPr lang="zh-CN" altLang="en-US" sz="2400" dirty="0">
                <a:solidFill>
                  <a:srgbClr val="FF3300"/>
                </a:solidFill>
                <a:latin typeface="楷体_GB2312" pitchFamily="49" charset="-122"/>
                <a:ea typeface="楷体_GB2312" pitchFamily="49" charset="-122"/>
                <a:cs typeface="Times New Roman" panose="02020603050405020304" pitchFamily="18" charset="0"/>
              </a:rPr>
              <a:t>在语音合成和编码解码器中</a:t>
            </a:r>
            <a:r>
              <a:rPr lang="zh-CN" altLang="en-US" sz="2400" dirty="0">
                <a:latin typeface="楷体_GB2312" pitchFamily="49" charset="-122"/>
                <a:ea typeface="楷体_GB2312" pitchFamily="49" charset="-122"/>
                <a:cs typeface="Times New Roman" panose="02020603050405020304" pitchFamily="18" charset="0"/>
              </a:rPr>
              <a:t>得到了广泛应用。</a:t>
            </a:r>
            <a:endParaRPr lang="en-US" altLang="zh-CN" sz="2400" dirty="0">
              <a:latin typeface="楷体_GB2312" pitchFamily="49" charset="-122"/>
              <a:ea typeface="楷体_GB2312" pitchFamily="49" charset="-122"/>
              <a:cs typeface="Times New Roman" panose="02020603050405020304" pitchFamily="18" charset="0"/>
            </a:endParaRPr>
          </a:p>
          <a:p>
            <a:pPr eaLnBrk="1" hangingPunct="1">
              <a:lnSpc>
                <a:spcPct val="90000"/>
              </a:lnSpc>
              <a:buFont typeface="Wingdings" panose="05000000000000000000" pitchFamily="2" charset="2"/>
              <a:buChar char="u"/>
            </a:pPr>
            <a:r>
              <a:rPr lang="zh-CN" altLang="en-US" sz="2400" dirty="0">
                <a:latin typeface="楷体_GB2312" pitchFamily="49" charset="-122"/>
                <a:ea typeface="楷体_GB2312" pitchFamily="49" charset="-122"/>
                <a:cs typeface="Times New Roman" panose="02020603050405020304" pitchFamily="18" charset="0"/>
              </a:rPr>
              <a:t>目前</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的运算速度越来越高，应用领域扩大到通信和计算机方面。</a:t>
            </a:r>
            <a:endParaRPr lang="zh-CN" altLang="en-US" sz="2400" dirty="0">
              <a:latin typeface="楷体_GB2312" pitchFamily="49" charset="-122"/>
              <a:ea typeface="楷体_GB2312" pitchFamily="49" charset="-122"/>
              <a:cs typeface="Times New Roman" panose="02020603050405020304" pitchFamily="18" charset="0"/>
            </a:endParaRPr>
          </a:p>
          <a:p>
            <a:pPr eaLnBrk="1" hangingPunct="1">
              <a:lnSpc>
                <a:spcPct val="90000"/>
              </a:lnSpc>
              <a:buFont typeface="Wingdings" panose="05000000000000000000" pitchFamily="2" charset="2"/>
              <a:buChar char="u"/>
            </a:pPr>
            <a:r>
              <a:rPr lang="zh-CN" altLang="en-US" sz="2400" dirty="0">
                <a:latin typeface="楷体_GB2312" pitchFamily="49" charset="-122"/>
                <a:ea typeface="楷体_GB2312" pitchFamily="49" charset="-122"/>
                <a:cs typeface="Times New Roman" panose="02020603050405020304" pitchFamily="18" charset="0"/>
              </a:rPr>
              <a:t>常见的</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处理器是</a:t>
            </a:r>
            <a:r>
              <a:rPr lang="en-US" altLang="zh-CN" sz="2400" dirty="0">
                <a:latin typeface="楷体_GB2312" pitchFamily="49" charset="-122"/>
                <a:ea typeface="楷体_GB2312" pitchFamily="49" charset="-122"/>
                <a:cs typeface="Times New Roman" panose="02020603050405020304" pitchFamily="18" charset="0"/>
              </a:rPr>
              <a:t>TI</a:t>
            </a:r>
            <a:r>
              <a:rPr lang="zh-CN" altLang="en-US" sz="2400" dirty="0">
                <a:latin typeface="楷体_GB2312" pitchFamily="49" charset="-122"/>
                <a:ea typeface="楷体_GB2312" pitchFamily="49" charset="-122"/>
                <a:cs typeface="Times New Roman" panose="02020603050405020304" pitchFamily="18" charset="0"/>
              </a:rPr>
              <a:t>的</a:t>
            </a:r>
            <a:r>
              <a:rPr lang="en-US" altLang="zh-CN" sz="2400" dirty="0">
                <a:latin typeface="楷体_GB2312" pitchFamily="49" charset="-122"/>
                <a:ea typeface="楷体_GB2312" pitchFamily="49" charset="-122"/>
                <a:cs typeface="Times New Roman" panose="02020603050405020304" pitchFamily="18" charset="0"/>
              </a:rPr>
              <a:t>TMS320C2000/ C5000</a:t>
            </a:r>
            <a:r>
              <a:rPr lang="zh-CN" altLang="en-US" sz="2400" dirty="0">
                <a:latin typeface="楷体_GB2312" pitchFamily="49" charset="-122"/>
                <a:ea typeface="楷体_GB2312" pitchFamily="49" charset="-122"/>
                <a:cs typeface="Times New Roman" panose="02020603050405020304" pitchFamily="18" charset="0"/>
              </a:rPr>
              <a:t>系列。</a:t>
            </a:r>
            <a:endParaRPr lang="zh-CN" altLang="en-US" sz="2400" dirty="0">
              <a:latin typeface="楷体_GB2312" pitchFamily="49" charset="-122"/>
              <a:ea typeface="楷体_GB2312" pitchFamily="49" charset="-122"/>
              <a:cs typeface="Times New Roman" panose="02020603050405020304" pitchFamily="18" charset="0"/>
            </a:endParaRPr>
          </a:p>
        </p:txBody>
      </p:sp>
      <p:sp>
        <p:nvSpPr>
          <p:cNvPr id="13" name="Rectangle 3"/>
          <p:cNvSpPr>
            <a:spLocks noGrp="1" noChangeArrowheads="1"/>
          </p:cNvSpPr>
          <p:nvPr>
            <p:custDataLst>
              <p:tags r:id="rId5"/>
            </p:custDataLst>
          </p:nvPr>
        </p:nvSpPr>
        <p:spPr bwMode="auto">
          <a:xfrm>
            <a:off x="1635368" y="16765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b="1" dirty="0">
              <a:latin typeface="Arial" panose="020B0604020202020204" pitchFamily="34" charset="0"/>
              <a:ea typeface="微软雅黑" panose="020B0503020204020204" pitchFamily="34" charset="-122"/>
            </a:endParaRPr>
          </a:p>
        </p:txBody>
      </p:sp>
      <p:sp>
        <p:nvSpPr>
          <p:cNvPr id="4" name="Rectangle 3"/>
          <p:cNvSpPr>
            <a:spLocks noGrp="1" noChangeArrowheads="1"/>
          </p:cNvSpPr>
          <p:nvPr>
            <p:custDataLst>
              <p:tags r:id="rId6"/>
            </p:custDataLst>
          </p:nvPr>
        </p:nvSpPr>
        <p:spPr bwMode="auto">
          <a:xfrm>
            <a:off x="1635368" y="1143159"/>
            <a:ext cx="8229600" cy="39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zh-CN" altLang="en-US" b="1" dirty="0">
                <a:solidFill>
                  <a:schemeClr val="accent1"/>
                </a:solidFill>
                <a:latin typeface="Arial" panose="020B0604020202020204" pitchFamily="34" charset="0"/>
                <a:ea typeface="微软雅黑" panose="020B0503020204020204" pitchFamily="34" charset="-122"/>
              </a:rPr>
              <a:t>嵌入式</a:t>
            </a:r>
            <a:r>
              <a:rPr lang="en-US" altLang="zh-CN" b="1" dirty="0">
                <a:solidFill>
                  <a:schemeClr val="accent1"/>
                </a:solidFill>
                <a:latin typeface="Arial" panose="020B0604020202020204" pitchFamily="34" charset="0"/>
                <a:ea typeface="微软雅黑" panose="020B0503020204020204" pitchFamily="34" charset="-122"/>
              </a:rPr>
              <a:t>DSP</a:t>
            </a:r>
            <a:r>
              <a:rPr lang="zh-CN" altLang="en-US" b="1" dirty="0">
                <a:solidFill>
                  <a:schemeClr val="accent1"/>
                </a:solidFill>
                <a:latin typeface="Arial" panose="020B0604020202020204" pitchFamily="34" charset="0"/>
                <a:ea typeface="微软雅黑" panose="020B0503020204020204" pitchFamily="34" charset="-122"/>
              </a:rPr>
              <a:t>处理器</a:t>
            </a:r>
            <a:r>
              <a:rPr lang="en-US" altLang="zh-CN" b="1" dirty="0">
                <a:solidFill>
                  <a:schemeClr val="accent1"/>
                </a:solidFill>
                <a:latin typeface="Arial" panose="020B0604020202020204" pitchFamily="34" charset="0"/>
                <a:ea typeface="微软雅黑" panose="020B0503020204020204" pitchFamily="34" charset="-122"/>
              </a:rPr>
              <a:t>(DSP)</a:t>
            </a:r>
            <a:endParaRPr lang="en-US" altLang="zh-CN"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barn(inVertical)">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barn(inVertical)">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barn(inVertical)">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down)">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嵌入式处理器分类</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Rectangle 3"/>
          <p:cNvSpPr>
            <a:spLocks noGrp="1" noChangeArrowheads="1"/>
          </p:cNvSpPr>
          <p:nvPr>
            <p:custDataLst>
              <p:tags r:id="rId4"/>
            </p:custDataLst>
          </p:nvPr>
        </p:nvSpPr>
        <p:spPr bwMode="auto">
          <a:xfrm>
            <a:off x="1635366" y="2106501"/>
            <a:ext cx="9871878" cy="304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en-US" altLang="zh-CN" sz="2400" dirty="0">
                <a:latin typeface="楷体_GB2312" pitchFamily="49" charset="-122"/>
                <a:ea typeface="楷体_GB2312" pitchFamily="49" charset="-122"/>
                <a:cs typeface="Times New Roman" panose="02020603050405020304" pitchFamily="18" charset="0"/>
              </a:rPr>
              <a:t>SoC </a:t>
            </a:r>
            <a:r>
              <a:rPr lang="zh-CN" altLang="en-US" sz="2400" dirty="0">
                <a:latin typeface="楷体_GB2312" pitchFamily="49" charset="-122"/>
                <a:ea typeface="楷体_GB2312" pitchFamily="49" charset="-122"/>
                <a:cs typeface="Times New Roman" panose="02020603050405020304" pitchFamily="18" charset="0"/>
              </a:rPr>
              <a:t>就是</a:t>
            </a:r>
            <a:r>
              <a:rPr lang="en-US" altLang="zh-CN" sz="2400" dirty="0">
                <a:latin typeface="楷体_GB2312" pitchFamily="49" charset="-122"/>
                <a:ea typeface="楷体_GB2312" pitchFamily="49" charset="-122"/>
                <a:cs typeface="Times New Roman" panose="02020603050405020304" pitchFamily="18" charset="0"/>
              </a:rPr>
              <a:t>System on Chip </a:t>
            </a:r>
            <a:r>
              <a:rPr lang="zh-CN" altLang="en-US" sz="2400" dirty="0">
                <a:latin typeface="楷体_GB2312" pitchFamily="49" charset="-122"/>
                <a:ea typeface="楷体_GB2312" pitchFamily="49" charset="-122"/>
                <a:cs typeface="Times New Roman" panose="02020603050405020304" pitchFamily="18" charset="0"/>
              </a:rPr>
              <a:t>，</a:t>
            </a:r>
            <a:r>
              <a:rPr lang="en-US" altLang="zh-CN" sz="2400" dirty="0">
                <a:latin typeface="楷体_GB2312" pitchFamily="49" charset="-122"/>
                <a:ea typeface="楷体_GB2312" pitchFamily="49" charset="-122"/>
                <a:cs typeface="Times New Roman" panose="02020603050405020304" pitchFamily="18" charset="0"/>
              </a:rPr>
              <a:t>SoC</a:t>
            </a:r>
            <a:r>
              <a:rPr lang="zh-CN" altLang="en-US" sz="2400" dirty="0">
                <a:latin typeface="楷体_GB2312" pitchFamily="49" charset="-122"/>
                <a:ea typeface="楷体_GB2312" pitchFamily="49" charset="-122"/>
                <a:cs typeface="Times New Roman" panose="02020603050405020304" pitchFamily="18" charset="0"/>
              </a:rPr>
              <a:t>微处理器就是一种电路系统。</a:t>
            </a:r>
            <a:endParaRPr lang="zh-CN" altLang="en-US" sz="2400" dirty="0">
              <a:latin typeface="楷体_GB2312" pitchFamily="49" charset="-122"/>
              <a:ea typeface="楷体_GB2312" pitchFamily="49" charset="-122"/>
              <a:cs typeface="Times New Roman" panose="02020603050405020304" pitchFamily="18" charset="0"/>
            </a:endParaRPr>
          </a:p>
          <a:p>
            <a:pPr eaLnBrk="1" hangingPunct="1">
              <a:lnSpc>
                <a:spcPct val="90000"/>
              </a:lnSpc>
            </a:pPr>
            <a:endParaRPr lang="zh-CN" altLang="en-US" sz="2400" dirty="0">
              <a:latin typeface="楷体_GB2312" pitchFamily="49" charset="-122"/>
              <a:ea typeface="楷体_GB2312" pitchFamily="49" charset="-122"/>
              <a:cs typeface="Times New Roman" panose="02020603050405020304" pitchFamily="18" charset="0"/>
            </a:endParaRPr>
          </a:p>
          <a:p>
            <a:pPr eaLnBrk="1" hangingPunct="1">
              <a:lnSpc>
                <a:spcPct val="90000"/>
              </a:lnSpc>
            </a:pPr>
            <a:r>
              <a:rPr lang="zh-CN" altLang="en-US" sz="2400" dirty="0">
                <a:latin typeface="楷体_GB2312" pitchFamily="49" charset="-122"/>
                <a:ea typeface="楷体_GB2312" pitchFamily="49" charset="-122"/>
                <a:cs typeface="Times New Roman" panose="02020603050405020304" pitchFamily="18" charset="0"/>
              </a:rPr>
              <a:t>它结合了许多功能区块，将功能做在一个芯片上，像是</a:t>
            </a:r>
            <a:r>
              <a:rPr lang="en-US" altLang="zh-CN" sz="2400" dirty="0">
                <a:latin typeface="楷体_GB2312" pitchFamily="49" charset="-122"/>
                <a:ea typeface="楷体_GB2312" pitchFamily="49" charset="-122"/>
                <a:cs typeface="Times New Roman" panose="02020603050405020304" pitchFamily="18" charset="0"/>
              </a:rPr>
              <a:t>ARM RISC</a:t>
            </a:r>
            <a:r>
              <a:rPr lang="zh-CN" altLang="en-US" sz="2400" dirty="0">
                <a:latin typeface="楷体_GB2312" pitchFamily="49" charset="-122"/>
                <a:ea typeface="楷体_GB2312" pitchFamily="49" charset="-122"/>
                <a:cs typeface="Times New Roman" panose="02020603050405020304" pitchFamily="18" charset="0"/>
              </a:rPr>
              <a:t>、</a:t>
            </a:r>
            <a:r>
              <a:rPr lang="en-US" altLang="zh-CN" sz="2400" dirty="0">
                <a:latin typeface="楷体_GB2312" pitchFamily="49" charset="-122"/>
                <a:ea typeface="楷体_GB2312" pitchFamily="49" charset="-122"/>
                <a:cs typeface="Times New Roman" panose="02020603050405020304" pitchFamily="18" charset="0"/>
              </a:rPr>
              <a:t>MIPS RISC</a:t>
            </a:r>
            <a:r>
              <a:rPr lang="zh-CN" altLang="en-US" sz="2400" dirty="0">
                <a:latin typeface="楷体_GB2312" pitchFamily="49" charset="-122"/>
                <a:ea typeface="楷体_GB2312" pitchFamily="49" charset="-122"/>
                <a:cs typeface="Times New Roman" panose="02020603050405020304" pitchFamily="18" charset="0"/>
              </a:rPr>
              <a:t>、</a:t>
            </a:r>
            <a:r>
              <a:rPr lang="en-US" altLang="zh-CN" sz="2400" dirty="0">
                <a:latin typeface="楷体_GB2312" pitchFamily="49" charset="-122"/>
                <a:ea typeface="楷体_GB2312" pitchFamily="49" charset="-122"/>
                <a:cs typeface="Times New Roman" panose="02020603050405020304" pitchFamily="18" charset="0"/>
              </a:rPr>
              <a:t>DSP</a:t>
            </a:r>
            <a:r>
              <a:rPr lang="zh-CN" altLang="en-US" sz="2400" dirty="0">
                <a:latin typeface="楷体_GB2312" pitchFamily="49" charset="-122"/>
                <a:ea typeface="楷体_GB2312" pitchFamily="49" charset="-122"/>
                <a:cs typeface="Times New Roman" panose="02020603050405020304" pitchFamily="18" charset="0"/>
              </a:rPr>
              <a:t>或是其他的微处理器核心，加上通信的接口单元，像是通用串行端口（</a:t>
            </a:r>
            <a:r>
              <a:rPr lang="en-US" altLang="zh-CN" sz="2400" dirty="0">
                <a:latin typeface="楷体_GB2312" pitchFamily="49" charset="-122"/>
                <a:ea typeface="楷体_GB2312" pitchFamily="49" charset="-122"/>
                <a:cs typeface="Times New Roman" panose="02020603050405020304" pitchFamily="18" charset="0"/>
              </a:rPr>
              <a:t>USB</a:t>
            </a:r>
            <a:r>
              <a:rPr lang="zh-CN" altLang="en-US" sz="2400" dirty="0">
                <a:latin typeface="楷体_GB2312" pitchFamily="49" charset="-122"/>
                <a:ea typeface="楷体_GB2312" pitchFamily="49" charset="-122"/>
                <a:cs typeface="Times New Roman" panose="02020603050405020304" pitchFamily="18" charset="0"/>
              </a:rPr>
              <a:t>）、</a:t>
            </a:r>
            <a:r>
              <a:rPr lang="en-US" altLang="zh-CN" sz="2400" dirty="0">
                <a:latin typeface="楷体_GB2312" pitchFamily="49" charset="-122"/>
                <a:ea typeface="楷体_GB2312" pitchFamily="49" charset="-122"/>
                <a:cs typeface="Times New Roman" panose="02020603050405020304" pitchFamily="18" charset="0"/>
              </a:rPr>
              <a:t>TCP/IP</a:t>
            </a:r>
            <a:r>
              <a:rPr lang="zh-CN" altLang="en-US" sz="2400" dirty="0">
                <a:latin typeface="楷体_GB2312" pitchFamily="49" charset="-122"/>
                <a:ea typeface="楷体_GB2312" pitchFamily="49" charset="-122"/>
                <a:cs typeface="Times New Roman" panose="02020603050405020304" pitchFamily="18" charset="0"/>
              </a:rPr>
              <a:t>通信单元、</a:t>
            </a:r>
            <a:r>
              <a:rPr lang="en-US" altLang="zh-CN" sz="2400" dirty="0">
                <a:latin typeface="楷体_GB2312" pitchFamily="49" charset="-122"/>
                <a:ea typeface="楷体_GB2312" pitchFamily="49" charset="-122"/>
                <a:cs typeface="Times New Roman" panose="02020603050405020304" pitchFamily="18" charset="0"/>
              </a:rPr>
              <a:t>GPRS</a:t>
            </a:r>
            <a:r>
              <a:rPr lang="zh-CN" altLang="en-US" sz="2400" dirty="0">
                <a:latin typeface="楷体_GB2312" pitchFamily="49" charset="-122"/>
                <a:ea typeface="楷体_GB2312" pitchFamily="49" charset="-122"/>
                <a:cs typeface="Times New Roman" panose="02020603050405020304" pitchFamily="18" charset="0"/>
              </a:rPr>
              <a:t>通信接口、</a:t>
            </a:r>
            <a:r>
              <a:rPr lang="en-US" altLang="zh-CN" sz="2400" dirty="0">
                <a:latin typeface="楷体_GB2312" pitchFamily="49" charset="-122"/>
                <a:ea typeface="楷体_GB2312" pitchFamily="49" charset="-122"/>
                <a:cs typeface="Times New Roman" panose="02020603050405020304" pitchFamily="18" charset="0"/>
              </a:rPr>
              <a:t>GSM</a:t>
            </a:r>
            <a:r>
              <a:rPr lang="zh-CN" altLang="en-US" sz="2400" dirty="0">
                <a:latin typeface="楷体_GB2312" pitchFamily="49" charset="-122"/>
                <a:ea typeface="楷体_GB2312" pitchFamily="49" charset="-122"/>
                <a:cs typeface="Times New Roman" panose="02020603050405020304" pitchFamily="18" charset="0"/>
              </a:rPr>
              <a:t>通信接口、</a:t>
            </a:r>
            <a:r>
              <a:rPr lang="en-US" altLang="zh-CN" sz="2400" dirty="0">
                <a:latin typeface="楷体_GB2312" pitchFamily="49" charset="-122"/>
                <a:ea typeface="楷体_GB2312" pitchFamily="49" charset="-122"/>
                <a:cs typeface="Times New Roman" panose="02020603050405020304" pitchFamily="18" charset="0"/>
              </a:rPr>
              <a:t>IEEE1394</a:t>
            </a:r>
            <a:r>
              <a:rPr lang="zh-CN" altLang="en-US" sz="2400" dirty="0">
                <a:latin typeface="楷体_GB2312" pitchFamily="49" charset="-122"/>
                <a:ea typeface="楷体_GB2312" pitchFamily="49" charset="-122"/>
                <a:cs typeface="Times New Roman" panose="02020603050405020304" pitchFamily="18" charset="0"/>
              </a:rPr>
              <a:t>、蓝牙模块接口等等，这些单元以往都是依照各单元的功能做成一个个独立的处理芯片。</a:t>
            </a:r>
            <a:endParaRPr lang="zh-CN" altLang="en-US" sz="2400" dirty="0">
              <a:latin typeface="楷体_GB2312" pitchFamily="49" charset="-122"/>
              <a:ea typeface="楷体_GB2312" pitchFamily="49" charset="-122"/>
              <a:cs typeface="Times New Roman" panose="02020603050405020304" pitchFamily="18" charset="0"/>
            </a:endParaRPr>
          </a:p>
        </p:txBody>
      </p:sp>
      <p:sp>
        <p:nvSpPr>
          <p:cNvPr id="7" name="Rectangle 3"/>
          <p:cNvSpPr>
            <a:spLocks noGrp="1" noChangeArrowheads="1"/>
          </p:cNvSpPr>
          <p:nvPr>
            <p:custDataLst>
              <p:tags r:id="rId5"/>
            </p:custDataLst>
          </p:nvPr>
        </p:nvSpPr>
        <p:spPr bwMode="auto">
          <a:xfrm>
            <a:off x="1635368" y="1758780"/>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b="1" dirty="0">
              <a:latin typeface="Arial" panose="020B0604020202020204" pitchFamily="34" charset="0"/>
              <a:ea typeface="微软雅黑" panose="020B0503020204020204" pitchFamily="34" charset="-122"/>
            </a:endParaRPr>
          </a:p>
        </p:txBody>
      </p:sp>
      <p:sp>
        <p:nvSpPr>
          <p:cNvPr id="8" name="Rectangle 3"/>
          <p:cNvSpPr>
            <a:spLocks noGrp="1" noChangeArrowheads="1"/>
          </p:cNvSpPr>
          <p:nvPr>
            <p:custDataLst>
              <p:tags r:id="rId6"/>
            </p:custDataLst>
          </p:nvPr>
        </p:nvSpPr>
        <p:spPr bwMode="auto">
          <a:xfrm>
            <a:off x="1635368" y="1143159"/>
            <a:ext cx="8229600" cy="39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90000"/>
              </a:lnSpc>
            </a:pPr>
            <a:r>
              <a:rPr lang="zh-CN" altLang="en-US" b="1" dirty="0">
                <a:solidFill>
                  <a:schemeClr val="accent1"/>
                </a:solidFill>
                <a:latin typeface="Arial" panose="020B0604020202020204" pitchFamily="34" charset="0"/>
                <a:ea typeface="微软雅黑" panose="020B0503020204020204" pitchFamily="34" charset="-122"/>
              </a:rPr>
              <a:t>嵌入式片上系统（</a:t>
            </a:r>
            <a:r>
              <a:rPr lang="en-US" altLang="zh-CN" b="1" dirty="0">
                <a:solidFill>
                  <a:schemeClr val="accent1"/>
                </a:solidFill>
                <a:latin typeface="Arial" panose="020B0604020202020204" pitchFamily="34" charset="0"/>
                <a:ea typeface="微软雅黑" panose="020B0503020204020204" pitchFamily="34" charset="-122"/>
              </a:rPr>
              <a:t>SoC</a:t>
            </a:r>
            <a:r>
              <a:rPr lang="zh-CN" altLang="en-US" b="1" dirty="0">
                <a:solidFill>
                  <a:schemeClr val="accent1"/>
                </a:solidFill>
                <a:latin typeface="Arial" panose="020B0604020202020204" pitchFamily="34" charset="0"/>
                <a:ea typeface="微软雅黑" panose="020B0503020204020204" pitchFamily="34" charset="-122"/>
              </a:rPr>
              <a:t>）</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down)">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circle(in)">
                                      <p:cBhvr>
                                        <p:cTn id="32"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424113" y="620713"/>
            <a:ext cx="7543800"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a:r>
              <a:rPr lang="zh-CN" altLang="en-US" dirty="0">
                <a:solidFill>
                  <a:schemeClr val="tx2"/>
                </a:solidFill>
              </a:rPr>
              <a:t>嵌入式处理器按照功能特性的分类</a:t>
            </a:r>
            <a:endParaRPr lang="zh-CN" altLang="en-US" dirty="0">
              <a:solidFill>
                <a:schemeClr val="tx2"/>
              </a:solidFill>
            </a:endParaRPr>
          </a:p>
        </p:txBody>
      </p:sp>
      <p:grpSp>
        <p:nvGrpSpPr>
          <p:cNvPr id="6147" name="Group 4"/>
          <p:cNvGrpSpPr/>
          <p:nvPr/>
        </p:nvGrpSpPr>
        <p:grpSpPr bwMode="auto">
          <a:xfrm>
            <a:off x="2640014" y="1916114"/>
            <a:ext cx="5976937" cy="4249737"/>
            <a:chOff x="703" y="1207"/>
            <a:chExt cx="3765" cy="2677"/>
          </a:xfrm>
        </p:grpSpPr>
        <p:sp>
          <p:nvSpPr>
            <p:cNvPr id="11269" name="Rectangle 5"/>
            <p:cNvSpPr>
              <a:spLocks noChangeArrowheads="1"/>
            </p:cNvSpPr>
            <p:nvPr/>
          </p:nvSpPr>
          <p:spPr bwMode="auto">
            <a:xfrm>
              <a:off x="703" y="2160"/>
              <a:ext cx="1497" cy="590"/>
            </a:xfrm>
            <a:prstGeom prst="rect">
              <a:avLst/>
            </a:prstGeom>
            <a:solidFill>
              <a:schemeClr val="accent3">
                <a:lumMod val="95000"/>
              </a:schemeClr>
            </a:solidFill>
            <a:ln>
              <a:noFill/>
            </a:ln>
            <a:effectLst/>
          </p:spPr>
          <p:txBody>
            <a:bodyPr wrap="none"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sz="2800" b="1" dirty="0">
                  <a:solidFill>
                    <a:srgbClr val="0000CC"/>
                  </a:solidFill>
                  <a:latin typeface="Times New Roman" panose="02020603050405020304" pitchFamily="18" charset="0"/>
                  <a:ea typeface="黑体" panose="02010609060101010101" pitchFamily="49" charset="-122"/>
                </a:rPr>
                <a:t>嵌入式处理器</a:t>
              </a:r>
              <a:endParaRPr lang="zh-CN" altLang="en-US" sz="2800" b="1" dirty="0">
                <a:solidFill>
                  <a:srgbClr val="0000CC"/>
                </a:solidFill>
                <a:latin typeface="Times New Roman" panose="02020603050405020304" pitchFamily="18" charset="0"/>
                <a:ea typeface="黑体" panose="02010609060101010101" pitchFamily="49" charset="-122"/>
              </a:endParaRPr>
            </a:p>
          </p:txBody>
        </p:sp>
        <p:sp>
          <p:nvSpPr>
            <p:cNvPr id="11270" name="Rectangle 6"/>
            <p:cNvSpPr>
              <a:spLocks noChangeArrowheads="1"/>
            </p:cNvSpPr>
            <p:nvPr/>
          </p:nvSpPr>
          <p:spPr bwMode="auto">
            <a:xfrm>
              <a:off x="3016" y="1207"/>
              <a:ext cx="1452" cy="454"/>
            </a:xfrm>
            <a:prstGeom prst="rect">
              <a:avLst/>
            </a:prstGeom>
            <a:solidFill>
              <a:schemeClr val="accent3">
                <a:lumMod val="95000"/>
              </a:schemeClr>
            </a:solidFill>
            <a:ln>
              <a:noFill/>
            </a:ln>
            <a:effectLst/>
          </p:spPr>
          <p:txBody>
            <a:bodyPr wrap="none"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嵌入式微控制器</a:t>
              </a:r>
              <a:endParaRPr lang="zh-CN" altLang="en-US" sz="2000" b="1" dirty="0">
                <a:solidFill>
                  <a:srgbClr val="0000CC"/>
                </a:solidFill>
                <a:latin typeface="Times New Roman" panose="02020603050405020304" pitchFamily="18" charset="0"/>
                <a:ea typeface="黑体" panose="02010609060101010101" pitchFamily="49" charset="-122"/>
              </a:endParaRPr>
            </a:p>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a:t>
              </a:r>
              <a:r>
                <a:rPr lang="en-US" altLang="zh-CN" sz="2000" b="1" dirty="0">
                  <a:solidFill>
                    <a:srgbClr val="0000CC"/>
                  </a:solidFill>
                  <a:latin typeface="Times New Roman" panose="02020603050405020304" pitchFamily="18" charset="0"/>
                  <a:ea typeface="黑体" panose="02010609060101010101" pitchFamily="49" charset="-122"/>
                </a:rPr>
                <a:t>MCU</a:t>
              </a:r>
              <a:r>
                <a:rPr lang="zh-CN" altLang="en-US" sz="2000" b="1" dirty="0">
                  <a:solidFill>
                    <a:srgbClr val="0000CC"/>
                  </a:solidFill>
                  <a:latin typeface="Times New Roman" panose="02020603050405020304" pitchFamily="18" charset="0"/>
                  <a:ea typeface="黑体" panose="02010609060101010101" pitchFamily="49" charset="-122"/>
                </a:rPr>
                <a:t>）</a:t>
              </a:r>
              <a:endParaRPr lang="zh-CN" altLang="en-US" sz="2000" b="1" dirty="0">
                <a:solidFill>
                  <a:srgbClr val="0000CC"/>
                </a:solidFill>
                <a:latin typeface="Times New Roman" panose="02020603050405020304" pitchFamily="18" charset="0"/>
                <a:ea typeface="黑体" panose="02010609060101010101" pitchFamily="49" charset="-122"/>
              </a:endParaRPr>
            </a:p>
          </p:txBody>
        </p:sp>
        <p:sp>
          <p:nvSpPr>
            <p:cNvPr id="11271" name="Rectangle 7"/>
            <p:cNvSpPr>
              <a:spLocks noChangeArrowheads="1"/>
            </p:cNvSpPr>
            <p:nvPr/>
          </p:nvSpPr>
          <p:spPr bwMode="auto">
            <a:xfrm>
              <a:off x="3016" y="1933"/>
              <a:ext cx="1452" cy="454"/>
            </a:xfrm>
            <a:prstGeom prst="rect">
              <a:avLst/>
            </a:prstGeom>
            <a:solidFill>
              <a:schemeClr val="accent3">
                <a:lumMod val="95000"/>
              </a:schemeClr>
            </a:solidFill>
            <a:ln>
              <a:noFill/>
            </a:ln>
            <a:effectLst/>
          </p:spPr>
          <p:txBody>
            <a:bodyPr wrap="none"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嵌入式微处理器</a:t>
              </a:r>
              <a:endParaRPr lang="zh-CN" altLang="en-US" sz="2000" b="1" dirty="0">
                <a:solidFill>
                  <a:srgbClr val="0000CC"/>
                </a:solidFill>
                <a:latin typeface="Times New Roman" panose="02020603050405020304" pitchFamily="18" charset="0"/>
                <a:ea typeface="黑体" panose="02010609060101010101" pitchFamily="49" charset="-122"/>
              </a:endParaRPr>
            </a:p>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a:t>
              </a:r>
              <a:r>
                <a:rPr lang="en-US" altLang="zh-CN" sz="2000" b="1" dirty="0">
                  <a:solidFill>
                    <a:srgbClr val="0000CC"/>
                  </a:solidFill>
                  <a:latin typeface="Times New Roman" panose="02020603050405020304" pitchFamily="18" charset="0"/>
                  <a:ea typeface="黑体" panose="02010609060101010101" pitchFamily="49" charset="-122"/>
                </a:rPr>
                <a:t>MPU</a:t>
              </a:r>
              <a:r>
                <a:rPr lang="zh-CN" altLang="en-US" sz="2000" b="1" dirty="0">
                  <a:solidFill>
                    <a:srgbClr val="0000CC"/>
                  </a:solidFill>
                  <a:latin typeface="Times New Roman" panose="02020603050405020304" pitchFamily="18" charset="0"/>
                  <a:ea typeface="黑体" panose="02010609060101010101" pitchFamily="49" charset="-122"/>
                </a:rPr>
                <a:t>）</a:t>
              </a:r>
              <a:endParaRPr lang="zh-CN" altLang="en-US" sz="2000" b="1" dirty="0">
                <a:solidFill>
                  <a:srgbClr val="0000CC"/>
                </a:solidFill>
                <a:latin typeface="Times New Roman" panose="02020603050405020304" pitchFamily="18" charset="0"/>
                <a:ea typeface="黑体" panose="02010609060101010101" pitchFamily="49" charset="-122"/>
              </a:endParaRPr>
            </a:p>
          </p:txBody>
        </p:sp>
        <p:sp>
          <p:nvSpPr>
            <p:cNvPr id="11272" name="Rectangle 8"/>
            <p:cNvSpPr>
              <a:spLocks noChangeArrowheads="1"/>
            </p:cNvSpPr>
            <p:nvPr/>
          </p:nvSpPr>
          <p:spPr bwMode="auto">
            <a:xfrm>
              <a:off x="3016" y="2659"/>
              <a:ext cx="1452" cy="454"/>
            </a:xfrm>
            <a:prstGeom prst="rect">
              <a:avLst/>
            </a:prstGeom>
            <a:solidFill>
              <a:schemeClr val="accent3">
                <a:lumMod val="95000"/>
              </a:schemeClr>
            </a:solidFill>
            <a:ln>
              <a:noFill/>
            </a:ln>
            <a:effectLst/>
          </p:spPr>
          <p:txBody>
            <a:bodyPr wrap="none"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嵌入式</a:t>
              </a:r>
              <a:r>
                <a:rPr lang="en-US" altLang="zh-CN" sz="2000" b="1" dirty="0">
                  <a:solidFill>
                    <a:srgbClr val="0000CC"/>
                  </a:solidFill>
                  <a:latin typeface="Times New Roman" panose="02020603050405020304" pitchFamily="18" charset="0"/>
                  <a:ea typeface="黑体" panose="02010609060101010101" pitchFamily="49" charset="-122"/>
                </a:rPr>
                <a:t>DSP</a:t>
              </a:r>
              <a:endParaRPr lang="en-US" altLang="zh-CN" sz="2000" b="1" dirty="0">
                <a:solidFill>
                  <a:srgbClr val="0000CC"/>
                </a:solidFill>
                <a:latin typeface="Times New Roman" panose="02020603050405020304" pitchFamily="18" charset="0"/>
                <a:ea typeface="黑体" panose="02010609060101010101" pitchFamily="49" charset="-122"/>
              </a:endParaRPr>
            </a:p>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a:t>
              </a:r>
              <a:r>
                <a:rPr lang="en-US" altLang="zh-CN" sz="2000" b="1" dirty="0">
                  <a:solidFill>
                    <a:srgbClr val="0000CC"/>
                  </a:solidFill>
                  <a:latin typeface="Times New Roman" panose="02020603050405020304" pitchFamily="18" charset="0"/>
                  <a:ea typeface="黑体" panose="02010609060101010101" pitchFamily="49" charset="-122"/>
                </a:rPr>
                <a:t>DSP</a:t>
              </a:r>
              <a:r>
                <a:rPr lang="zh-CN" altLang="en-US" sz="2000" b="1" dirty="0">
                  <a:solidFill>
                    <a:srgbClr val="0000CC"/>
                  </a:solidFill>
                  <a:latin typeface="Times New Roman" panose="02020603050405020304" pitchFamily="18" charset="0"/>
                  <a:ea typeface="黑体" panose="02010609060101010101" pitchFamily="49" charset="-122"/>
                </a:rPr>
                <a:t>）</a:t>
              </a:r>
              <a:endParaRPr lang="zh-CN" altLang="en-US" sz="2000" b="1" dirty="0">
                <a:solidFill>
                  <a:srgbClr val="0000CC"/>
                </a:solidFill>
                <a:latin typeface="Times New Roman" panose="02020603050405020304" pitchFamily="18" charset="0"/>
                <a:ea typeface="黑体" panose="02010609060101010101" pitchFamily="49" charset="-122"/>
              </a:endParaRPr>
            </a:p>
          </p:txBody>
        </p:sp>
        <p:sp>
          <p:nvSpPr>
            <p:cNvPr id="11273" name="Rectangle 9"/>
            <p:cNvSpPr>
              <a:spLocks noChangeArrowheads="1"/>
            </p:cNvSpPr>
            <p:nvPr/>
          </p:nvSpPr>
          <p:spPr bwMode="auto">
            <a:xfrm>
              <a:off x="3016" y="3430"/>
              <a:ext cx="1452" cy="454"/>
            </a:xfrm>
            <a:prstGeom prst="rect">
              <a:avLst/>
            </a:prstGeom>
            <a:solidFill>
              <a:schemeClr val="accent3">
                <a:lumMod val="95000"/>
              </a:schemeClr>
            </a:solidFill>
            <a:ln>
              <a:noFill/>
            </a:ln>
            <a:effectLst/>
          </p:spPr>
          <p:txBody>
            <a:bodyPr wrap="none"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嵌入式片上系统</a:t>
              </a:r>
              <a:endParaRPr lang="zh-CN" altLang="en-US" sz="2000" b="1" dirty="0">
                <a:solidFill>
                  <a:srgbClr val="0000CC"/>
                </a:solidFill>
                <a:latin typeface="Times New Roman" panose="02020603050405020304" pitchFamily="18" charset="0"/>
                <a:ea typeface="黑体" panose="02010609060101010101" pitchFamily="49" charset="-122"/>
              </a:endParaRPr>
            </a:p>
            <a:p>
              <a:pPr algn="ctr" eaLnBrk="1" hangingPunct="1">
                <a:buClr>
                  <a:schemeClr val="bg1"/>
                </a:buClr>
                <a:buSzPct val="100000"/>
                <a:defRPr/>
              </a:pPr>
              <a:r>
                <a:rPr lang="zh-CN" altLang="en-US" sz="2000" b="1" dirty="0">
                  <a:solidFill>
                    <a:srgbClr val="0000CC"/>
                  </a:solidFill>
                  <a:latin typeface="Times New Roman" panose="02020603050405020304" pitchFamily="18" charset="0"/>
                  <a:ea typeface="黑体" panose="02010609060101010101" pitchFamily="49" charset="-122"/>
                </a:rPr>
                <a:t>（</a:t>
              </a:r>
              <a:r>
                <a:rPr lang="en-US" altLang="zh-CN" sz="2000" b="1" dirty="0" err="1">
                  <a:solidFill>
                    <a:srgbClr val="0000CC"/>
                  </a:solidFill>
                  <a:latin typeface="Times New Roman" panose="02020603050405020304" pitchFamily="18" charset="0"/>
                  <a:ea typeface="黑体" panose="02010609060101010101" pitchFamily="49" charset="-122"/>
                </a:rPr>
                <a:t>SoC</a:t>
              </a:r>
              <a:r>
                <a:rPr lang="zh-CN" altLang="en-US" sz="2000" b="1" dirty="0">
                  <a:solidFill>
                    <a:srgbClr val="0000CC"/>
                  </a:solidFill>
                  <a:latin typeface="Times New Roman" panose="02020603050405020304" pitchFamily="18" charset="0"/>
                  <a:ea typeface="黑体" panose="02010609060101010101" pitchFamily="49" charset="-122"/>
                </a:rPr>
                <a:t>）</a:t>
              </a:r>
              <a:endParaRPr lang="zh-CN" altLang="en-US" sz="2000" b="1" dirty="0">
                <a:solidFill>
                  <a:srgbClr val="0000CC"/>
                </a:solidFill>
                <a:latin typeface="Times New Roman" panose="02020603050405020304" pitchFamily="18" charset="0"/>
                <a:ea typeface="黑体" panose="02010609060101010101" pitchFamily="49" charset="-122"/>
              </a:endParaRPr>
            </a:p>
          </p:txBody>
        </p:sp>
        <p:cxnSp>
          <p:nvCxnSpPr>
            <p:cNvPr id="6153" name="AutoShape 10"/>
            <p:cNvCxnSpPr>
              <a:cxnSpLocks noChangeShapeType="1"/>
              <a:stCxn id="11269" idx="3"/>
              <a:endCxn id="11270" idx="1"/>
            </p:cNvCxnSpPr>
            <p:nvPr/>
          </p:nvCxnSpPr>
          <p:spPr bwMode="auto">
            <a:xfrm flipV="1">
              <a:off x="2200" y="1434"/>
              <a:ext cx="816" cy="1021"/>
            </a:xfrm>
            <a:prstGeom prst="bentConnector3">
              <a:avLst>
                <a:gd name="adj1" fmla="val 50236"/>
              </a:avLst>
            </a:prstGeom>
            <a:noFill/>
            <a:ln w="285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AutoShape 11"/>
            <p:cNvCxnSpPr>
              <a:cxnSpLocks noChangeShapeType="1"/>
              <a:endCxn id="11273" idx="1"/>
            </p:cNvCxnSpPr>
            <p:nvPr/>
          </p:nvCxnSpPr>
          <p:spPr bwMode="auto">
            <a:xfrm rot="16200000" flipH="1">
              <a:off x="2177" y="2818"/>
              <a:ext cx="1270" cy="408"/>
            </a:xfrm>
            <a:prstGeom prst="bentConnector2">
              <a:avLst/>
            </a:prstGeom>
            <a:noFill/>
            <a:ln w="285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5" name="AutoShape 12"/>
            <p:cNvCxnSpPr>
              <a:cxnSpLocks noChangeShapeType="1"/>
              <a:endCxn id="11272" idx="1"/>
            </p:cNvCxnSpPr>
            <p:nvPr/>
          </p:nvCxnSpPr>
          <p:spPr bwMode="auto">
            <a:xfrm>
              <a:off x="2608" y="2886"/>
              <a:ext cx="408" cy="0"/>
            </a:xfrm>
            <a:prstGeom prst="straightConnector1">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6" name="AutoShape 13"/>
            <p:cNvCxnSpPr>
              <a:cxnSpLocks noChangeShapeType="1"/>
              <a:endCxn id="11271" idx="1"/>
            </p:cNvCxnSpPr>
            <p:nvPr/>
          </p:nvCxnSpPr>
          <p:spPr bwMode="auto">
            <a:xfrm>
              <a:off x="2608" y="2160"/>
              <a:ext cx="408" cy="0"/>
            </a:xfrm>
            <a:prstGeom prst="straightConnector1">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01</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795503"/>
            <a:ext cx="10763252" cy="829945"/>
          </a:xfrm>
          <a:prstGeom prst="rect">
            <a:avLst/>
          </a:prstGeom>
          <a:noFill/>
        </p:spPr>
        <p:txBody>
          <a:bodyPr wrap="square" rtlCol="0">
            <a:spAutoFit/>
          </a:bodyPr>
          <a:lstStyle/>
          <a:p>
            <a:pPr algn="ctr"/>
            <a:r>
              <a:rPr sz="4800" b="1" spc="300" dirty="0">
                <a:solidFill>
                  <a:schemeClr val="accent1"/>
                </a:solidFill>
              </a:rPr>
              <a:t>嵌入式系统介绍</a:t>
            </a:r>
            <a:endParaRPr sz="4800" b="1" spc="300" dirty="0">
              <a:solidFill>
                <a:schemeClr val="accent1"/>
              </a:solidFill>
            </a:endParaRPr>
          </a:p>
        </p:txBody>
      </p:sp>
      <p:grpSp>
        <p:nvGrpSpPr>
          <p:cNvPr id="6" name="组合 5"/>
          <p:cNvGrpSpPr/>
          <p:nvPr/>
        </p:nvGrpSpPr>
        <p:grpSpPr>
          <a:xfrm>
            <a:off x="4276725" y="1915226"/>
            <a:ext cx="363855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嵌入式系统定义</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435473"/>
            <a:ext cx="363855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嵌入式系统组成</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276725" y="2955720"/>
            <a:ext cx="3638550" cy="401228"/>
            <a:chOff x="5162550" y="4930104"/>
            <a:chExt cx="1866900" cy="401228"/>
          </a:xfrm>
        </p:grpSpPr>
        <p:sp>
          <p:nvSpPr>
            <p:cNvPr id="13" name="文本框 12"/>
            <p:cNvSpPr txBox="1"/>
            <p:nvPr/>
          </p:nvSpPr>
          <p:spPr>
            <a:xfrm>
              <a:off x="5276071" y="4961441"/>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嵌入式系统特点</a:t>
              </a:r>
              <a:endParaRPr lang="zh-CN" altLang="en-US"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475967"/>
            <a:ext cx="3638550" cy="401228"/>
            <a:chOff x="5162550" y="5418236"/>
            <a:chExt cx="1866900" cy="401228"/>
          </a:xfrm>
        </p:grpSpPr>
        <p:sp>
          <p:nvSpPr>
            <p:cNvPr id="16" name="文本框 15"/>
            <p:cNvSpPr txBox="1"/>
            <p:nvPr/>
          </p:nvSpPr>
          <p:spPr>
            <a:xfrm>
              <a:off x="5276071" y="5449573"/>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 嵌入式处理器基础知识</a:t>
              </a:r>
              <a:endParaRPr lang="zh-CN" altLang="en-US"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3996216"/>
            <a:ext cx="3638550" cy="401228"/>
            <a:chOff x="5162550" y="5895607"/>
            <a:chExt cx="1866900" cy="401228"/>
          </a:xfrm>
        </p:grpSpPr>
        <p:sp>
          <p:nvSpPr>
            <p:cNvPr id="19" name="文本框 18"/>
            <p:cNvSpPr txBox="1"/>
            <p:nvPr/>
          </p:nvSpPr>
          <p:spPr>
            <a:xfrm>
              <a:off x="5276071" y="592694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嵌入式系统应用领域 </a:t>
              </a:r>
              <a:endParaRPr lang="zh-CN" altLang="en-US" sz="1600" spc="300" dirty="0">
                <a:solidFill>
                  <a:schemeClr val="tx1">
                    <a:lumMod val="75000"/>
                    <a:lumOff val="2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1524000" y="747713"/>
            <a:ext cx="8255000" cy="5994400"/>
          </a:xfrm>
          <a:solidFill>
            <a:schemeClr val="bg1"/>
          </a:solidFill>
        </p:spPr>
        <p:txBody>
          <a:bodyPr/>
          <a:lstStyle/>
          <a:p>
            <a:pPr algn="ctr" eaLnBrk="1" hangingPunct="1">
              <a:buClr>
                <a:schemeClr val="bg1"/>
              </a:buClr>
              <a:buSzPct val="100000"/>
              <a:defRPr/>
            </a:pPr>
            <a:r>
              <a:rPr lang="zh-CN" altLang="en-US" b="1" dirty="0">
                <a:solidFill>
                  <a:srgbClr val="0000CC"/>
                </a:solidFill>
                <a:latin typeface="+mn-ea"/>
              </a:rPr>
              <a:t>嵌入式微控制器（</a:t>
            </a:r>
            <a:r>
              <a:rPr lang="en-US" altLang="zh-CN" b="1" dirty="0">
                <a:solidFill>
                  <a:srgbClr val="0000CC"/>
                </a:solidFill>
                <a:latin typeface="+mn-ea"/>
              </a:rPr>
              <a:t>MCU</a:t>
            </a:r>
            <a:r>
              <a:rPr lang="zh-CN" altLang="en-US" b="1" dirty="0">
                <a:solidFill>
                  <a:srgbClr val="0000CC"/>
                </a:solidFill>
                <a:latin typeface="+mn-ea"/>
              </a:rPr>
              <a:t>）</a:t>
            </a:r>
            <a:endParaRPr lang="zh-CN" altLang="en-US" b="1" dirty="0">
              <a:solidFill>
                <a:srgbClr val="0000CC"/>
              </a:solidFill>
              <a:latin typeface="+mn-ea"/>
            </a:endParaRPr>
          </a:p>
          <a:p>
            <a:pPr marL="0" indent="355600">
              <a:buNone/>
              <a:defRPr/>
            </a:pPr>
            <a:r>
              <a:rPr lang="zh-CN" altLang="en-US" dirty="0"/>
              <a:t>代表产品：</a:t>
            </a:r>
            <a:endParaRPr lang="en-US" altLang="zh-CN" dirty="0"/>
          </a:p>
          <a:p>
            <a:pPr marL="0" indent="355600">
              <a:lnSpc>
                <a:spcPct val="150000"/>
              </a:lnSpc>
              <a:buNone/>
              <a:defRPr/>
            </a:pPr>
            <a:r>
              <a:rPr lang="en-US" altLang="zh-CN" dirty="0"/>
              <a:t>MCS-51</a:t>
            </a:r>
            <a:r>
              <a:rPr lang="zh-CN" altLang="en-US" dirty="0"/>
              <a:t>系列              </a:t>
            </a:r>
            <a:r>
              <a:rPr lang="en-US" altLang="zh-CN" dirty="0"/>
              <a:t>Intel</a:t>
            </a:r>
            <a:endParaRPr lang="en-US" altLang="zh-CN" dirty="0"/>
          </a:p>
          <a:p>
            <a:pPr marL="0" indent="355600">
              <a:lnSpc>
                <a:spcPct val="150000"/>
              </a:lnSpc>
              <a:buNone/>
              <a:defRPr/>
            </a:pPr>
            <a:r>
              <a:rPr lang="en-US" altLang="zh-CN" dirty="0"/>
              <a:t>MCS-96</a:t>
            </a:r>
            <a:r>
              <a:rPr lang="zh-CN" altLang="en-US" dirty="0"/>
              <a:t>、</a:t>
            </a:r>
            <a:r>
              <a:rPr lang="en-US" altLang="zh-CN" dirty="0"/>
              <a:t>196</a:t>
            </a:r>
            <a:r>
              <a:rPr lang="zh-CN" altLang="en-US" dirty="0"/>
              <a:t>系列</a:t>
            </a:r>
            <a:r>
              <a:rPr lang="en-US" altLang="zh-CN" dirty="0"/>
              <a:t>    Intel                </a:t>
            </a:r>
            <a:endParaRPr lang="en-US" altLang="zh-CN" dirty="0"/>
          </a:p>
          <a:p>
            <a:pPr marL="0" indent="355600">
              <a:lnSpc>
                <a:spcPct val="150000"/>
              </a:lnSpc>
              <a:buNone/>
              <a:defRPr/>
            </a:pPr>
            <a:r>
              <a:rPr lang="en-US" altLang="zh-CN" dirty="0"/>
              <a:t>AVR</a:t>
            </a:r>
            <a:r>
              <a:rPr lang="zh-CN" altLang="en-US" dirty="0"/>
              <a:t>系列  </a:t>
            </a:r>
            <a:r>
              <a:rPr lang="en-US" altLang="zh-CN" dirty="0"/>
              <a:t>ATMEL</a:t>
            </a:r>
            <a:r>
              <a:rPr lang="zh-CN" altLang="en-US" dirty="0"/>
              <a:t>公司</a:t>
            </a:r>
            <a:endParaRPr lang="en-US" altLang="zh-CN" dirty="0"/>
          </a:p>
          <a:p>
            <a:pPr marL="0" indent="355600">
              <a:lnSpc>
                <a:spcPct val="150000"/>
              </a:lnSpc>
              <a:buNone/>
              <a:defRPr/>
            </a:pPr>
            <a:r>
              <a:rPr lang="en-US" altLang="zh-CN" dirty="0"/>
              <a:t>MSP430   TI</a:t>
            </a:r>
            <a:r>
              <a:rPr lang="zh-CN" altLang="en-US" dirty="0"/>
              <a:t>公司</a:t>
            </a:r>
            <a:endParaRPr lang="en-US" altLang="zh-CN" dirty="0"/>
          </a:p>
          <a:p>
            <a:pPr marL="0" indent="355600">
              <a:lnSpc>
                <a:spcPct val="150000"/>
              </a:lnSpc>
              <a:buNone/>
              <a:defRPr/>
            </a:pPr>
            <a:r>
              <a:rPr lang="en-US" altLang="zh-CN" dirty="0"/>
              <a:t>STM32 </a:t>
            </a:r>
            <a:r>
              <a:rPr lang="zh-CN" altLang="en-US" dirty="0"/>
              <a:t>系列  </a:t>
            </a:r>
            <a:r>
              <a:rPr lang="en-US" altLang="zh-CN" dirty="0"/>
              <a:t>ST</a:t>
            </a:r>
            <a:r>
              <a:rPr lang="zh-CN" altLang="en-US" dirty="0"/>
              <a:t>意法半导体</a:t>
            </a:r>
            <a:endParaRPr lang="en-US" altLang="zh-CN" dirty="0"/>
          </a:p>
          <a:p>
            <a:pPr marL="0" indent="355600">
              <a:lnSpc>
                <a:spcPct val="150000"/>
              </a:lnSpc>
              <a:buNone/>
              <a:defRPr/>
            </a:pPr>
            <a:r>
              <a:rPr lang="zh-CN" altLang="en-US" dirty="0"/>
              <a:t>飞思卡尔</a:t>
            </a:r>
            <a:r>
              <a:rPr lang="en-US" altLang="zh-CN" dirty="0"/>
              <a:t>(Freescale Semiconductor)</a:t>
            </a:r>
            <a:endParaRPr lang="en-US" altLang="zh-CN" dirty="0"/>
          </a:p>
          <a:p>
            <a:pPr marL="0" indent="0">
              <a:lnSpc>
                <a:spcPct val="150000"/>
              </a:lnSpc>
              <a:buNone/>
              <a:defRPr/>
            </a:pP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1524000" y="836613"/>
            <a:ext cx="8686800" cy="5905500"/>
          </a:xfrm>
          <a:solidFill>
            <a:schemeClr val="bg1"/>
          </a:solidFill>
        </p:spPr>
        <p:txBody>
          <a:bodyPr/>
          <a:lstStyle/>
          <a:p>
            <a:pPr algn="ctr" eaLnBrk="1" hangingPunct="1">
              <a:buClr>
                <a:schemeClr val="bg1"/>
              </a:buClr>
              <a:buSzPct val="100000"/>
              <a:defRPr/>
            </a:pPr>
            <a:r>
              <a:rPr lang="zh-CN" altLang="en-US" b="1" dirty="0">
                <a:solidFill>
                  <a:srgbClr val="0000CC"/>
                </a:solidFill>
                <a:latin typeface="+mn-ea"/>
              </a:rPr>
              <a:t>嵌入式</a:t>
            </a:r>
            <a:r>
              <a:rPr lang="en-US" altLang="zh-CN" b="1" dirty="0">
                <a:solidFill>
                  <a:srgbClr val="0000CC"/>
                </a:solidFill>
                <a:latin typeface="+mn-ea"/>
              </a:rPr>
              <a:t>DSP</a:t>
            </a:r>
            <a:r>
              <a:rPr lang="zh-CN" altLang="en-US" b="1" dirty="0">
                <a:solidFill>
                  <a:srgbClr val="0000CC"/>
                </a:solidFill>
                <a:latin typeface="+mn-ea"/>
              </a:rPr>
              <a:t>（</a:t>
            </a:r>
            <a:r>
              <a:rPr lang="en-US" altLang="zh-CN" b="1" dirty="0">
                <a:solidFill>
                  <a:srgbClr val="0000CC"/>
                </a:solidFill>
                <a:latin typeface="+mn-ea"/>
              </a:rPr>
              <a:t>DSP</a:t>
            </a:r>
            <a:r>
              <a:rPr lang="zh-CN" altLang="en-US" b="1" dirty="0">
                <a:solidFill>
                  <a:srgbClr val="0000CC"/>
                </a:solidFill>
                <a:latin typeface="+mn-ea"/>
              </a:rPr>
              <a:t>）</a:t>
            </a:r>
            <a:endParaRPr lang="zh-CN" altLang="en-US" b="1" dirty="0">
              <a:solidFill>
                <a:srgbClr val="0000CC"/>
              </a:solidFill>
              <a:latin typeface="+mn-ea"/>
            </a:endParaRPr>
          </a:p>
          <a:p>
            <a:pPr marL="271780" indent="269875">
              <a:defRPr/>
            </a:pPr>
            <a:r>
              <a:rPr lang="en-US" altLang="zh-CN" dirty="0">
                <a:latin typeface="+mn-ea"/>
              </a:rPr>
              <a:t>TI</a:t>
            </a:r>
            <a:r>
              <a:rPr lang="zh-CN" altLang="en-US" dirty="0">
                <a:latin typeface="+mn-ea"/>
              </a:rPr>
              <a:t>公司</a:t>
            </a:r>
            <a:endParaRPr lang="en-US" altLang="zh-CN" dirty="0">
              <a:latin typeface="+mn-ea"/>
            </a:endParaRPr>
          </a:p>
          <a:p>
            <a:pPr marL="271780" indent="269875">
              <a:buNone/>
              <a:defRPr/>
            </a:pPr>
            <a:r>
              <a:rPr lang="en-US" altLang="zh-CN" dirty="0">
                <a:latin typeface="+mn-ea"/>
              </a:rPr>
              <a:t>  TMS320C </a:t>
            </a:r>
            <a:r>
              <a:rPr lang="zh-CN" altLang="en-US" dirty="0">
                <a:latin typeface="+mn-ea"/>
              </a:rPr>
              <a:t>系列</a:t>
            </a:r>
            <a:endParaRPr lang="en-US" altLang="zh-CN" dirty="0">
              <a:latin typeface="+mn-ea"/>
            </a:endParaRPr>
          </a:p>
          <a:p>
            <a:pPr marL="271780" indent="269875">
              <a:buNone/>
              <a:defRPr/>
            </a:pPr>
            <a:r>
              <a:rPr lang="en-US" altLang="zh-CN" dirty="0">
                <a:latin typeface="+mn-ea"/>
              </a:rPr>
              <a:t>  2000</a:t>
            </a:r>
            <a:r>
              <a:rPr lang="zh-CN" altLang="en-US" dirty="0">
                <a:latin typeface="+mn-ea"/>
              </a:rPr>
              <a:t>系列，</a:t>
            </a:r>
            <a:r>
              <a:rPr lang="en-US" altLang="zh-CN" dirty="0">
                <a:latin typeface="+mn-ea"/>
              </a:rPr>
              <a:t>5000</a:t>
            </a:r>
            <a:r>
              <a:rPr lang="zh-CN" altLang="en-US" dirty="0">
                <a:latin typeface="+mn-ea"/>
              </a:rPr>
              <a:t>系列、</a:t>
            </a:r>
            <a:r>
              <a:rPr lang="en-US" altLang="zh-CN" dirty="0">
                <a:latin typeface="+mn-ea"/>
              </a:rPr>
              <a:t>6000</a:t>
            </a:r>
            <a:r>
              <a:rPr lang="zh-CN" altLang="en-US" dirty="0">
                <a:latin typeface="+mn-ea"/>
              </a:rPr>
              <a:t>系列</a:t>
            </a:r>
            <a:endParaRPr lang="en-US" altLang="zh-CN" dirty="0">
              <a:latin typeface="+mn-ea"/>
            </a:endParaRPr>
          </a:p>
          <a:p>
            <a:pPr marL="271780" indent="269875">
              <a:buNone/>
              <a:defRPr/>
            </a:pPr>
            <a:r>
              <a:rPr lang="en-US" altLang="zh-CN" dirty="0">
                <a:latin typeface="+mn-ea"/>
              </a:rPr>
              <a:t>  OMAP</a:t>
            </a:r>
            <a:r>
              <a:rPr lang="zh-CN" altLang="en-US" dirty="0">
                <a:latin typeface="+mn-ea"/>
              </a:rPr>
              <a:t>（媒体处理）</a:t>
            </a:r>
            <a:endParaRPr lang="en-US" altLang="zh-CN" dirty="0">
              <a:latin typeface="+mn-ea"/>
            </a:endParaRPr>
          </a:p>
          <a:p>
            <a:pPr marL="271780" indent="269875">
              <a:buNone/>
              <a:defRPr/>
            </a:pPr>
            <a:endParaRPr lang="en-US" altLang="zh-CN" dirty="0"/>
          </a:p>
          <a:p>
            <a:pPr marL="271780" indent="269875">
              <a:defRPr/>
            </a:pPr>
            <a:r>
              <a:rPr lang="en-US" altLang="zh-CN" dirty="0">
                <a:latin typeface="+mn-ea"/>
              </a:rPr>
              <a:t>ADI </a:t>
            </a:r>
            <a:r>
              <a:rPr lang="zh-CN" altLang="en-US" dirty="0">
                <a:latin typeface="+mn-ea"/>
              </a:rPr>
              <a:t>公司（</a:t>
            </a:r>
            <a:r>
              <a:rPr lang="en-US" altLang="zh-CN" dirty="0">
                <a:latin typeface="+mn-ea"/>
              </a:rPr>
              <a:t>Analog</a:t>
            </a:r>
            <a:r>
              <a:rPr lang="zh-CN" altLang="en-US" dirty="0">
                <a:latin typeface="+mn-ea"/>
              </a:rPr>
              <a:t>）</a:t>
            </a:r>
            <a:r>
              <a:rPr lang="en-US" altLang="zh-CN" dirty="0">
                <a:latin typeface="+mn-ea"/>
              </a:rPr>
              <a:t> </a:t>
            </a:r>
            <a:endParaRPr lang="en-US" altLang="zh-CN" dirty="0">
              <a:latin typeface="+mn-ea"/>
            </a:endParaRPr>
          </a:p>
          <a:p>
            <a:pPr marL="271780" indent="269875">
              <a:buNone/>
              <a:defRPr/>
            </a:pPr>
            <a:r>
              <a:rPr lang="en-US" altLang="zh-CN" dirty="0">
                <a:latin typeface="+mn-ea"/>
              </a:rPr>
              <a:t>  </a:t>
            </a:r>
            <a:r>
              <a:rPr lang="en-US" altLang="zh-CN" dirty="0" err="1">
                <a:latin typeface="+mn-ea"/>
              </a:rPr>
              <a:t>TigerSHARC</a:t>
            </a:r>
            <a:endParaRPr lang="en-US" altLang="zh-CN" dirty="0">
              <a:latin typeface="+mn-ea"/>
            </a:endParaRPr>
          </a:p>
          <a:p>
            <a:pPr marL="271780" indent="269875">
              <a:buNone/>
              <a:defRPr/>
            </a:pPr>
            <a:r>
              <a:rPr lang="en-US" altLang="zh-CN" dirty="0">
                <a:latin typeface="+mn-ea"/>
              </a:rPr>
              <a:t>  </a:t>
            </a:r>
            <a:r>
              <a:rPr lang="en-US" altLang="zh-CN" dirty="0" err="1">
                <a:latin typeface="+mn-ea"/>
              </a:rPr>
              <a:t>Blackfin</a:t>
            </a:r>
            <a:endParaRPr lang="en-US" altLang="zh-CN" dirty="0">
              <a:latin typeface="+mn-ea"/>
            </a:endParaRPr>
          </a:p>
          <a:p>
            <a:pPr marL="271780" indent="269875">
              <a:buNone/>
              <a:defRPr/>
            </a:pPr>
            <a:r>
              <a:rPr lang="en-US" altLang="zh-CN" dirty="0">
                <a:latin typeface="+mn-ea"/>
              </a:rPr>
              <a:t>  </a:t>
            </a:r>
            <a:r>
              <a:rPr lang="en-US" altLang="zh-CN" dirty="0" err="1">
                <a:latin typeface="+mn-ea"/>
              </a:rPr>
              <a:t>SigmaDSP</a:t>
            </a:r>
            <a:endParaRPr lang="zh-CN" altLang="en-US" dirty="0">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2351088" y="765175"/>
            <a:ext cx="7543800" cy="666750"/>
          </a:xfrm>
          <a:prstGeom prst="rect">
            <a:avLst/>
          </a:prstGeom>
          <a:noFill/>
          <a:ln>
            <a:noFill/>
          </a:ln>
          <a:effectLst/>
        </p:spPr>
        <p:txBody>
          <a:bodyPr anchor="ct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lgn="ctr" eaLnBrk="1" hangingPunct="1">
              <a:buClr>
                <a:schemeClr val="bg1"/>
              </a:buClr>
              <a:buSzPct val="100000"/>
              <a:defRPr/>
            </a:pPr>
            <a:r>
              <a:rPr lang="zh-CN" altLang="en-US" b="1" dirty="0">
                <a:solidFill>
                  <a:srgbClr val="0000CC"/>
                </a:solidFill>
                <a:latin typeface="+mn-ea"/>
                <a:ea typeface="+mn-ea"/>
              </a:rPr>
              <a:t>嵌入式微处理器（</a:t>
            </a:r>
            <a:r>
              <a:rPr lang="en-US" altLang="zh-CN" b="1" dirty="0">
                <a:solidFill>
                  <a:srgbClr val="0000CC"/>
                </a:solidFill>
                <a:latin typeface="+mn-ea"/>
                <a:ea typeface="+mn-ea"/>
              </a:rPr>
              <a:t>MPU</a:t>
            </a:r>
            <a:r>
              <a:rPr lang="zh-CN" altLang="en-US" b="1" dirty="0">
                <a:solidFill>
                  <a:srgbClr val="0000CC"/>
                </a:solidFill>
                <a:latin typeface="+mn-ea"/>
                <a:ea typeface="+mn-ea"/>
              </a:rPr>
              <a:t>）</a:t>
            </a:r>
            <a:endParaRPr lang="zh-CN" altLang="en-US" b="1" dirty="0">
              <a:solidFill>
                <a:srgbClr val="0000CC"/>
              </a:solidFill>
              <a:latin typeface="+mn-ea"/>
              <a:ea typeface="+mn-ea"/>
            </a:endParaRPr>
          </a:p>
        </p:txBody>
      </p:sp>
      <p:sp>
        <p:nvSpPr>
          <p:cNvPr id="7171" name="Rectangle 3"/>
          <p:cNvSpPr>
            <a:spLocks noChangeArrowheads="1"/>
          </p:cNvSpPr>
          <p:nvPr/>
        </p:nvSpPr>
        <p:spPr bwMode="auto">
          <a:xfrm>
            <a:off x="3648075" y="1773239"/>
            <a:ext cx="6408738" cy="4103687"/>
          </a:xfrm>
          <a:prstGeom prst="rect">
            <a:avLst/>
          </a:prstGeom>
          <a:noFill/>
          <a:ln>
            <a:noFill/>
          </a:ln>
          <a:effectLst/>
        </p:spPr>
        <p:txBody>
          <a:bodyPr/>
          <a:lstStyle>
            <a:lvl1pPr marL="609600" indent="-609600">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a:spcBef>
                <a:spcPct val="30000"/>
              </a:spcBef>
              <a:buClr>
                <a:srgbClr val="FFD317"/>
              </a:buClr>
              <a:defRPr/>
            </a:pPr>
            <a:r>
              <a:rPr lang="zh-CN" altLang="en-US" sz="2800" dirty="0">
                <a:solidFill>
                  <a:schemeClr val="tx1"/>
                </a:solidFill>
                <a:latin typeface="+mn-ea"/>
                <a:ea typeface="+mn-ea"/>
              </a:rPr>
              <a:t>典型的嵌入式微处理器 </a:t>
            </a:r>
            <a:endParaRPr lang="zh-CN" altLang="en-US" sz="2800" dirty="0">
              <a:solidFill>
                <a:schemeClr val="tx1"/>
              </a:solidFill>
              <a:latin typeface="+mn-ea"/>
              <a:ea typeface="+mn-ea"/>
            </a:endParaRPr>
          </a:p>
          <a:p>
            <a:pPr>
              <a:spcBef>
                <a:spcPct val="30000"/>
              </a:spcBef>
              <a:buClr>
                <a:srgbClr val="FFD317"/>
              </a:buClr>
              <a:defRPr/>
            </a:pPr>
            <a:r>
              <a:rPr lang="en-US" altLang="zh-CN" sz="2800" dirty="0">
                <a:solidFill>
                  <a:schemeClr val="tx1"/>
                </a:solidFill>
                <a:latin typeface="+mn-ea"/>
                <a:ea typeface="+mn-ea"/>
              </a:rPr>
              <a:t> 1</a:t>
            </a:r>
            <a:r>
              <a:rPr lang="zh-CN" altLang="en-US" sz="2800" dirty="0">
                <a:solidFill>
                  <a:schemeClr val="tx1"/>
                </a:solidFill>
                <a:latin typeface="+mn-ea"/>
                <a:ea typeface="+mn-ea"/>
              </a:rPr>
              <a:t>、</a:t>
            </a:r>
            <a:r>
              <a:rPr lang="en-US" altLang="zh-CN" sz="2800" dirty="0">
                <a:solidFill>
                  <a:schemeClr val="tx1"/>
                </a:solidFill>
                <a:latin typeface="+mn-ea"/>
                <a:ea typeface="+mn-ea"/>
              </a:rPr>
              <a:t>ARM</a:t>
            </a:r>
            <a:r>
              <a:rPr lang="zh-CN" altLang="en-US" sz="2800" dirty="0">
                <a:solidFill>
                  <a:schemeClr val="tx1"/>
                </a:solidFill>
                <a:latin typeface="+mn-ea"/>
                <a:ea typeface="+mn-ea"/>
              </a:rPr>
              <a:t>处理器 </a:t>
            </a:r>
            <a:endParaRPr lang="zh-CN" altLang="en-US" sz="2800" dirty="0">
              <a:solidFill>
                <a:schemeClr val="tx1"/>
              </a:solidFill>
              <a:latin typeface="+mn-ea"/>
              <a:ea typeface="+mn-ea"/>
            </a:endParaRPr>
          </a:p>
          <a:p>
            <a:pPr>
              <a:spcBef>
                <a:spcPct val="30000"/>
              </a:spcBef>
              <a:buClr>
                <a:srgbClr val="FFD317"/>
              </a:buClr>
              <a:defRPr/>
            </a:pPr>
            <a:r>
              <a:rPr lang="zh-CN" altLang="en-US" sz="2800" dirty="0">
                <a:solidFill>
                  <a:schemeClr val="tx1"/>
                </a:solidFill>
                <a:latin typeface="+mn-ea"/>
                <a:ea typeface="+mn-ea"/>
              </a:rPr>
              <a:t> </a:t>
            </a:r>
            <a:r>
              <a:rPr lang="en-US" altLang="zh-CN" sz="2800" dirty="0">
                <a:solidFill>
                  <a:schemeClr val="tx1"/>
                </a:solidFill>
                <a:latin typeface="+mn-ea"/>
                <a:ea typeface="+mn-ea"/>
              </a:rPr>
              <a:t>2</a:t>
            </a:r>
            <a:r>
              <a:rPr lang="zh-CN" altLang="en-US" sz="2800" dirty="0">
                <a:solidFill>
                  <a:schemeClr val="tx1"/>
                </a:solidFill>
                <a:latin typeface="+mn-ea"/>
                <a:ea typeface="+mn-ea"/>
              </a:rPr>
              <a:t>、</a:t>
            </a:r>
            <a:r>
              <a:rPr lang="en-US" altLang="zh-CN" sz="2800" dirty="0">
                <a:solidFill>
                  <a:schemeClr val="tx1"/>
                </a:solidFill>
                <a:latin typeface="+mn-ea"/>
                <a:ea typeface="+mn-ea"/>
              </a:rPr>
              <a:t>Power PC</a:t>
            </a:r>
            <a:r>
              <a:rPr lang="zh-CN" altLang="en-US" sz="2800" dirty="0">
                <a:solidFill>
                  <a:schemeClr val="tx1"/>
                </a:solidFill>
                <a:latin typeface="+mn-ea"/>
                <a:ea typeface="+mn-ea"/>
              </a:rPr>
              <a:t>处理器 </a:t>
            </a:r>
            <a:endParaRPr lang="zh-CN" altLang="en-US" sz="2800" dirty="0">
              <a:solidFill>
                <a:schemeClr val="tx1"/>
              </a:solidFill>
              <a:latin typeface="+mn-ea"/>
              <a:ea typeface="+mn-ea"/>
            </a:endParaRPr>
          </a:p>
          <a:p>
            <a:pPr>
              <a:spcBef>
                <a:spcPct val="30000"/>
              </a:spcBef>
              <a:buClr>
                <a:srgbClr val="FFD317"/>
              </a:buClr>
              <a:defRPr/>
            </a:pPr>
            <a:r>
              <a:rPr lang="zh-CN" altLang="en-US" sz="2800" dirty="0">
                <a:solidFill>
                  <a:schemeClr val="tx1"/>
                </a:solidFill>
                <a:latin typeface="+mn-ea"/>
                <a:ea typeface="+mn-ea"/>
              </a:rPr>
              <a:t> </a:t>
            </a:r>
            <a:r>
              <a:rPr lang="en-US" altLang="zh-CN" sz="2800" dirty="0">
                <a:solidFill>
                  <a:schemeClr val="tx1"/>
                </a:solidFill>
                <a:latin typeface="+mn-ea"/>
                <a:ea typeface="+mn-ea"/>
              </a:rPr>
              <a:t>3</a:t>
            </a:r>
            <a:r>
              <a:rPr lang="zh-CN" altLang="en-US" sz="2800" dirty="0">
                <a:solidFill>
                  <a:schemeClr val="tx1"/>
                </a:solidFill>
                <a:latin typeface="+mn-ea"/>
                <a:ea typeface="+mn-ea"/>
              </a:rPr>
              <a:t>、</a:t>
            </a:r>
            <a:r>
              <a:rPr lang="en-US" altLang="zh-CN" sz="2800" dirty="0">
                <a:solidFill>
                  <a:schemeClr val="tx1"/>
                </a:solidFill>
                <a:latin typeface="+mn-ea"/>
                <a:ea typeface="+mn-ea"/>
              </a:rPr>
              <a:t>MIPS</a:t>
            </a:r>
            <a:r>
              <a:rPr lang="zh-CN" altLang="en-US" sz="2800" dirty="0">
                <a:solidFill>
                  <a:schemeClr val="tx1"/>
                </a:solidFill>
                <a:latin typeface="+mn-ea"/>
                <a:ea typeface="+mn-ea"/>
              </a:rPr>
              <a:t>处理器 </a:t>
            </a:r>
            <a:endParaRPr lang="zh-CN" altLang="en-US" sz="2800" dirty="0">
              <a:solidFill>
                <a:schemeClr val="tx1"/>
              </a:solidFill>
              <a:latin typeface="+mn-ea"/>
              <a:ea typeface="+mn-ea"/>
            </a:endParaRPr>
          </a:p>
          <a:p>
            <a:pPr>
              <a:spcBef>
                <a:spcPct val="30000"/>
              </a:spcBef>
              <a:buClr>
                <a:srgbClr val="FFD317"/>
              </a:buClr>
              <a:defRPr/>
            </a:pPr>
            <a:r>
              <a:rPr lang="zh-CN" altLang="en-US" sz="2800" dirty="0">
                <a:solidFill>
                  <a:schemeClr val="tx1"/>
                </a:solidFill>
                <a:latin typeface="+mn-ea"/>
                <a:ea typeface="+mn-ea"/>
              </a:rPr>
              <a:t> </a:t>
            </a:r>
            <a:r>
              <a:rPr lang="en-US" altLang="zh-CN" sz="2800" dirty="0">
                <a:solidFill>
                  <a:schemeClr val="tx1"/>
                </a:solidFill>
                <a:latin typeface="+mn-ea"/>
                <a:ea typeface="+mn-ea"/>
              </a:rPr>
              <a:t>4</a:t>
            </a:r>
            <a:r>
              <a:rPr lang="zh-CN" altLang="en-US" sz="2800" dirty="0">
                <a:solidFill>
                  <a:schemeClr val="tx1"/>
                </a:solidFill>
                <a:latin typeface="+mn-ea"/>
                <a:ea typeface="+mn-ea"/>
              </a:rPr>
              <a:t>、</a:t>
            </a:r>
            <a:r>
              <a:rPr lang="en-US" altLang="zh-CN" sz="2800" dirty="0">
                <a:solidFill>
                  <a:schemeClr val="tx1"/>
                </a:solidFill>
                <a:latin typeface="+mn-ea"/>
                <a:ea typeface="+mn-ea"/>
              </a:rPr>
              <a:t>Sparc</a:t>
            </a:r>
            <a:r>
              <a:rPr lang="zh-CN" altLang="en-US" sz="2800" dirty="0">
                <a:solidFill>
                  <a:schemeClr val="tx1"/>
                </a:solidFill>
                <a:latin typeface="+mn-ea"/>
                <a:ea typeface="+mn-ea"/>
              </a:rPr>
              <a:t>处理器 </a:t>
            </a:r>
            <a:endParaRPr lang="zh-CN" altLang="en-US" sz="2800" dirty="0">
              <a:solidFill>
                <a:schemeClr val="tx1"/>
              </a:solidFill>
              <a:latin typeface="+mn-ea"/>
              <a:ea typeface="+mn-ea"/>
            </a:endParaRPr>
          </a:p>
          <a:p>
            <a:pPr>
              <a:spcBef>
                <a:spcPct val="30000"/>
              </a:spcBef>
              <a:buClr>
                <a:srgbClr val="FFD317"/>
              </a:buClr>
              <a:defRPr/>
            </a:pPr>
            <a:r>
              <a:rPr lang="en-US" altLang="zh-CN" sz="2800" dirty="0">
                <a:solidFill>
                  <a:schemeClr val="tx1"/>
                </a:solidFill>
                <a:latin typeface="+mn-ea"/>
                <a:ea typeface="+mn-ea"/>
              </a:rPr>
              <a:t> 5</a:t>
            </a:r>
            <a:r>
              <a:rPr lang="zh-CN" altLang="en-US" sz="2800" dirty="0">
                <a:solidFill>
                  <a:schemeClr val="tx1"/>
                </a:solidFill>
                <a:latin typeface="+mn-ea"/>
                <a:ea typeface="+mn-ea"/>
              </a:rPr>
              <a:t>、国产处理器 </a:t>
            </a:r>
            <a:endParaRPr lang="zh-CN" altLang="en-US" sz="2800" dirty="0">
              <a:solidFill>
                <a:schemeClr val="tx1"/>
              </a:solidFill>
              <a:latin typeface="+mn-ea"/>
              <a:ea typeface="+mn-ea"/>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992314" y="765175"/>
            <a:ext cx="8243887" cy="738188"/>
          </a:xfrm>
        </p:spPr>
        <p:txBody>
          <a:bodyPr vert="horz" wrap="square" lIns="91440" tIns="45720" rIns="91440" bIns="45720" numCol="1" rtlCol="0" anchor="ctr" anchorCtr="0" compatLnSpc="1">
            <a:normAutofit/>
          </a:bodyPr>
          <a:lstStyle/>
          <a:p>
            <a:pPr>
              <a:defRPr/>
            </a:pPr>
            <a:r>
              <a:rPr lang="en-US" altLang="zh-CN" sz="3200" b="1" dirty="0">
                <a:solidFill>
                  <a:srgbClr val="0000CC"/>
                </a:solidFill>
                <a:latin typeface="+mn-ea"/>
                <a:ea typeface="+mn-ea"/>
              </a:rPr>
              <a:t>1. </a:t>
            </a:r>
            <a:r>
              <a:rPr lang="en-US" altLang="zh-CN" sz="3200" b="1" dirty="0">
                <a:solidFill>
                  <a:srgbClr val="0000CC"/>
                </a:solidFill>
                <a:latin typeface="Times New Roman" panose="02020603050405020304" pitchFamily="18" charset="0"/>
                <a:ea typeface="+mn-ea"/>
                <a:cs typeface="Times New Roman" panose="02020603050405020304" pitchFamily="18" charset="0"/>
              </a:rPr>
              <a:t>ARM</a:t>
            </a:r>
            <a:r>
              <a:rPr lang="zh-CN" altLang="en-US" sz="3200" b="1" dirty="0">
                <a:solidFill>
                  <a:srgbClr val="0000CC"/>
                </a:solidFill>
                <a:latin typeface="+mn-ea"/>
                <a:ea typeface="+mn-ea"/>
              </a:rPr>
              <a:t>处理器</a:t>
            </a:r>
            <a:endParaRPr lang="zh-CN" altLang="en-US" sz="3200" b="1" dirty="0">
              <a:solidFill>
                <a:srgbClr val="0000CC"/>
              </a:solidFill>
              <a:latin typeface="+mn-ea"/>
              <a:ea typeface="+mn-ea"/>
            </a:endParaRPr>
          </a:p>
        </p:txBody>
      </p:sp>
      <p:sp>
        <p:nvSpPr>
          <p:cNvPr id="126980" name="Text Box 4"/>
          <p:cNvSpPr txBox="1">
            <a:spLocks noChangeArrowheads="1"/>
          </p:cNvSpPr>
          <p:nvPr/>
        </p:nvSpPr>
        <p:spPr bwMode="auto">
          <a:xfrm>
            <a:off x="1524001" y="1512889"/>
            <a:ext cx="8964613" cy="5106987"/>
          </a:xfrm>
          <a:prstGeom prst="rect">
            <a:avLst/>
          </a:prstGeom>
          <a:solidFill>
            <a:schemeClr val="bg1"/>
          </a:solidFill>
          <a:ln>
            <a:noFill/>
          </a:ln>
          <a:effectLst/>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marL="271780" indent="84455">
              <a:lnSpc>
                <a:spcPct val="140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英国先进</a:t>
            </a:r>
            <a:r>
              <a:rPr lang="en-US" altLang="zh-CN" sz="2400" dirty="0">
                <a:solidFill>
                  <a:schemeClr val="tx1"/>
                </a:solidFill>
                <a:latin typeface="Times New Roman" panose="02020603050405020304" pitchFamily="18" charset="0"/>
                <a:ea typeface="+mn-ea"/>
                <a:cs typeface="Times New Roman" panose="02020603050405020304" pitchFamily="18" charset="0"/>
              </a:rPr>
              <a:t>RISC</a:t>
            </a:r>
            <a:r>
              <a:rPr lang="zh-CN" altLang="en-US" sz="2400" dirty="0">
                <a:solidFill>
                  <a:schemeClr val="tx1"/>
                </a:solidFill>
                <a:latin typeface="Times New Roman" panose="02020603050405020304" pitchFamily="18" charset="0"/>
                <a:ea typeface="+mn-ea"/>
                <a:cs typeface="Times New Roman" panose="02020603050405020304" pitchFamily="18" charset="0"/>
              </a:rPr>
              <a:t>机器公司（</a:t>
            </a:r>
            <a:r>
              <a:rPr lang="en-US" altLang="zh-CN" sz="2400" dirty="0">
                <a:solidFill>
                  <a:srgbClr val="0000CC"/>
                </a:solidFill>
                <a:latin typeface="Times New Roman" panose="02020603050405020304" pitchFamily="18" charset="0"/>
                <a:ea typeface="+mn-ea"/>
                <a:cs typeface="Times New Roman" panose="02020603050405020304" pitchFamily="18" charset="0"/>
              </a:rPr>
              <a:t>A</a:t>
            </a:r>
            <a:r>
              <a:rPr lang="en-US" altLang="zh-CN" sz="2400" dirty="0">
                <a:solidFill>
                  <a:schemeClr val="tx1"/>
                </a:solidFill>
                <a:latin typeface="Times New Roman" panose="02020603050405020304" pitchFamily="18" charset="0"/>
                <a:ea typeface="+mn-ea"/>
                <a:cs typeface="Times New Roman" panose="02020603050405020304" pitchFamily="18" charset="0"/>
              </a:rPr>
              <a:t>dvanced </a:t>
            </a:r>
            <a:r>
              <a:rPr lang="en-US" altLang="zh-CN" sz="2400" dirty="0">
                <a:solidFill>
                  <a:srgbClr val="0000CC"/>
                </a:solidFill>
                <a:latin typeface="Times New Roman" panose="02020603050405020304" pitchFamily="18" charset="0"/>
                <a:ea typeface="+mn-ea"/>
                <a:cs typeface="Times New Roman" panose="02020603050405020304" pitchFamily="18" charset="0"/>
              </a:rPr>
              <a:t>R</a:t>
            </a:r>
            <a:r>
              <a:rPr lang="en-US" altLang="zh-CN" sz="2400" dirty="0">
                <a:solidFill>
                  <a:schemeClr val="tx1"/>
                </a:solidFill>
                <a:latin typeface="Times New Roman" panose="02020603050405020304" pitchFamily="18" charset="0"/>
                <a:ea typeface="+mn-ea"/>
                <a:cs typeface="Times New Roman" panose="02020603050405020304" pitchFamily="18" charset="0"/>
              </a:rPr>
              <a:t>ISC </a:t>
            </a:r>
            <a:r>
              <a:rPr lang="en-US" altLang="zh-CN" sz="2400" dirty="0">
                <a:solidFill>
                  <a:srgbClr val="0000CC"/>
                </a:solidFill>
                <a:latin typeface="Times New Roman" panose="02020603050405020304" pitchFamily="18" charset="0"/>
                <a:ea typeface="+mn-ea"/>
                <a:cs typeface="Times New Roman" panose="02020603050405020304" pitchFamily="18" charset="0"/>
              </a:rPr>
              <a:t>M</a:t>
            </a:r>
            <a:r>
              <a:rPr lang="en-US" altLang="zh-CN" sz="2400" dirty="0">
                <a:solidFill>
                  <a:schemeClr val="tx1"/>
                </a:solidFill>
                <a:latin typeface="Times New Roman" panose="02020603050405020304" pitchFamily="18" charset="0"/>
                <a:ea typeface="+mn-ea"/>
                <a:cs typeface="Times New Roman" panose="02020603050405020304" pitchFamily="18" charset="0"/>
              </a:rPr>
              <a:t>achines</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rgbClr val="0000CC"/>
                </a:solidFill>
                <a:latin typeface="Times New Roman" panose="02020603050405020304" pitchFamily="18" charset="0"/>
                <a:ea typeface="+mn-ea"/>
                <a:cs typeface="Times New Roman" panose="02020603050405020304" pitchFamily="18" charset="0"/>
              </a:rPr>
              <a:t>ARM</a:t>
            </a:r>
            <a:r>
              <a:rPr lang="zh-CN" altLang="en-US" sz="2400" dirty="0">
                <a:solidFill>
                  <a:schemeClr val="tx1"/>
                </a:solidFill>
                <a:latin typeface="Times New Roman" panose="02020603050405020304" pitchFamily="18" charset="0"/>
                <a:ea typeface="+mn-ea"/>
                <a:cs typeface="Times New Roman" panose="02020603050405020304" pitchFamily="18" charset="0"/>
              </a:rPr>
              <a:t>）是全球领先的</a:t>
            </a:r>
            <a:r>
              <a:rPr lang="en-US" altLang="zh-CN" sz="2400" dirty="0">
                <a:solidFill>
                  <a:schemeClr val="tx1"/>
                </a:solidFill>
                <a:latin typeface="Times New Roman" panose="02020603050405020304" pitchFamily="18" charset="0"/>
                <a:ea typeface="+mn-ea"/>
                <a:cs typeface="Times New Roman" panose="02020603050405020304" pitchFamily="18" charset="0"/>
              </a:rPr>
              <a:t>16/32/64</a:t>
            </a:r>
            <a:r>
              <a:rPr lang="zh-CN" altLang="en-US" sz="2400" dirty="0">
                <a:solidFill>
                  <a:schemeClr val="tx1"/>
                </a:solidFill>
                <a:latin typeface="Times New Roman" panose="02020603050405020304" pitchFamily="18" charset="0"/>
                <a:ea typeface="+mn-ea"/>
                <a:cs typeface="Times New Roman" panose="02020603050405020304" pitchFamily="18" charset="0"/>
              </a:rPr>
              <a:t>位</a:t>
            </a:r>
            <a:r>
              <a:rPr lang="en-US" altLang="zh-CN" sz="2400" dirty="0">
                <a:solidFill>
                  <a:schemeClr val="tx1"/>
                </a:solidFill>
                <a:latin typeface="Times New Roman" panose="02020603050405020304" pitchFamily="18" charset="0"/>
                <a:ea typeface="+mn-ea"/>
                <a:cs typeface="Times New Roman" panose="02020603050405020304" pitchFamily="18" charset="0"/>
              </a:rPr>
              <a:t>RISC</a:t>
            </a:r>
            <a:r>
              <a:rPr lang="zh-CN" altLang="en-US" sz="2400" dirty="0">
                <a:solidFill>
                  <a:schemeClr val="tx1"/>
                </a:solidFill>
                <a:latin typeface="Times New Roman" panose="02020603050405020304" pitchFamily="18" charset="0"/>
                <a:ea typeface="+mn-ea"/>
                <a:cs typeface="Times New Roman" panose="02020603050405020304" pitchFamily="18" charset="0"/>
              </a:rPr>
              <a:t>微处理器知识产权（</a:t>
            </a:r>
            <a:r>
              <a:rPr lang="en-US" altLang="zh-CN" sz="2400" dirty="0">
                <a:solidFill>
                  <a:srgbClr val="0000CC"/>
                </a:solidFill>
                <a:latin typeface="Times New Roman" panose="02020603050405020304" pitchFamily="18" charset="0"/>
                <a:ea typeface="+mn-ea"/>
                <a:cs typeface="Times New Roman" panose="02020603050405020304" pitchFamily="18" charset="0"/>
              </a:rPr>
              <a:t>I</a:t>
            </a:r>
            <a:r>
              <a:rPr lang="en-US" altLang="zh-CN" sz="2400" dirty="0">
                <a:solidFill>
                  <a:schemeClr val="tx1"/>
                </a:solidFill>
                <a:latin typeface="Times New Roman" panose="02020603050405020304" pitchFamily="18" charset="0"/>
                <a:ea typeface="+mn-ea"/>
                <a:cs typeface="Times New Roman" panose="02020603050405020304" pitchFamily="18" charset="0"/>
              </a:rPr>
              <a:t>ntellectual </a:t>
            </a:r>
            <a:r>
              <a:rPr lang="en-US" altLang="zh-CN" sz="2400" dirty="0">
                <a:solidFill>
                  <a:srgbClr val="0000CC"/>
                </a:solidFill>
                <a:latin typeface="Times New Roman" panose="02020603050405020304" pitchFamily="18" charset="0"/>
                <a:ea typeface="+mn-ea"/>
                <a:cs typeface="Times New Roman" panose="02020603050405020304" pitchFamily="18" charset="0"/>
              </a:rPr>
              <a:t>P</a:t>
            </a:r>
            <a:r>
              <a:rPr lang="en-US" altLang="zh-CN" sz="2400" dirty="0">
                <a:solidFill>
                  <a:schemeClr val="tx1"/>
                </a:solidFill>
                <a:latin typeface="Times New Roman" panose="02020603050405020304" pitchFamily="18" charset="0"/>
                <a:ea typeface="+mn-ea"/>
                <a:cs typeface="Times New Roman" panose="02020603050405020304" pitchFamily="18" charset="0"/>
              </a:rPr>
              <a:t>roperty</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rgbClr val="0000CC"/>
                </a:solidFill>
                <a:latin typeface="Times New Roman" panose="02020603050405020304" pitchFamily="18" charset="0"/>
                <a:ea typeface="+mn-ea"/>
                <a:cs typeface="Times New Roman" panose="02020603050405020304" pitchFamily="18" charset="0"/>
              </a:rPr>
              <a:t>IP</a:t>
            </a:r>
            <a:r>
              <a:rPr lang="zh-CN" altLang="en-US" sz="2400" dirty="0">
                <a:solidFill>
                  <a:schemeClr val="tx1"/>
                </a:solidFill>
                <a:latin typeface="Times New Roman" panose="02020603050405020304" pitchFamily="18" charset="0"/>
                <a:ea typeface="+mn-ea"/>
                <a:cs typeface="Times New Roman" panose="02020603050405020304" pitchFamily="18" charset="0"/>
              </a:rPr>
              <a:t>）供应商。 </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marL="271780" indent="84455">
              <a:lnSpc>
                <a:spcPct val="140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ARM</a:t>
            </a:r>
            <a:r>
              <a:rPr lang="zh-CN" altLang="en-US" sz="2400" dirty="0">
                <a:solidFill>
                  <a:schemeClr val="tx1"/>
                </a:solidFill>
                <a:latin typeface="Times New Roman" panose="02020603050405020304" pitchFamily="18" charset="0"/>
                <a:ea typeface="+mn-ea"/>
                <a:cs typeface="Times New Roman" panose="02020603050405020304" pitchFamily="18" charset="0"/>
              </a:rPr>
              <a:t>公司本身不直接从事芯片生产，而是依靠转让微处理器、外围和系统芯片的设计技术给合作公司，由合作公司使用这些技术来生产各具特色的芯片。 </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271780" indent="84455">
              <a:lnSpc>
                <a:spcPct val="140000"/>
              </a:lnSpc>
              <a:spcBef>
                <a:spcPts val="600"/>
              </a:spcBef>
              <a:spcAft>
                <a:spcPts val="6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授权公司：</a:t>
            </a:r>
            <a:r>
              <a:rPr lang="en-US" altLang="zh-CN" sz="2400" dirty="0">
                <a:solidFill>
                  <a:schemeClr val="tx1"/>
                </a:solidFill>
                <a:latin typeface="Times New Roman" panose="02020603050405020304" pitchFamily="18" charset="0"/>
                <a:ea typeface="+mn-ea"/>
                <a:cs typeface="Times New Roman" panose="02020603050405020304" pitchFamily="18" charset="0"/>
              </a:rPr>
              <a:t>IBM</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Intel</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 Sharp </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 Freescale </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TI</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 </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271780" indent="84455">
              <a:lnSpc>
                <a:spcPct val="140000"/>
              </a:lnSpc>
              <a:spcBef>
                <a:spcPts val="600"/>
              </a:spcBef>
              <a:spcAft>
                <a:spcPts val="600"/>
              </a:spcAft>
              <a:buSzPct val="125000"/>
              <a:defRPr/>
            </a:pPr>
            <a:r>
              <a:rPr lang="en-US" altLang="zh-CN" sz="2400" dirty="0">
                <a:solidFill>
                  <a:schemeClr val="tx1"/>
                </a:solidFill>
                <a:latin typeface="Times New Roman" panose="02020603050405020304" pitchFamily="18" charset="0"/>
                <a:ea typeface="+mn-ea"/>
                <a:cs typeface="Times New Roman" panose="02020603050405020304" pitchFamily="18" charset="0"/>
              </a:rPr>
              <a:t>        Atmel </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STMicroelectronics</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dirty="0"/>
              <a:t> </a:t>
            </a:r>
            <a:r>
              <a:rPr lang="en-US" altLang="zh-CN" sz="2400" dirty="0">
                <a:solidFill>
                  <a:schemeClr val="tx1"/>
                </a:solidFill>
                <a:latin typeface="Times New Roman" panose="02020603050405020304" pitchFamily="18" charset="0"/>
                <a:ea typeface="+mn-ea"/>
                <a:cs typeface="Times New Roman" panose="02020603050405020304" pitchFamily="18" charset="0"/>
              </a:rPr>
              <a:t>Samsung </a:t>
            </a:r>
            <a:r>
              <a:rPr lang="zh-CN" altLang="en-US" sz="2400" dirty="0">
                <a:solidFill>
                  <a:schemeClr val="tx1"/>
                </a:solidFill>
                <a:latin typeface="Times New Roman" panose="02020603050405020304" pitchFamily="18" charset="0"/>
                <a:ea typeface="+mn-ea"/>
                <a:cs typeface="Times New Roman" panose="02020603050405020304" pitchFamily="18" charset="0"/>
              </a:rPr>
              <a:t>等</a:t>
            </a:r>
            <a:r>
              <a:rPr lang="en-US" altLang="zh-CN" sz="2400" dirty="0">
                <a:solidFill>
                  <a:srgbClr val="136EC2"/>
                </a:solidFill>
                <a:latin typeface="Arial" panose="020B0604020202020204" pitchFamily="34" charset="0"/>
                <a:ea typeface="+mn-ea"/>
                <a:cs typeface="Times New Roman" panose="02020603050405020304" pitchFamily="18" charset="0"/>
              </a:rPr>
              <a:t>    </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checkerboard(across)">
                                      <p:cBhvr>
                                        <p:cTn id="7" dur="5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981075"/>
            <a:ext cx="8229600" cy="4751388"/>
          </a:xfrm>
        </p:spPr>
        <p:txBody>
          <a:bodyPr/>
          <a:lstStyle/>
          <a:p>
            <a:pPr>
              <a:defRPr/>
            </a:pPr>
            <a:r>
              <a:rPr lang="en-US" altLang="zh-CN" sz="2400" dirty="0">
                <a:latin typeface="Times New Roman" panose="02020603050405020304" pitchFamily="18" charset="0"/>
                <a:cs typeface="Times New Roman" panose="02020603050405020304" pitchFamily="18" charset="0"/>
              </a:rPr>
              <a:t>ARM</a:t>
            </a:r>
            <a:r>
              <a:rPr lang="zh-CN" altLang="en-US" sz="2400" dirty="0">
                <a:latin typeface="Times New Roman" panose="02020603050405020304" pitchFamily="18" charset="0"/>
                <a:cs typeface="Times New Roman" panose="02020603050405020304" pitchFamily="18" charset="0"/>
              </a:rPr>
              <a:t>架构的国产嵌入式处理器</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zh-CN" altLang="en-US" sz="2400" dirty="0">
                <a:latin typeface="Times New Roman" panose="02020603050405020304" pitchFamily="18" charset="0"/>
                <a:cs typeface="Times New Roman" panose="02020603050405020304" pitchFamily="18" charset="0"/>
              </a:rPr>
              <a:t>    华为麒麟</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zh-CN" altLang="en-US" sz="2400" dirty="0">
                <a:latin typeface="Times New Roman" panose="02020603050405020304" pitchFamily="18" charset="0"/>
                <a:cs typeface="Times New Roman" panose="02020603050405020304" pitchFamily="18" charset="0"/>
              </a:rPr>
              <a:t>    展讯（紫光展锐）</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小米</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天津飞腾</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1800" dirty="0">
                <a:solidFill>
                  <a:srgbClr val="434343"/>
                </a:solidFill>
                <a:latin typeface="微软雅黑" panose="020B0503020204020204" pitchFamily="34" charset="-122"/>
                <a:cs typeface="宋体" panose="02010600030101010101" pitchFamily="2" charset="-122"/>
              </a:rPr>
              <a:t>    </a:t>
            </a:r>
            <a:r>
              <a:rPr lang="zh-CN" altLang="zh-CN" sz="2400" dirty="0">
                <a:latin typeface="Times New Roman" panose="02020603050405020304" pitchFamily="18" charset="0"/>
                <a:cs typeface="Times New Roman" panose="02020603050405020304" pitchFamily="18" charset="0"/>
              </a:rPr>
              <a:t>华芯通昇龙</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73264" y="754063"/>
            <a:ext cx="8243887" cy="665162"/>
          </a:xfrm>
        </p:spPr>
        <p:txBody>
          <a:bodyPr vert="horz" wrap="square" lIns="91440" tIns="45720" rIns="91440" bIns="45720" numCol="1" rtlCol="0" anchor="ctr" anchorCtr="0" compatLnSpc="1">
            <a:normAutofit/>
          </a:bodyPr>
          <a:lstStyle/>
          <a:p>
            <a:pPr>
              <a:defRPr/>
            </a:pPr>
            <a:r>
              <a:rPr lang="en-US" altLang="zh-CN" sz="3200" b="1" dirty="0">
                <a:solidFill>
                  <a:srgbClr val="0000CC"/>
                </a:solidFill>
                <a:latin typeface="Times New Roman" panose="02020603050405020304" pitchFamily="18" charset="0"/>
                <a:ea typeface="+mn-ea"/>
                <a:cs typeface="Times New Roman" panose="02020603050405020304" pitchFamily="18" charset="0"/>
              </a:rPr>
              <a:t>2.   PowerPC</a:t>
            </a:r>
            <a:r>
              <a:rPr lang="zh-CN" altLang="en-US" sz="3200" b="1" dirty="0">
                <a:solidFill>
                  <a:srgbClr val="0000CC"/>
                </a:solidFill>
                <a:latin typeface="Times New Roman" panose="02020603050405020304" pitchFamily="18" charset="0"/>
                <a:ea typeface="+mn-ea"/>
                <a:cs typeface="Times New Roman" panose="02020603050405020304" pitchFamily="18" charset="0"/>
              </a:rPr>
              <a:t>处理器</a:t>
            </a:r>
            <a:endParaRPr lang="zh-CN" altLang="en-US" sz="3200" b="1" dirty="0">
              <a:solidFill>
                <a:srgbClr val="0000CC"/>
              </a:solidFill>
              <a:latin typeface="Times New Roman" panose="02020603050405020304" pitchFamily="18" charset="0"/>
              <a:ea typeface="+mn-ea"/>
              <a:cs typeface="Times New Roman" panose="02020603050405020304" pitchFamily="18" charset="0"/>
            </a:endParaRPr>
          </a:p>
        </p:txBody>
      </p:sp>
      <p:sp>
        <p:nvSpPr>
          <p:cNvPr id="129027" name="Text Box 3"/>
          <p:cNvSpPr txBox="1">
            <a:spLocks noChangeArrowheads="1"/>
          </p:cNvSpPr>
          <p:nvPr/>
        </p:nvSpPr>
        <p:spPr bwMode="auto">
          <a:xfrm>
            <a:off x="1524001" y="1412875"/>
            <a:ext cx="8964613" cy="5505450"/>
          </a:xfrm>
          <a:prstGeom prst="rect">
            <a:avLst/>
          </a:prstGeom>
          <a:solidFill>
            <a:schemeClr val="bg1"/>
          </a:solidFill>
          <a:ln>
            <a:noFill/>
          </a:ln>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marL="271780">
              <a:lnSpc>
                <a:spcPct val="135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PowerPC</a:t>
            </a:r>
            <a:r>
              <a:rPr lang="zh-CN" altLang="en-US" sz="2400" dirty="0">
                <a:solidFill>
                  <a:schemeClr val="tx1"/>
                </a:solidFill>
                <a:latin typeface="Times New Roman" panose="02020603050405020304" pitchFamily="18" charset="0"/>
                <a:ea typeface="+mn-ea"/>
                <a:cs typeface="Times New Roman" panose="02020603050405020304" pitchFamily="18" charset="0"/>
              </a:rPr>
              <a:t>处理器品种很多，既有通用的处理器，又有嵌入式控制器和内核。</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marL="271780">
              <a:lnSpc>
                <a:spcPct val="135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PowerPC</a:t>
            </a:r>
            <a:r>
              <a:rPr lang="zh-CN" altLang="en-US" sz="2400" dirty="0">
                <a:solidFill>
                  <a:schemeClr val="tx1"/>
                </a:solidFill>
                <a:latin typeface="Times New Roman" panose="02020603050405020304" pitchFamily="18" charset="0"/>
                <a:ea typeface="+mn-ea"/>
                <a:cs typeface="Times New Roman" panose="02020603050405020304" pitchFamily="18" charset="0"/>
              </a:rPr>
              <a:t>的基本设计源自</a:t>
            </a:r>
            <a:r>
              <a:rPr lang="en-US" altLang="zh-CN" sz="2400" dirty="0">
                <a:solidFill>
                  <a:schemeClr val="tx1"/>
                </a:solidFill>
                <a:latin typeface="Times New Roman" panose="02020603050405020304" pitchFamily="18" charset="0"/>
                <a:ea typeface="+mn-ea"/>
                <a:cs typeface="Times New Roman" panose="02020603050405020304" pitchFamily="18" charset="0"/>
              </a:rPr>
              <a:t>IBM</a:t>
            </a:r>
            <a:r>
              <a:rPr lang="zh-CN" altLang="en-US" sz="2400" dirty="0">
                <a:solidFill>
                  <a:schemeClr val="tx1"/>
                </a:solidFill>
                <a:latin typeface="Times New Roman" panose="02020603050405020304" pitchFamily="18" charset="0"/>
                <a:ea typeface="+mn-ea"/>
                <a:cs typeface="Times New Roman" panose="02020603050405020304" pitchFamily="18" charset="0"/>
              </a:rPr>
              <a:t>的</a:t>
            </a:r>
            <a:r>
              <a:rPr lang="en-US" altLang="zh-CN" sz="2400" dirty="0">
                <a:solidFill>
                  <a:schemeClr val="tx1"/>
                </a:solidFill>
                <a:latin typeface="Times New Roman" panose="02020603050405020304" pitchFamily="18" charset="0"/>
                <a:ea typeface="+mn-ea"/>
                <a:cs typeface="Times New Roman" panose="02020603050405020304" pitchFamily="18" charset="0"/>
              </a:rPr>
              <a:t>Power(Performance Optimized with Enhanced RISC)</a:t>
            </a:r>
            <a:r>
              <a:rPr lang="zh-CN" altLang="en-US" sz="2400" dirty="0">
                <a:solidFill>
                  <a:schemeClr val="tx1"/>
                </a:solidFill>
                <a:latin typeface="Times New Roman" panose="02020603050405020304" pitchFamily="18" charset="0"/>
                <a:ea typeface="+mn-ea"/>
                <a:cs typeface="Times New Roman" panose="02020603050405020304" pitchFamily="18" charset="0"/>
              </a:rPr>
              <a:t>架构。</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marL="271780">
              <a:lnSpc>
                <a:spcPct val="135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1991</a:t>
            </a:r>
            <a:r>
              <a:rPr lang="zh-CN" altLang="en-US" sz="2400" dirty="0">
                <a:solidFill>
                  <a:schemeClr val="tx1"/>
                </a:solidFill>
                <a:latin typeface="Times New Roman" panose="02020603050405020304" pitchFamily="18" charset="0"/>
                <a:ea typeface="+mn-ea"/>
                <a:cs typeface="Times New Roman" panose="02020603050405020304" pitchFamily="18" charset="0"/>
              </a:rPr>
              <a:t>年</a:t>
            </a:r>
            <a:r>
              <a:rPr lang="en-US" altLang="zh-CN" sz="2400" dirty="0">
                <a:solidFill>
                  <a:schemeClr val="tx1"/>
                </a:solidFill>
                <a:latin typeface="Times New Roman" panose="02020603050405020304" pitchFamily="18" charset="0"/>
                <a:ea typeface="+mn-ea"/>
                <a:cs typeface="Times New Roman" panose="02020603050405020304" pitchFamily="18" charset="0"/>
              </a:rPr>
              <a:t>IBM</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Apple</a:t>
            </a:r>
            <a:r>
              <a:rPr lang="zh-CN" altLang="en-US" sz="2400" dirty="0">
                <a:solidFill>
                  <a:schemeClr val="tx1"/>
                </a:solidFill>
                <a:latin typeface="Times New Roman" panose="02020603050405020304" pitchFamily="18" charset="0"/>
                <a:ea typeface="+mn-ea"/>
                <a:cs typeface="Times New Roman" panose="02020603050405020304" pitchFamily="18" charset="0"/>
              </a:rPr>
              <a:t>、</a:t>
            </a:r>
            <a:r>
              <a:rPr lang="en-US" altLang="zh-CN" sz="2400" dirty="0">
                <a:solidFill>
                  <a:schemeClr val="tx1"/>
                </a:solidFill>
                <a:latin typeface="Times New Roman" panose="02020603050405020304" pitchFamily="18" charset="0"/>
                <a:ea typeface="+mn-ea"/>
                <a:cs typeface="Times New Roman" panose="02020603050405020304" pitchFamily="18" charset="0"/>
              </a:rPr>
              <a:t>Motorola</a:t>
            </a:r>
            <a:r>
              <a:rPr lang="zh-CN" altLang="en-US" sz="2400" dirty="0">
                <a:solidFill>
                  <a:schemeClr val="tx1"/>
                </a:solidFill>
                <a:latin typeface="Times New Roman" panose="02020603050405020304" pitchFamily="18" charset="0"/>
                <a:ea typeface="+mn-ea"/>
                <a:cs typeface="Times New Roman" panose="02020603050405020304" pitchFamily="18" charset="0"/>
              </a:rPr>
              <a:t>成立</a:t>
            </a:r>
            <a:r>
              <a:rPr lang="en-US" altLang="zh-CN" sz="2400" dirty="0">
                <a:solidFill>
                  <a:schemeClr val="tx1"/>
                </a:solidFill>
                <a:latin typeface="Times New Roman" panose="02020603050405020304" pitchFamily="18" charset="0"/>
                <a:ea typeface="+mn-ea"/>
                <a:cs typeface="Times New Roman" panose="02020603050405020304" pitchFamily="18" charset="0"/>
              </a:rPr>
              <a:t>POWERPC</a:t>
            </a:r>
            <a:r>
              <a:rPr lang="zh-CN" altLang="en-US" sz="2400" dirty="0">
                <a:solidFill>
                  <a:schemeClr val="tx1"/>
                </a:solidFill>
                <a:latin typeface="Times New Roman" panose="02020603050405020304" pitchFamily="18" charset="0"/>
                <a:ea typeface="+mn-ea"/>
                <a:cs typeface="Times New Roman" panose="02020603050405020304" pitchFamily="18" charset="0"/>
              </a:rPr>
              <a:t>联盟</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271780">
              <a:lnSpc>
                <a:spcPct val="135000"/>
              </a:lnSpc>
              <a:spcBef>
                <a:spcPct val="50000"/>
              </a:spcBef>
              <a:spcAft>
                <a:spcPct val="50000"/>
              </a:spcAft>
              <a:buSzPct val="125000"/>
              <a:buBlip>
                <a:blip r:embed="rId1"/>
              </a:buBlip>
              <a:defRPr/>
            </a:pPr>
            <a:r>
              <a:rPr lang="en-US" altLang="zh-CN" sz="2400" dirty="0">
                <a:solidFill>
                  <a:schemeClr val="tx1"/>
                </a:solidFill>
                <a:latin typeface="Times New Roman" panose="02020603050405020304" pitchFamily="18" charset="0"/>
                <a:ea typeface="+mn-ea"/>
                <a:cs typeface="Times New Roman" panose="02020603050405020304" pitchFamily="18" charset="0"/>
              </a:rPr>
              <a:t>PowerPC</a:t>
            </a:r>
            <a:r>
              <a:rPr lang="zh-CN" altLang="en-US" sz="2400" dirty="0">
                <a:solidFill>
                  <a:schemeClr val="tx1"/>
                </a:solidFill>
                <a:latin typeface="Times New Roman" panose="02020603050405020304" pitchFamily="18" charset="0"/>
                <a:ea typeface="+mn-ea"/>
                <a:cs typeface="Times New Roman" panose="02020603050405020304" pitchFamily="18" charset="0"/>
              </a:rPr>
              <a:t>的应用范围非常广泛，从高端的工作站、服务器到桌面计算机系统，从消费电子到大型</a:t>
            </a:r>
            <a:r>
              <a:rPr lang="zh-CN" altLang="en-US" sz="2400" b="1" dirty="0">
                <a:solidFill>
                  <a:srgbClr val="0000CC"/>
                </a:solidFill>
                <a:latin typeface="Times New Roman" panose="02020603050405020304" pitchFamily="18" charset="0"/>
                <a:ea typeface="+mn-ea"/>
                <a:cs typeface="Times New Roman" panose="02020603050405020304" pitchFamily="18" charset="0"/>
              </a:rPr>
              <a:t>通信设备</a:t>
            </a:r>
            <a:r>
              <a:rPr lang="zh-CN" altLang="en-US" sz="2400" dirty="0">
                <a:solidFill>
                  <a:schemeClr val="tx1"/>
                </a:solidFill>
                <a:latin typeface="Times New Roman" panose="02020603050405020304" pitchFamily="18" charset="0"/>
                <a:ea typeface="+mn-ea"/>
                <a:cs typeface="Times New Roman" panose="02020603050405020304" pitchFamily="18" charset="0"/>
              </a:rPr>
              <a:t>等各个方面。</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271780">
              <a:lnSpc>
                <a:spcPct val="135000"/>
              </a:lnSpc>
              <a:spcBef>
                <a:spcPct val="50000"/>
              </a:spcBef>
              <a:spcAft>
                <a:spcPct val="50000"/>
              </a:spcAft>
              <a:buSzPct val="125000"/>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29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992314" y="765176"/>
            <a:ext cx="8243887" cy="811213"/>
          </a:xfrm>
        </p:spPr>
        <p:txBody>
          <a:bodyPr vert="horz" wrap="square" lIns="91440" tIns="45720" rIns="91440" bIns="45720" numCol="1" rtlCol="0" anchor="ctr" anchorCtr="0" compatLnSpc="1">
            <a:normAutofit/>
          </a:bodyPr>
          <a:lstStyle/>
          <a:p>
            <a:pPr>
              <a:defRPr/>
            </a:pPr>
            <a:r>
              <a:rPr lang="en-US" altLang="zh-CN" sz="3200" b="1" dirty="0">
                <a:solidFill>
                  <a:srgbClr val="0000CC"/>
                </a:solidFill>
                <a:latin typeface="Times New Roman" panose="02020603050405020304" pitchFamily="18" charset="0"/>
                <a:ea typeface="+mn-ea"/>
                <a:cs typeface="Times New Roman" panose="02020603050405020304" pitchFamily="18" charset="0"/>
              </a:rPr>
              <a:t>3. MIPS</a:t>
            </a:r>
            <a:r>
              <a:rPr lang="zh-CN" altLang="en-US" sz="3200" b="1" dirty="0">
                <a:solidFill>
                  <a:srgbClr val="0000CC"/>
                </a:solidFill>
                <a:latin typeface="Times New Roman" panose="02020603050405020304" pitchFamily="18" charset="0"/>
                <a:ea typeface="+mn-ea"/>
                <a:cs typeface="Times New Roman" panose="02020603050405020304" pitchFamily="18" charset="0"/>
              </a:rPr>
              <a:t>处理器</a:t>
            </a:r>
            <a:r>
              <a:rPr lang="zh-CN" altLang="en-US"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sp>
        <p:nvSpPr>
          <p:cNvPr id="131075" name="Text Box 3"/>
          <p:cNvSpPr txBox="1">
            <a:spLocks noChangeArrowheads="1"/>
          </p:cNvSpPr>
          <p:nvPr/>
        </p:nvSpPr>
        <p:spPr bwMode="auto">
          <a:xfrm>
            <a:off x="1992313" y="1576389"/>
            <a:ext cx="8424862" cy="3087687"/>
          </a:xfrm>
          <a:prstGeom prst="rect">
            <a:avLst/>
          </a:prstGeom>
          <a:solidFill>
            <a:schemeClr val="bg1"/>
          </a:solidFill>
          <a:ln>
            <a:noFill/>
          </a:ln>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eaLnBrk="1" hangingPunct="1">
              <a:lnSpc>
                <a:spcPct val="150000"/>
              </a:lnSpc>
              <a:spcBef>
                <a:spcPct val="30000"/>
              </a:spcBef>
              <a:spcAft>
                <a:spcPct val="50000"/>
              </a:spcAft>
              <a:buSzPct val="125000"/>
              <a:buFont typeface="Times New Roman" panose="02020603050405020304" pitchFamily="18" charset="0"/>
              <a:buBlip>
                <a:blip r:embed="rId1"/>
              </a:buBlip>
              <a:defRPr/>
            </a:pPr>
            <a:r>
              <a:rPr lang="zh-CN" altLang="en-US" sz="2400" b="1" dirty="0">
                <a:solidFill>
                  <a:schemeClr val="tx1"/>
                </a:solidFill>
                <a:latin typeface="Tahoma" panose="020B0604030504040204" pitchFamily="34"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MIPS</a:t>
            </a:r>
            <a:r>
              <a:rPr lang="zh-CN" altLang="en-US" sz="2400" dirty="0">
                <a:solidFill>
                  <a:schemeClr val="tx1"/>
                </a:solidFill>
                <a:latin typeface="Times New Roman" panose="02020603050405020304" pitchFamily="18" charset="0"/>
                <a:ea typeface="+mn-ea"/>
                <a:cs typeface="Times New Roman" panose="02020603050405020304" pitchFamily="18" charset="0"/>
              </a:rPr>
              <a:t>是</a:t>
            </a:r>
            <a:r>
              <a:rPr lang="en-US" altLang="zh-CN" sz="2400" dirty="0">
                <a:solidFill>
                  <a:schemeClr val="tx1"/>
                </a:solidFill>
                <a:latin typeface="Times New Roman" panose="02020603050405020304" pitchFamily="18" charset="0"/>
                <a:ea typeface="+mn-ea"/>
                <a:cs typeface="Times New Roman" panose="02020603050405020304" pitchFamily="18" charset="0"/>
              </a:rPr>
              <a:t>Microprocessor without Interlocked Pipeline Stages</a:t>
            </a:r>
            <a:r>
              <a:rPr lang="zh-CN" altLang="en-US" sz="2400" dirty="0">
                <a:solidFill>
                  <a:schemeClr val="tx1"/>
                </a:solidFill>
                <a:latin typeface="Times New Roman" panose="02020603050405020304" pitchFamily="18" charset="0"/>
                <a:ea typeface="+mn-ea"/>
                <a:cs typeface="Times New Roman" panose="02020603050405020304" pitchFamily="18" charset="0"/>
              </a:rPr>
              <a:t>的缩写，即“无内部互锁流水级的微处理器”。</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30000"/>
              </a:spcBef>
              <a:spcAft>
                <a:spcPct val="50000"/>
              </a:spcAft>
              <a:buSzPct val="125000"/>
              <a:buFont typeface="Times New Roman" panose="02020603050405020304" pitchFamily="18" charset="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MIPS</a:t>
            </a:r>
            <a:r>
              <a:rPr lang="zh-CN" altLang="en-US" sz="2400" dirty="0">
                <a:solidFill>
                  <a:schemeClr val="tx1"/>
                </a:solidFill>
                <a:latin typeface="Times New Roman" panose="02020603050405020304" pitchFamily="18" charset="0"/>
                <a:ea typeface="+mn-ea"/>
                <a:cs typeface="Times New Roman" panose="02020603050405020304" pitchFamily="18" charset="0"/>
              </a:rPr>
              <a:t>的机制是尽量利用软件办法避免流水线中的数据相关问题，最早在</a:t>
            </a:r>
            <a:r>
              <a:rPr lang="en-US" altLang="zh-CN" sz="2400" dirty="0">
                <a:solidFill>
                  <a:schemeClr val="tx1"/>
                </a:solidFill>
                <a:latin typeface="Times New Roman" panose="02020603050405020304" pitchFamily="18" charset="0"/>
                <a:ea typeface="+mn-ea"/>
                <a:cs typeface="Times New Roman" panose="02020603050405020304" pitchFamily="18" charset="0"/>
              </a:rPr>
              <a:t>80</a:t>
            </a:r>
            <a:r>
              <a:rPr lang="zh-CN" altLang="en-US" sz="2400" dirty="0">
                <a:solidFill>
                  <a:schemeClr val="tx1"/>
                </a:solidFill>
                <a:latin typeface="Times New Roman" panose="02020603050405020304" pitchFamily="18" charset="0"/>
                <a:ea typeface="+mn-ea"/>
                <a:cs typeface="Times New Roman" panose="02020603050405020304" pitchFamily="18" charset="0"/>
              </a:rPr>
              <a:t>年代初期由斯坦福（</a:t>
            </a:r>
            <a:r>
              <a:rPr lang="en-US" altLang="zh-CN" sz="2400" dirty="0">
                <a:solidFill>
                  <a:schemeClr val="tx1"/>
                </a:solidFill>
                <a:latin typeface="Times New Roman" panose="02020603050405020304" pitchFamily="18" charset="0"/>
                <a:ea typeface="+mn-ea"/>
                <a:cs typeface="Times New Roman" panose="02020603050405020304" pitchFamily="18" charset="0"/>
              </a:rPr>
              <a:t>Stanford</a:t>
            </a:r>
            <a:r>
              <a:rPr lang="zh-CN" altLang="en-US" sz="2400" dirty="0">
                <a:solidFill>
                  <a:schemeClr val="tx1"/>
                </a:solidFill>
                <a:latin typeface="Times New Roman" panose="02020603050405020304" pitchFamily="18" charset="0"/>
                <a:ea typeface="+mn-ea"/>
                <a:cs typeface="Times New Roman" panose="02020603050405020304" pitchFamily="18" charset="0"/>
              </a:rPr>
              <a:t>）大学</a:t>
            </a:r>
            <a:r>
              <a:rPr lang="en-US" altLang="zh-CN" sz="2400" dirty="0">
                <a:solidFill>
                  <a:schemeClr val="tx1"/>
                </a:solidFill>
                <a:latin typeface="Times New Roman" panose="02020603050405020304" pitchFamily="18" charset="0"/>
                <a:ea typeface="+mn-ea"/>
                <a:cs typeface="Times New Roman" panose="02020603050405020304" pitchFamily="18" charset="0"/>
              </a:rPr>
              <a:t>Hennessy</a:t>
            </a:r>
            <a:r>
              <a:rPr lang="zh-CN" altLang="en-US" sz="2400" dirty="0">
                <a:solidFill>
                  <a:schemeClr val="tx1"/>
                </a:solidFill>
                <a:latin typeface="Times New Roman" panose="02020603050405020304" pitchFamily="18" charset="0"/>
                <a:ea typeface="+mn-ea"/>
                <a:cs typeface="Times New Roman" panose="02020603050405020304" pitchFamily="18" charset="0"/>
              </a:rPr>
              <a:t>教授领导的研究小组研制出来的，是最早的</a:t>
            </a:r>
            <a:r>
              <a:rPr lang="en-US" altLang="zh-CN" sz="2400" dirty="0">
                <a:solidFill>
                  <a:schemeClr val="tx1"/>
                </a:solidFill>
                <a:latin typeface="Times New Roman" panose="02020603050405020304" pitchFamily="18" charset="0"/>
                <a:ea typeface="+mn-ea"/>
                <a:cs typeface="Times New Roman" panose="02020603050405020304" pitchFamily="18" charset="0"/>
              </a:rPr>
              <a:t>RISC</a:t>
            </a:r>
            <a:r>
              <a:rPr lang="zh-CN" altLang="en-US" sz="2400" dirty="0">
                <a:solidFill>
                  <a:schemeClr val="tx1"/>
                </a:solidFill>
                <a:latin typeface="Times New Roman" panose="02020603050405020304" pitchFamily="18" charset="0"/>
                <a:ea typeface="+mn-ea"/>
                <a:cs typeface="Times New Roman" panose="02020603050405020304" pitchFamily="18" charset="0"/>
              </a:rPr>
              <a:t>结晶。 </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1075"/>
                                        </p:tgtEl>
                                        <p:attrNameLst>
                                          <p:attrName>style.visibility</p:attrName>
                                        </p:attrNameLst>
                                      </p:cBhvr>
                                      <p:to>
                                        <p:strVal val="visible"/>
                                      </p:to>
                                    </p:set>
                                    <p:animEffect transition="in" filter="box(out)">
                                      <p:cBhvr>
                                        <p:cTn id="7" dur="500"/>
                                        <p:tgtEl>
                                          <p:spTgt spid="13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992314" y="836613"/>
            <a:ext cx="8243887" cy="811212"/>
          </a:xfrm>
        </p:spPr>
        <p:txBody>
          <a:bodyPr vert="horz" wrap="square" lIns="91440" tIns="45720" rIns="91440" bIns="45720" numCol="1" rtlCol="0" anchor="ctr" anchorCtr="0" compatLnSpc="1">
            <a:normAutofit/>
          </a:bodyPr>
          <a:lstStyle/>
          <a:p>
            <a:pPr>
              <a:defRPr/>
            </a:pPr>
            <a:r>
              <a:rPr lang="en-US" altLang="zh-CN" sz="3200" b="1" dirty="0">
                <a:solidFill>
                  <a:srgbClr val="0000CC"/>
                </a:solidFill>
                <a:latin typeface="Times New Roman" panose="02020603050405020304" pitchFamily="18" charset="0"/>
                <a:ea typeface="+mn-ea"/>
                <a:cs typeface="Times New Roman" panose="02020603050405020304" pitchFamily="18" charset="0"/>
              </a:rPr>
              <a:t>4.   Sparc</a:t>
            </a:r>
            <a:r>
              <a:rPr lang="zh-CN" altLang="en-US" sz="3200" b="1" dirty="0">
                <a:solidFill>
                  <a:srgbClr val="0000CC"/>
                </a:solidFill>
                <a:latin typeface="Times New Roman" panose="02020603050405020304" pitchFamily="18" charset="0"/>
                <a:ea typeface="+mn-ea"/>
                <a:cs typeface="Times New Roman" panose="02020603050405020304" pitchFamily="18" charset="0"/>
              </a:rPr>
              <a:t>处理器</a:t>
            </a:r>
            <a:r>
              <a:rPr lang="zh-CN" altLang="en-US"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sp>
        <p:nvSpPr>
          <p:cNvPr id="133123" name="Text Box 3"/>
          <p:cNvSpPr txBox="1">
            <a:spLocks noChangeArrowheads="1"/>
          </p:cNvSpPr>
          <p:nvPr/>
        </p:nvSpPr>
        <p:spPr bwMode="auto">
          <a:xfrm>
            <a:off x="1524001" y="1779588"/>
            <a:ext cx="8964613" cy="4356100"/>
          </a:xfrm>
          <a:prstGeom prst="rect">
            <a:avLst/>
          </a:prstGeom>
          <a:solidFill>
            <a:schemeClr val="bg1"/>
          </a:solidFill>
          <a:ln>
            <a:noFill/>
          </a:ln>
          <a:effectLst/>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marL="271780" indent="84455">
              <a:lnSpc>
                <a:spcPct val="140000"/>
              </a:lnSpc>
              <a:spcBef>
                <a:spcPct val="45000"/>
              </a:spcBef>
              <a:spcAft>
                <a:spcPct val="50000"/>
              </a:spcAft>
              <a:buSzPct val="125000"/>
              <a:buBlip>
                <a:blip r:embed="rId1"/>
              </a:buBlip>
              <a:defRPr/>
            </a:pPr>
            <a:r>
              <a:rPr lang="zh-CN" altLang="en-US" sz="2400" b="1" dirty="0">
                <a:solidFill>
                  <a:schemeClr val="tx1"/>
                </a:solidFill>
                <a:latin typeface="Tahoma" panose="020B0604030504040204" pitchFamily="34"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Sparc</a:t>
            </a:r>
            <a:r>
              <a:rPr lang="zh-CN" altLang="en-US" sz="2400" dirty="0">
                <a:solidFill>
                  <a:schemeClr val="tx1"/>
                </a:solidFill>
                <a:latin typeface="Times New Roman" panose="02020603050405020304" pitchFamily="18" charset="0"/>
                <a:ea typeface="+mn-ea"/>
                <a:cs typeface="Times New Roman" panose="02020603050405020304" pitchFamily="18" charset="0"/>
              </a:rPr>
              <a:t>处理器是由</a:t>
            </a:r>
            <a:r>
              <a:rPr lang="en-US" altLang="zh-CN" sz="2400" dirty="0">
                <a:solidFill>
                  <a:schemeClr val="tx1"/>
                </a:solidFill>
                <a:latin typeface="Times New Roman" panose="02020603050405020304" pitchFamily="18" charset="0"/>
                <a:ea typeface="+mn-ea"/>
                <a:cs typeface="Times New Roman" panose="02020603050405020304" pitchFamily="18" charset="0"/>
              </a:rPr>
              <a:t>Sun</a:t>
            </a:r>
            <a:r>
              <a:rPr lang="zh-CN" altLang="en-US" sz="2400" dirty="0">
                <a:solidFill>
                  <a:schemeClr val="tx1"/>
                </a:solidFill>
                <a:latin typeface="Times New Roman" panose="02020603050405020304" pitchFamily="18" charset="0"/>
                <a:ea typeface="+mn-ea"/>
                <a:cs typeface="Times New Roman" panose="02020603050405020304" pitchFamily="18" charset="0"/>
              </a:rPr>
              <a:t>公司自行研发的微处理器芯片。 </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marL="271780" indent="84455">
              <a:lnSpc>
                <a:spcPct val="140000"/>
              </a:lnSpc>
              <a:spcBef>
                <a:spcPct val="45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a:t>
            </a:r>
            <a:r>
              <a:rPr lang="en-US" altLang="zh-CN" sz="2400" dirty="0">
                <a:solidFill>
                  <a:schemeClr val="tx1"/>
                </a:solidFill>
                <a:latin typeface="Times New Roman" panose="02020603050405020304" pitchFamily="18" charset="0"/>
                <a:ea typeface="+mn-ea"/>
                <a:cs typeface="Times New Roman" panose="02020603050405020304" pitchFamily="18" charset="0"/>
              </a:rPr>
              <a:t>Sun</a:t>
            </a:r>
            <a:r>
              <a:rPr lang="zh-CN" altLang="en-US" sz="2400" dirty="0">
                <a:solidFill>
                  <a:schemeClr val="tx1"/>
                </a:solidFill>
                <a:latin typeface="Times New Roman" panose="02020603050405020304" pitchFamily="18" charset="0"/>
                <a:ea typeface="+mn-ea"/>
                <a:cs typeface="Times New Roman" panose="02020603050405020304" pitchFamily="18" charset="0"/>
              </a:rPr>
              <a:t>在</a:t>
            </a:r>
            <a:r>
              <a:rPr lang="en-US" altLang="zh-CN" sz="2400" dirty="0">
                <a:solidFill>
                  <a:schemeClr val="tx1"/>
                </a:solidFill>
                <a:latin typeface="Times New Roman" panose="02020603050405020304" pitchFamily="18" charset="0"/>
                <a:ea typeface="+mn-ea"/>
                <a:cs typeface="Times New Roman" panose="02020603050405020304" pitchFamily="18" charset="0"/>
              </a:rPr>
              <a:t>64</a:t>
            </a:r>
            <a:r>
              <a:rPr lang="zh-CN" altLang="en-US" sz="2400" dirty="0">
                <a:solidFill>
                  <a:schemeClr val="tx1"/>
                </a:solidFill>
                <a:latin typeface="Times New Roman" panose="02020603050405020304" pitchFamily="18" charset="0"/>
                <a:ea typeface="+mn-ea"/>
                <a:cs typeface="Times New Roman" panose="02020603050405020304" pitchFamily="18" charset="0"/>
              </a:rPr>
              <a:t>位</a:t>
            </a:r>
            <a:r>
              <a:rPr lang="en-US" altLang="zh-CN" sz="2400" dirty="0" err="1">
                <a:solidFill>
                  <a:schemeClr val="tx1"/>
                </a:solidFill>
                <a:latin typeface="Times New Roman" panose="02020603050405020304" pitchFamily="18" charset="0"/>
                <a:ea typeface="+mn-ea"/>
                <a:cs typeface="Times New Roman" panose="02020603050405020304" pitchFamily="18" charset="0"/>
              </a:rPr>
              <a:t>UltraSparc</a:t>
            </a:r>
            <a:r>
              <a:rPr lang="zh-CN" altLang="en-US" sz="2400" dirty="0">
                <a:solidFill>
                  <a:schemeClr val="tx1"/>
                </a:solidFill>
                <a:latin typeface="Times New Roman" panose="02020603050405020304" pitchFamily="18" charset="0"/>
                <a:ea typeface="+mn-ea"/>
                <a:cs typeface="Times New Roman" panose="02020603050405020304" pitchFamily="18" charset="0"/>
              </a:rPr>
              <a:t>处理器方面，主要有</a:t>
            </a:r>
            <a:r>
              <a:rPr lang="en-US" altLang="zh-CN" sz="2400" dirty="0">
                <a:solidFill>
                  <a:schemeClr val="tx1"/>
                </a:solidFill>
                <a:latin typeface="Times New Roman" panose="02020603050405020304" pitchFamily="18" charset="0"/>
                <a:ea typeface="+mn-ea"/>
                <a:cs typeface="Times New Roman" panose="02020603050405020304" pitchFamily="18" charset="0"/>
              </a:rPr>
              <a:t>3</a:t>
            </a:r>
            <a:r>
              <a:rPr lang="zh-CN" altLang="en-US" sz="2400" dirty="0">
                <a:solidFill>
                  <a:schemeClr val="tx1"/>
                </a:solidFill>
                <a:latin typeface="Times New Roman" panose="02020603050405020304" pitchFamily="18" charset="0"/>
                <a:ea typeface="+mn-ea"/>
                <a:cs typeface="Times New Roman" panose="02020603050405020304" pitchFamily="18" charset="0"/>
              </a:rPr>
              <a:t>个系列：</a:t>
            </a:r>
            <a:r>
              <a:rPr lang="zh-CN" altLang="en-US" sz="2400" dirty="0">
                <a:solidFill>
                  <a:srgbClr val="0000CC"/>
                </a:solidFill>
                <a:latin typeface="Times New Roman" panose="02020603050405020304" pitchFamily="18" charset="0"/>
                <a:ea typeface="+mn-ea"/>
                <a:cs typeface="Times New Roman" panose="02020603050405020304" pitchFamily="18" charset="0"/>
              </a:rPr>
              <a:t>可扩展的</a:t>
            </a:r>
            <a:r>
              <a:rPr lang="en-US" altLang="zh-CN" sz="2400" dirty="0">
                <a:solidFill>
                  <a:srgbClr val="0000CC"/>
                </a:solidFill>
                <a:latin typeface="Times New Roman" panose="02020603050405020304" pitchFamily="18" charset="0"/>
                <a:ea typeface="+mn-ea"/>
                <a:cs typeface="Times New Roman" panose="02020603050405020304" pitchFamily="18" charset="0"/>
              </a:rPr>
              <a:t>s</a:t>
            </a:r>
            <a:r>
              <a:rPr lang="zh-CN" altLang="en-US" sz="2400" dirty="0">
                <a:solidFill>
                  <a:srgbClr val="0000CC"/>
                </a:solidFill>
                <a:latin typeface="Times New Roman" panose="02020603050405020304" pitchFamily="18" charset="0"/>
                <a:ea typeface="+mn-ea"/>
                <a:cs typeface="Times New Roman" panose="02020603050405020304" pitchFamily="18" charset="0"/>
              </a:rPr>
              <a:t>系列</a:t>
            </a:r>
            <a:r>
              <a:rPr lang="zh-CN" altLang="en-US" sz="2400" dirty="0">
                <a:solidFill>
                  <a:schemeClr val="tx1"/>
                </a:solidFill>
                <a:latin typeface="Times New Roman" panose="02020603050405020304" pitchFamily="18" charset="0"/>
                <a:ea typeface="+mn-ea"/>
                <a:cs typeface="Times New Roman" panose="02020603050405020304" pitchFamily="18" charset="0"/>
              </a:rPr>
              <a:t>主要用于高性能、易扩展的多处理器系统；</a:t>
            </a:r>
            <a:r>
              <a:rPr lang="zh-CN" altLang="en-US" sz="2400" dirty="0">
                <a:solidFill>
                  <a:srgbClr val="0000CC"/>
                </a:solidFill>
                <a:latin typeface="Times New Roman" panose="02020603050405020304" pitchFamily="18" charset="0"/>
                <a:ea typeface="+mn-ea"/>
                <a:cs typeface="Times New Roman" panose="02020603050405020304" pitchFamily="18" charset="0"/>
              </a:rPr>
              <a:t>集成式</a:t>
            </a:r>
            <a:r>
              <a:rPr lang="en-US" altLang="zh-CN" sz="2400" dirty="0" err="1">
                <a:solidFill>
                  <a:srgbClr val="0000CC"/>
                </a:solidFill>
                <a:latin typeface="Times New Roman" panose="02020603050405020304" pitchFamily="18" charset="0"/>
                <a:ea typeface="+mn-ea"/>
                <a:cs typeface="Times New Roman" panose="02020603050405020304" pitchFamily="18" charset="0"/>
              </a:rPr>
              <a:t>i</a:t>
            </a:r>
            <a:r>
              <a:rPr lang="zh-CN" altLang="en-US" sz="2400" dirty="0">
                <a:solidFill>
                  <a:srgbClr val="0000CC"/>
                </a:solidFill>
                <a:latin typeface="Times New Roman" panose="02020603050405020304" pitchFamily="18" charset="0"/>
                <a:ea typeface="+mn-ea"/>
                <a:cs typeface="Times New Roman" panose="02020603050405020304" pitchFamily="18" charset="0"/>
              </a:rPr>
              <a:t>系列</a:t>
            </a:r>
            <a:r>
              <a:rPr lang="zh-CN" altLang="en-US" sz="2400" dirty="0">
                <a:solidFill>
                  <a:schemeClr val="tx1"/>
                </a:solidFill>
                <a:latin typeface="Times New Roman" panose="02020603050405020304" pitchFamily="18" charset="0"/>
                <a:ea typeface="+mn-ea"/>
                <a:cs typeface="Times New Roman" panose="02020603050405020304" pitchFamily="18" charset="0"/>
              </a:rPr>
              <a:t>将多种系统功能集成在一个处理器上，为单处理器系统提供了更高的效益；</a:t>
            </a:r>
            <a:r>
              <a:rPr lang="zh-CN" altLang="en-US" sz="2400" dirty="0">
                <a:solidFill>
                  <a:srgbClr val="0000CC"/>
                </a:solidFill>
                <a:latin typeface="Times New Roman" panose="02020603050405020304" pitchFamily="18" charset="0"/>
                <a:ea typeface="+mn-ea"/>
                <a:cs typeface="Times New Roman" panose="02020603050405020304" pitchFamily="18" charset="0"/>
              </a:rPr>
              <a:t>嵌入式</a:t>
            </a:r>
            <a:r>
              <a:rPr lang="en-US" altLang="zh-CN" sz="2400" dirty="0">
                <a:solidFill>
                  <a:srgbClr val="0000CC"/>
                </a:solidFill>
                <a:latin typeface="Times New Roman" panose="02020603050405020304" pitchFamily="18" charset="0"/>
                <a:ea typeface="+mn-ea"/>
                <a:cs typeface="Times New Roman" panose="02020603050405020304" pitchFamily="18" charset="0"/>
              </a:rPr>
              <a:t>e</a:t>
            </a:r>
            <a:r>
              <a:rPr lang="zh-CN" altLang="en-US" sz="2400" dirty="0">
                <a:solidFill>
                  <a:srgbClr val="0000CC"/>
                </a:solidFill>
                <a:latin typeface="Times New Roman" panose="02020603050405020304" pitchFamily="18" charset="0"/>
                <a:ea typeface="+mn-ea"/>
                <a:cs typeface="Times New Roman" panose="02020603050405020304" pitchFamily="18" charset="0"/>
              </a:rPr>
              <a:t>系列</a:t>
            </a:r>
            <a:r>
              <a:rPr lang="zh-CN" altLang="en-US" sz="2400" dirty="0">
                <a:solidFill>
                  <a:schemeClr val="tx1"/>
                </a:solidFill>
                <a:latin typeface="Times New Roman" panose="02020603050405020304" pitchFamily="18" charset="0"/>
                <a:ea typeface="+mn-ea"/>
                <a:cs typeface="Times New Roman" panose="02020603050405020304" pitchFamily="18" charset="0"/>
              </a:rPr>
              <a:t>为用户提供理想的性能价格比，其嵌入式应用包括调制解调器和网络接口等。</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eaLnBrk="1" hangingPunct="1">
              <a:lnSpc>
                <a:spcPct val="140000"/>
              </a:lnSpc>
              <a:spcBef>
                <a:spcPct val="45000"/>
              </a:spcBef>
              <a:spcAft>
                <a:spcPct val="50000"/>
              </a:spcAft>
              <a:buSzPct val="125000"/>
              <a:defRPr/>
            </a:pP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3123"/>
                                        </p:tgtEl>
                                        <p:attrNameLst>
                                          <p:attrName>style.visibility</p:attrName>
                                        </p:attrNameLst>
                                      </p:cBhvr>
                                      <p:to>
                                        <p:strVal val="visible"/>
                                      </p:to>
                                    </p:set>
                                    <p:animEffect transition="in" filter="box(out)">
                                      <p:cBhvr>
                                        <p:cTn id="7" dur="500"/>
                                        <p:tgtEl>
                                          <p:spTgt spid="133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1957389" y="749300"/>
            <a:ext cx="8243887" cy="666750"/>
          </a:xfrm>
        </p:spPr>
        <p:txBody>
          <a:bodyPr vert="horz" wrap="square" lIns="91440" tIns="45720" rIns="91440" bIns="45720" numCol="1" rtlCol="0" anchor="ctr" anchorCtr="0" compatLnSpc="1">
            <a:normAutofit/>
          </a:bodyPr>
          <a:lstStyle/>
          <a:p>
            <a:pPr>
              <a:defRPr/>
            </a:pPr>
            <a:r>
              <a:rPr lang="en-US" altLang="zh-CN" sz="3200" b="1" dirty="0">
                <a:solidFill>
                  <a:srgbClr val="0000CC"/>
                </a:solidFill>
                <a:latin typeface="Times New Roman" panose="02020603050405020304" pitchFamily="18" charset="0"/>
                <a:ea typeface="+mn-ea"/>
                <a:cs typeface="Times New Roman" panose="02020603050405020304" pitchFamily="18" charset="0"/>
              </a:rPr>
              <a:t>5.   </a:t>
            </a:r>
            <a:r>
              <a:rPr lang="zh-CN" altLang="en-US" sz="3200" b="1" dirty="0">
                <a:solidFill>
                  <a:srgbClr val="0000CC"/>
                </a:solidFill>
                <a:latin typeface="Times New Roman" panose="02020603050405020304" pitchFamily="18" charset="0"/>
                <a:ea typeface="+mn-ea"/>
                <a:cs typeface="Times New Roman" panose="02020603050405020304" pitchFamily="18" charset="0"/>
              </a:rPr>
              <a:t>龙芯一号处理器</a:t>
            </a:r>
            <a:r>
              <a:rPr lang="zh-CN" altLang="en-US" sz="3200" dirty="0">
                <a:latin typeface="Times New Roman" panose="02020603050405020304" pitchFamily="18" charset="0"/>
                <a:ea typeface="+mn-ea"/>
                <a:cs typeface="Times New Roman" panose="02020603050405020304" pitchFamily="18" charset="0"/>
              </a:rPr>
              <a:t>  </a:t>
            </a:r>
            <a:endParaRPr lang="zh-CN" altLang="en-US" sz="3200" dirty="0">
              <a:latin typeface="Times New Roman" panose="02020603050405020304" pitchFamily="18" charset="0"/>
              <a:ea typeface="+mn-ea"/>
              <a:cs typeface="Times New Roman" panose="02020603050405020304" pitchFamily="18" charset="0"/>
            </a:endParaRPr>
          </a:p>
        </p:txBody>
      </p:sp>
      <p:sp>
        <p:nvSpPr>
          <p:cNvPr id="134147" name="Text Box 3"/>
          <p:cNvSpPr txBox="1">
            <a:spLocks noChangeArrowheads="1"/>
          </p:cNvSpPr>
          <p:nvPr/>
        </p:nvSpPr>
        <p:spPr bwMode="auto">
          <a:xfrm>
            <a:off x="1524001" y="1416051"/>
            <a:ext cx="8856663" cy="5280025"/>
          </a:xfrm>
          <a:prstGeom prst="rect">
            <a:avLst/>
          </a:prstGeom>
          <a:solidFill>
            <a:schemeClr val="bg1"/>
          </a:solidFill>
          <a:ln>
            <a:noFill/>
          </a:ln>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marL="355600" indent="84455">
              <a:lnSpc>
                <a:spcPct val="140000"/>
              </a:lnSpc>
              <a:spcBef>
                <a:spcPct val="50000"/>
              </a:spcBef>
              <a:spcAft>
                <a:spcPct val="50000"/>
              </a:spcAft>
              <a:buSzPct val="125000"/>
              <a:buBlip>
                <a:blip r:embed="rId1"/>
              </a:buBlip>
              <a:defRPr/>
            </a:pPr>
            <a:r>
              <a:rPr lang="zh-CN" altLang="en-US" sz="2400" b="1" dirty="0">
                <a:solidFill>
                  <a:schemeClr val="tx1"/>
                </a:solidFill>
                <a:latin typeface="Tahoma" panose="020B0604030504040204" pitchFamily="34" charset="0"/>
              </a:rPr>
              <a:t> </a:t>
            </a:r>
            <a:r>
              <a:rPr lang="zh-CN" altLang="en-US" sz="2400" dirty="0">
                <a:solidFill>
                  <a:schemeClr val="tx1"/>
                </a:solidFill>
                <a:latin typeface="Times New Roman" panose="02020603050405020304" pitchFamily="18" charset="0"/>
                <a:ea typeface="+mn-ea"/>
                <a:cs typeface="Times New Roman" panose="02020603050405020304" pitchFamily="18" charset="0"/>
              </a:rPr>
              <a:t>中科院计算所龙芯课题组，</a:t>
            </a:r>
            <a:r>
              <a:rPr lang="en-US" altLang="zh-CN" sz="2400" dirty="0">
                <a:solidFill>
                  <a:schemeClr val="tx1"/>
                </a:solidFill>
                <a:latin typeface="Times New Roman" panose="02020603050405020304" pitchFamily="18" charset="0"/>
                <a:ea typeface="+mn-ea"/>
                <a:cs typeface="Times New Roman" panose="02020603050405020304" pitchFamily="18" charset="0"/>
              </a:rPr>
              <a:t>2001</a:t>
            </a:r>
            <a:r>
              <a:rPr lang="zh-CN" altLang="en-US" sz="2400" dirty="0">
                <a:solidFill>
                  <a:schemeClr val="tx1"/>
                </a:solidFill>
                <a:latin typeface="Times New Roman" panose="02020603050405020304" pitchFamily="18" charset="0"/>
                <a:ea typeface="+mn-ea"/>
                <a:cs typeface="Times New Roman" panose="02020603050405020304" pitchFamily="18" charset="0"/>
              </a:rPr>
              <a:t>年</a:t>
            </a:r>
            <a:r>
              <a:rPr lang="en-US" altLang="zh-CN" sz="2400" dirty="0">
                <a:solidFill>
                  <a:schemeClr val="tx1"/>
                </a:solidFill>
                <a:latin typeface="Times New Roman" panose="02020603050405020304" pitchFamily="18" charset="0"/>
                <a:ea typeface="+mn-ea"/>
                <a:cs typeface="Times New Roman" panose="02020603050405020304" pitchFamily="18" charset="0"/>
              </a:rPr>
              <a:t>5</a:t>
            </a:r>
            <a:r>
              <a:rPr lang="zh-CN" altLang="en-US" sz="2400" dirty="0">
                <a:solidFill>
                  <a:schemeClr val="tx1"/>
                </a:solidFill>
                <a:latin typeface="Times New Roman" panose="02020603050405020304" pitchFamily="18" charset="0"/>
                <a:ea typeface="+mn-ea"/>
                <a:cs typeface="Times New Roman" panose="02020603050405020304" pitchFamily="18" charset="0"/>
              </a:rPr>
              <a:t>月立项，</a:t>
            </a:r>
            <a:r>
              <a:rPr lang="en-US" altLang="zh-CN" sz="2400" dirty="0">
                <a:solidFill>
                  <a:schemeClr val="tx1"/>
                </a:solidFill>
                <a:latin typeface="Times New Roman" panose="02020603050405020304" pitchFamily="18" charset="0"/>
                <a:ea typeface="+mn-ea"/>
                <a:cs typeface="Times New Roman" panose="02020603050405020304" pitchFamily="18" charset="0"/>
              </a:rPr>
              <a:t>2002</a:t>
            </a:r>
            <a:r>
              <a:rPr lang="zh-CN" altLang="en-US" sz="2400" dirty="0">
                <a:solidFill>
                  <a:schemeClr val="tx1"/>
                </a:solidFill>
                <a:latin typeface="Times New Roman" panose="02020603050405020304" pitchFamily="18" charset="0"/>
                <a:ea typeface="+mn-ea"/>
                <a:cs typeface="Times New Roman" panose="02020603050405020304" pitchFamily="18" charset="0"/>
              </a:rPr>
              <a:t>年</a:t>
            </a:r>
            <a:r>
              <a:rPr lang="en-US" altLang="zh-CN" sz="2400" dirty="0">
                <a:solidFill>
                  <a:schemeClr val="tx1"/>
                </a:solidFill>
                <a:latin typeface="Times New Roman" panose="02020603050405020304" pitchFamily="18" charset="0"/>
                <a:ea typeface="+mn-ea"/>
                <a:cs typeface="Times New Roman" panose="02020603050405020304" pitchFamily="18" charset="0"/>
              </a:rPr>
              <a:t>9</a:t>
            </a:r>
            <a:r>
              <a:rPr lang="zh-CN" altLang="en-US" sz="2400" dirty="0">
                <a:solidFill>
                  <a:schemeClr val="tx1"/>
                </a:solidFill>
                <a:latin typeface="Times New Roman" panose="02020603050405020304" pitchFamily="18" charset="0"/>
                <a:ea typeface="+mn-ea"/>
                <a:cs typeface="Times New Roman" panose="02020603050405020304" pitchFamily="18" charset="0"/>
              </a:rPr>
              <a:t>月发布。</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355600" indent="84455">
              <a:lnSpc>
                <a:spcPct val="140000"/>
              </a:lnSpc>
              <a:spcBef>
                <a:spcPct val="50000"/>
              </a:spcBef>
              <a:spcAft>
                <a:spcPct val="50000"/>
              </a:spcAft>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龙芯一号的投片成功，并通过了以</a:t>
            </a:r>
            <a:r>
              <a:rPr lang="en-US" altLang="zh-CN" sz="2400" dirty="0">
                <a:solidFill>
                  <a:schemeClr val="tx1"/>
                </a:solidFill>
                <a:latin typeface="Times New Roman" panose="02020603050405020304" pitchFamily="18" charset="0"/>
                <a:ea typeface="+mn-ea"/>
                <a:cs typeface="Times New Roman" panose="02020603050405020304" pitchFamily="18" charset="0"/>
              </a:rPr>
              <a:t>SPEC CPU2000</a:t>
            </a:r>
            <a:r>
              <a:rPr lang="zh-CN" altLang="en-US" sz="2400" dirty="0">
                <a:solidFill>
                  <a:schemeClr val="tx1"/>
                </a:solidFill>
                <a:latin typeface="Times New Roman" panose="02020603050405020304" pitchFamily="18" charset="0"/>
                <a:ea typeface="+mn-ea"/>
                <a:cs typeface="Times New Roman" panose="02020603050405020304" pitchFamily="18" charset="0"/>
              </a:rPr>
              <a:t>为代表的一批性能和功能测试程序的严格测试，标志着我国在现代通用微处理器设计方面实现了</a:t>
            </a:r>
            <a:r>
              <a:rPr lang="en-US" altLang="zh-CN" sz="2400" dirty="0">
                <a:solidFill>
                  <a:schemeClr val="tx1"/>
                </a:solidFill>
                <a:latin typeface="Times New Roman" panose="02020603050405020304" pitchFamily="18" charset="0"/>
                <a:ea typeface="+mn-ea"/>
                <a:cs typeface="Times New Roman" panose="02020603050405020304" pitchFamily="18" charset="0"/>
              </a:rPr>
              <a:t>"</a:t>
            </a:r>
            <a:r>
              <a:rPr lang="zh-CN" altLang="en-US" sz="2400" dirty="0">
                <a:solidFill>
                  <a:schemeClr val="tx1"/>
                </a:solidFill>
                <a:latin typeface="Times New Roman" panose="02020603050405020304" pitchFamily="18" charset="0"/>
                <a:ea typeface="+mn-ea"/>
                <a:cs typeface="Times New Roman" panose="02020603050405020304" pitchFamily="18" charset="0"/>
              </a:rPr>
              <a:t>零</a:t>
            </a:r>
            <a:r>
              <a:rPr lang="en-US" altLang="zh-CN" sz="2400" dirty="0">
                <a:solidFill>
                  <a:schemeClr val="tx1"/>
                </a:solidFill>
                <a:latin typeface="Times New Roman" panose="02020603050405020304" pitchFamily="18" charset="0"/>
                <a:ea typeface="+mn-ea"/>
                <a:cs typeface="Times New Roman" panose="02020603050405020304" pitchFamily="18" charset="0"/>
              </a:rPr>
              <a:t>"</a:t>
            </a:r>
            <a:r>
              <a:rPr lang="zh-CN" altLang="en-US" sz="2400" dirty="0">
                <a:solidFill>
                  <a:schemeClr val="tx1"/>
                </a:solidFill>
                <a:latin typeface="Times New Roman" panose="02020603050405020304" pitchFamily="18" charset="0"/>
                <a:ea typeface="+mn-ea"/>
                <a:cs typeface="Times New Roman" panose="02020603050405020304" pitchFamily="18" charset="0"/>
              </a:rPr>
              <a:t>的突破， 打破了我国长期依赖国外</a:t>
            </a:r>
            <a:r>
              <a:rPr lang="en-US" altLang="zh-CN" sz="2400" dirty="0">
                <a:solidFill>
                  <a:schemeClr val="tx1"/>
                </a:solidFill>
                <a:latin typeface="Times New Roman" panose="02020603050405020304" pitchFamily="18" charset="0"/>
                <a:ea typeface="+mn-ea"/>
                <a:cs typeface="Times New Roman" panose="02020603050405020304" pitchFamily="18" charset="0"/>
              </a:rPr>
              <a:t>CPU</a:t>
            </a:r>
            <a:r>
              <a:rPr lang="zh-CN" altLang="en-US" sz="2400" dirty="0">
                <a:solidFill>
                  <a:schemeClr val="tx1"/>
                </a:solidFill>
                <a:latin typeface="Times New Roman" panose="02020603050405020304" pitchFamily="18" charset="0"/>
                <a:ea typeface="+mn-ea"/>
                <a:cs typeface="Times New Roman" panose="02020603050405020304" pitchFamily="18" charset="0"/>
              </a:rPr>
              <a:t>产品的无</a:t>
            </a:r>
            <a:r>
              <a:rPr lang="en-US" altLang="zh-CN" sz="2400" dirty="0">
                <a:solidFill>
                  <a:schemeClr val="tx1"/>
                </a:solidFill>
                <a:latin typeface="Times New Roman" panose="02020603050405020304" pitchFamily="18" charset="0"/>
                <a:ea typeface="+mn-ea"/>
                <a:cs typeface="Times New Roman" panose="02020603050405020304" pitchFamily="18" charset="0"/>
              </a:rPr>
              <a:t>"</a:t>
            </a:r>
            <a:r>
              <a:rPr lang="zh-CN" altLang="en-US" sz="2400" dirty="0">
                <a:solidFill>
                  <a:schemeClr val="tx1"/>
                </a:solidFill>
                <a:latin typeface="Times New Roman" panose="02020603050405020304" pitchFamily="18" charset="0"/>
                <a:ea typeface="+mn-ea"/>
                <a:cs typeface="Times New Roman" panose="02020603050405020304" pitchFamily="18" charset="0"/>
              </a:rPr>
              <a:t>芯</a:t>
            </a:r>
            <a:r>
              <a:rPr lang="en-US" altLang="zh-CN" sz="2400" dirty="0">
                <a:solidFill>
                  <a:schemeClr val="tx1"/>
                </a:solidFill>
                <a:latin typeface="Times New Roman" panose="02020603050405020304" pitchFamily="18" charset="0"/>
                <a:ea typeface="+mn-ea"/>
                <a:cs typeface="Times New Roman" panose="02020603050405020304" pitchFamily="18" charset="0"/>
              </a:rPr>
              <a:t>"</a:t>
            </a:r>
            <a:r>
              <a:rPr lang="zh-CN" altLang="en-US" sz="2400" dirty="0">
                <a:solidFill>
                  <a:schemeClr val="tx1"/>
                </a:solidFill>
                <a:latin typeface="Times New Roman" panose="02020603050405020304" pitchFamily="18" charset="0"/>
                <a:ea typeface="+mn-ea"/>
                <a:cs typeface="Times New Roman" panose="02020603050405020304" pitchFamily="18" charset="0"/>
              </a:rPr>
              <a:t>的历史，也标志着国产安全服务器</a:t>
            </a:r>
            <a:r>
              <a:rPr lang="en-US" altLang="zh-CN" sz="2400" dirty="0">
                <a:solidFill>
                  <a:schemeClr val="tx1"/>
                </a:solidFill>
                <a:latin typeface="Times New Roman" panose="02020603050405020304" pitchFamily="18" charset="0"/>
                <a:ea typeface="+mn-ea"/>
                <a:cs typeface="Times New Roman" panose="02020603050405020304" pitchFamily="18" charset="0"/>
              </a:rPr>
              <a:t>CPU</a:t>
            </a:r>
            <a:r>
              <a:rPr lang="zh-CN" altLang="en-US" sz="2400" dirty="0">
                <a:solidFill>
                  <a:schemeClr val="tx1"/>
                </a:solidFill>
                <a:latin typeface="Times New Roman" panose="02020603050405020304" pitchFamily="18" charset="0"/>
                <a:ea typeface="+mn-ea"/>
                <a:cs typeface="Times New Roman" panose="02020603050405020304" pitchFamily="18" charset="0"/>
              </a:rPr>
              <a:t>和通用的嵌入式微处理器产业化的开始。</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eaLnBrk="1" hangingPunct="1">
              <a:lnSpc>
                <a:spcPct val="140000"/>
              </a:lnSpc>
              <a:spcBef>
                <a:spcPct val="50000"/>
              </a:spcBef>
              <a:spcAft>
                <a:spcPct val="50000"/>
              </a:spcAft>
              <a:buSzPct val="125000"/>
              <a:defRPr/>
            </a:pP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eaLnBrk="1" hangingPunct="1">
              <a:lnSpc>
                <a:spcPct val="140000"/>
              </a:lnSpc>
              <a:spcBef>
                <a:spcPct val="50000"/>
              </a:spcBef>
              <a:spcAft>
                <a:spcPct val="50000"/>
              </a:spcAft>
              <a:buSzPct val="125000"/>
              <a:defRPr/>
            </a:pP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4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1524001" y="731839"/>
            <a:ext cx="8893175" cy="6046787"/>
          </a:xfrm>
          <a:prstGeom prst="rect">
            <a:avLst/>
          </a:prstGeom>
          <a:solidFill>
            <a:schemeClr val="bg1"/>
          </a:solidFill>
          <a:ln>
            <a:noFill/>
          </a:ln>
          <a:effectLst/>
        </p:spPr>
        <p:txBody>
          <a:bodyPr>
            <a:spAutoFit/>
          </a:bodyPr>
          <a:lstStyle>
            <a:lvl1pPr>
              <a:defRPr sz="3200">
                <a:solidFill>
                  <a:srgbClr val="FFCC00"/>
                </a:solidFill>
                <a:latin typeface="Arial" panose="020B0604020202020204" pitchFamily="34" charset="0"/>
                <a:ea typeface="宋体" panose="02010600030101010101" pitchFamily="2" charset="-122"/>
              </a:defRPr>
            </a:lvl1pPr>
            <a:lvl2pPr marL="742950" indent="-285750">
              <a:defRPr sz="3200">
                <a:solidFill>
                  <a:srgbClr val="FFCC00"/>
                </a:solidFill>
                <a:latin typeface="Arial" panose="020B0604020202020204" pitchFamily="34" charset="0"/>
                <a:ea typeface="宋体" panose="02010600030101010101" pitchFamily="2" charset="-122"/>
              </a:defRPr>
            </a:lvl2pPr>
            <a:lvl3pPr marL="1143000" indent="-228600">
              <a:defRPr sz="3200">
                <a:solidFill>
                  <a:srgbClr val="FFCC00"/>
                </a:solidFill>
                <a:latin typeface="Arial" panose="020B0604020202020204" pitchFamily="34" charset="0"/>
                <a:ea typeface="宋体" panose="02010600030101010101" pitchFamily="2" charset="-122"/>
              </a:defRPr>
            </a:lvl3pPr>
            <a:lvl4pPr marL="1600200" indent="-228600">
              <a:defRPr sz="3200">
                <a:solidFill>
                  <a:srgbClr val="FFCC00"/>
                </a:solidFill>
                <a:latin typeface="Arial" panose="020B0604020202020204" pitchFamily="34" charset="0"/>
                <a:ea typeface="宋体" panose="02010600030101010101" pitchFamily="2" charset="-122"/>
              </a:defRPr>
            </a:lvl4pPr>
            <a:lvl5pPr marL="2057400" indent="-228600">
              <a:defRPr sz="3200">
                <a:solidFill>
                  <a:srgbClr val="FFCC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rgbClr val="FFCC00"/>
                </a:solidFill>
                <a:latin typeface="Arial" panose="020B0604020202020204" pitchFamily="34" charset="0"/>
                <a:ea typeface="宋体" panose="02010600030101010101" pitchFamily="2" charset="-122"/>
              </a:defRPr>
            </a:lvl9pPr>
          </a:lstStyle>
          <a:p>
            <a:pPr marL="355600" indent="-84455">
              <a:lnSpc>
                <a:spcPct val="140000"/>
              </a:lnSpc>
              <a:spcBef>
                <a:spcPct val="55000"/>
              </a:spcBef>
              <a:spcAft>
                <a:spcPct val="50000"/>
              </a:spcAft>
              <a:buSzPct val="125000"/>
              <a:buBlip>
                <a:blip r:embed="rId1"/>
              </a:buBlip>
              <a:defRPr/>
            </a:pPr>
            <a:r>
              <a:rPr lang="zh-CN" altLang="en-US" sz="2400" b="1" dirty="0">
                <a:solidFill>
                  <a:schemeClr val="tx1"/>
                </a:solidFill>
                <a:latin typeface="Tahoma" panose="020B0604030504040204" pitchFamily="34" charset="0"/>
              </a:rPr>
              <a:t> </a:t>
            </a:r>
            <a:r>
              <a:rPr lang="zh-CN" altLang="en-US" sz="2400" dirty="0">
                <a:solidFill>
                  <a:schemeClr val="tx1"/>
                </a:solidFill>
                <a:latin typeface="Times New Roman" panose="02020603050405020304" pitchFamily="18" charset="0"/>
                <a:ea typeface="+mn-ea"/>
                <a:cs typeface="Times New Roman" panose="02020603050405020304" pitchFamily="18" charset="0"/>
              </a:rPr>
              <a:t>龙芯一号在通用</a:t>
            </a:r>
            <a:r>
              <a:rPr lang="en-US" altLang="zh-CN" sz="2400" dirty="0">
                <a:solidFill>
                  <a:schemeClr val="tx1"/>
                </a:solidFill>
                <a:latin typeface="Times New Roman" panose="02020603050405020304" pitchFamily="18" charset="0"/>
                <a:ea typeface="+mn-ea"/>
                <a:cs typeface="Times New Roman" panose="02020603050405020304" pitchFamily="18" charset="0"/>
              </a:rPr>
              <a:t>CPU</a:t>
            </a:r>
            <a:r>
              <a:rPr lang="zh-CN" altLang="en-US" sz="2400" dirty="0">
                <a:solidFill>
                  <a:schemeClr val="tx1"/>
                </a:solidFill>
                <a:latin typeface="Times New Roman" panose="02020603050405020304" pitchFamily="18" charset="0"/>
                <a:ea typeface="+mn-ea"/>
                <a:cs typeface="Times New Roman" panose="02020603050405020304" pitchFamily="18" charset="0"/>
              </a:rPr>
              <a:t>体系结构设计方面采用了许多先进的设计与实现技术，尤其在动态流水线的具体实现和硬件对系统安全性的支持方面，</a:t>
            </a:r>
            <a:r>
              <a:rPr lang="zh-CN" altLang="en-US" sz="2400" b="1" dirty="0">
                <a:solidFill>
                  <a:schemeClr val="tx1"/>
                </a:solidFill>
                <a:latin typeface="Times New Roman" panose="02020603050405020304" pitchFamily="18" charset="0"/>
                <a:ea typeface="+mn-ea"/>
                <a:cs typeface="Times New Roman" panose="02020603050405020304" pitchFamily="18" charset="0"/>
              </a:rPr>
              <a:t>有独特创新并申请了专利</a:t>
            </a:r>
            <a:r>
              <a:rPr lang="zh-CN" altLang="en-US" sz="2400" dirty="0">
                <a:solidFill>
                  <a:schemeClr val="tx1"/>
                </a:solidFill>
                <a:latin typeface="Times New Roman" panose="02020603050405020304" pitchFamily="18" charset="0"/>
                <a:ea typeface="+mn-ea"/>
                <a:cs typeface="Times New Roman" panose="02020603050405020304" pitchFamily="18" charset="0"/>
              </a:rPr>
              <a:t>。</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a:p>
            <a:pPr marL="355600" indent="-84455">
              <a:lnSpc>
                <a:spcPct val="140000"/>
              </a:lnSpc>
              <a:spcBef>
                <a:spcPts val="600"/>
              </a:spcBef>
              <a:buSzPct val="125000"/>
              <a:buBlip>
                <a:blip r:embed="rId1"/>
              </a:buBlip>
              <a:defRPr/>
            </a:pPr>
            <a:r>
              <a:rPr lang="zh-CN" altLang="en-US" sz="2400" dirty="0">
                <a:solidFill>
                  <a:schemeClr val="tx1"/>
                </a:solidFill>
                <a:latin typeface="Times New Roman" panose="02020603050405020304" pitchFamily="18" charset="0"/>
                <a:ea typeface="+mn-ea"/>
                <a:cs typeface="Times New Roman" panose="02020603050405020304" pitchFamily="18" charset="0"/>
              </a:rPr>
              <a:t>  片内提供了一种特别设计的硬件机制，可以抗御缓冲区溢出攻击，在硬件上根本抵制了缓冲区溢出类攻击的危险，从而大大的增加的服务器的安全性。</a:t>
            </a:r>
            <a:endParaRPr lang="en-US" altLang="zh-CN" sz="2400" dirty="0">
              <a:solidFill>
                <a:schemeClr val="tx1"/>
              </a:solidFill>
              <a:latin typeface="Times New Roman" panose="02020603050405020304" pitchFamily="18" charset="0"/>
              <a:ea typeface="+mn-ea"/>
              <a:cs typeface="Times New Roman" panose="02020603050405020304" pitchFamily="18" charset="0"/>
            </a:endParaRPr>
          </a:p>
          <a:p>
            <a:pPr marL="355600" indent="-84455">
              <a:lnSpc>
                <a:spcPct val="135000"/>
              </a:lnSpc>
              <a:spcBef>
                <a:spcPts val="600"/>
              </a:spcBef>
              <a:buSzPct val="125000"/>
              <a:buBlip>
                <a:blip r:embed="rId1"/>
              </a:buBlip>
              <a:defRPr/>
            </a:pPr>
            <a:r>
              <a:rPr lang="zh-CN" altLang="en-US" sz="2400" dirty="0">
                <a:solidFill>
                  <a:schemeClr val="tx1"/>
                </a:solidFill>
                <a:latin typeface="Times New Roman" panose="02020603050405020304" pitchFamily="18" charset="0"/>
                <a:cs typeface="Times New Roman" panose="02020603050405020304" pitchFamily="18" charset="0"/>
              </a:rPr>
              <a:t>龙芯一号</a:t>
            </a:r>
            <a:r>
              <a:rPr lang="en-US" altLang="zh-CN" sz="2400" dirty="0">
                <a:solidFill>
                  <a:schemeClr val="tx1"/>
                </a:solidFill>
                <a:latin typeface="Times New Roman" panose="02020603050405020304" pitchFamily="18" charset="0"/>
                <a:cs typeface="Times New Roman" panose="02020603050405020304" pitchFamily="18" charset="0"/>
              </a:rPr>
              <a:t>CPU</a:t>
            </a:r>
            <a:r>
              <a:rPr lang="zh-CN" altLang="en-US" sz="2400" dirty="0">
                <a:solidFill>
                  <a:schemeClr val="tx1"/>
                </a:solidFill>
                <a:latin typeface="Times New Roman" panose="02020603050405020304" pitchFamily="18" charset="0"/>
                <a:cs typeface="Times New Roman" panose="02020603050405020304" pitchFamily="18" charset="0"/>
              </a:rPr>
              <a:t>可以构成更为安全的网络安全服务器、网络安全网关、网际防火墙、服务器网卡等对网络安全有特殊需求的产品及应用。</a:t>
            </a:r>
            <a:endParaRPr lang="zh-CN" altLang="en-US" sz="2400" dirty="0">
              <a:solidFill>
                <a:schemeClr val="tx1"/>
              </a:solidFill>
              <a:latin typeface="Times New Roman" panose="02020603050405020304" pitchFamily="18" charset="0"/>
              <a:cs typeface="Times New Roman" panose="02020603050405020304" pitchFamily="18" charset="0"/>
            </a:endParaRPr>
          </a:p>
          <a:p>
            <a:pPr marL="355600" indent="-84455">
              <a:lnSpc>
                <a:spcPct val="135000"/>
              </a:lnSpc>
              <a:spcBef>
                <a:spcPts val="600"/>
              </a:spcBef>
              <a:buSzPct val="125000"/>
              <a:buBlip>
                <a:blip r:embed="rId1"/>
              </a:buBlip>
              <a:defRPr/>
            </a:pPr>
            <a:r>
              <a:rPr lang="zh-CN" altLang="en-US" sz="2400" dirty="0">
                <a:solidFill>
                  <a:schemeClr val="tx1"/>
                </a:solidFill>
                <a:latin typeface="Times New Roman" panose="02020603050405020304" pitchFamily="18" charset="0"/>
                <a:cs typeface="Times New Roman" panose="02020603050405020304" pitchFamily="18" charset="0"/>
              </a:rPr>
              <a:t> 龙芯系列微处理器可广泛应用于工业控制、信息家电、通讯、网络设备、</a:t>
            </a:r>
            <a:r>
              <a:rPr lang="en-US" altLang="zh-CN" sz="2400" dirty="0">
                <a:solidFill>
                  <a:schemeClr val="tx1"/>
                </a:solidFill>
                <a:latin typeface="Times New Roman" panose="02020603050405020304" pitchFamily="18" charset="0"/>
                <a:cs typeface="Times New Roman" panose="02020603050405020304" pitchFamily="18" charset="0"/>
              </a:rPr>
              <a:t>PDA</a:t>
            </a:r>
            <a:r>
              <a:rPr lang="zh-CN" altLang="en-US" sz="2400" dirty="0">
                <a:solidFill>
                  <a:schemeClr val="tx1"/>
                </a:solidFill>
                <a:latin typeface="Times New Roman" panose="02020603050405020304" pitchFamily="18" charset="0"/>
                <a:cs typeface="Times New Roman" panose="02020603050405020304" pitchFamily="18" charset="0"/>
              </a:rPr>
              <a:t>、网络终端、存储服务器、安全服务器等产。 </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5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20" name="矩形 19"/>
          <p:cNvSpPr/>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4" name="TextBox 2"/>
          <p:cNvSpPr txBox="1"/>
          <p:nvPr>
            <p:custDataLst>
              <p:tags r:id="rId2"/>
            </p:custDataLst>
          </p:nvPr>
        </p:nvSpPr>
        <p:spPr>
          <a:xfrm>
            <a:off x="1635368" y="1326265"/>
            <a:ext cx="9961685" cy="2246769"/>
          </a:xfrm>
          <a:prstGeom prst="rect">
            <a:avLst/>
          </a:prstGeom>
          <a:noFill/>
        </p:spPr>
        <p:txBody>
          <a:bodyPr wrap="square" rtlCol="0">
            <a:spAutoFit/>
          </a:bodyPr>
          <a:lstStyle/>
          <a:p>
            <a:r>
              <a:rPr lang="en-US" altLang="zh-CN" sz="2800" dirty="0">
                <a:solidFill>
                  <a:schemeClr val="accent1"/>
                </a:solidFill>
                <a:effectLst>
                  <a:outerShdw blurRad="38100" dist="25400" dir="5400000" algn="ctr" rotWithShape="0">
                    <a:srgbClr val="6E747A">
                      <a:alpha val="43000"/>
                    </a:srgbClr>
                  </a:outerShdw>
                </a:effectLst>
              </a:rPr>
              <a:t>IEEE</a:t>
            </a:r>
            <a:r>
              <a:rPr lang="zh-CN" altLang="en-US" sz="2800" dirty="0">
                <a:solidFill>
                  <a:schemeClr val="accent1"/>
                </a:solidFill>
                <a:effectLst>
                  <a:outerShdw blurRad="38100" dist="25400" dir="5400000" algn="ctr" rotWithShape="0">
                    <a:srgbClr val="6E747A">
                      <a:alpha val="43000"/>
                    </a:srgbClr>
                  </a:outerShdw>
                </a:effectLst>
              </a:rPr>
              <a:t>的嵌入式系统定义</a:t>
            </a:r>
            <a:r>
              <a:rPr lang="en-US" altLang="zh-CN" sz="2800" dirty="0">
                <a:solidFill>
                  <a:schemeClr val="accent1"/>
                </a:solidFill>
                <a:effectLst>
                  <a:outerShdw blurRad="38100" dist="25400" dir="5400000" algn="ctr" rotWithShape="0">
                    <a:srgbClr val="6E747A">
                      <a:alpha val="43000"/>
                    </a:srgbClr>
                  </a:outerShdw>
                </a:effectLst>
              </a:rPr>
              <a:t>:</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800" dirty="0"/>
              <a:t>根据</a:t>
            </a:r>
            <a:r>
              <a:rPr lang="en-US" altLang="zh-CN" sz="2800" dirty="0"/>
              <a:t>IEEE</a:t>
            </a:r>
            <a:r>
              <a:rPr lang="zh-CN" altLang="en-US" sz="2800" dirty="0"/>
              <a:t>（国际电气和电子工程师协会）的定义，嵌入式系统是“控制、监视或者辅助设备、机器和车间运行的装置”（原文为</a:t>
            </a:r>
            <a:r>
              <a:rPr lang="en-US" altLang="zh-CN" sz="2800" dirty="0"/>
              <a:t>devices used to control</a:t>
            </a:r>
            <a:r>
              <a:rPr lang="zh-CN" altLang="en-US" sz="2800" dirty="0"/>
              <a:t>，</a:t>
            </a:r>
            <a:r>
              <a:rPr lang="en-US" altLang="zh-CN" sz="2800" dirty="0"/>
              <a:t>monitor</a:t>
            </a:r>
            <a:r>
              <a:rPr lang="zh-CN" altLang="en-US" sz="2800" dirty="0"/>
              <a:t>，</a:t>
            </a:r>
            <a:r>
              <a:rPr lang="en-US" altLang="zh-CN" sz="2800" dirty="0"/>
              <a:t>or assist the operation of equipment</a:t>
            </a:r>
            <a:r>
              <a:rPr lang="zh-CN" altLang="en-US" sz="2800" dirty="0"/>
              <a:t>，</a:t>
            </a:r>
            <a:r>
              <a:rPr lang="en-US" altLang="zh-CN" sz="2800" dirty="0"/>
              <a:t>machinery or plants</a:t>
            </a:r>
            <a:r>
              <a:rPr lang="zh-CN" altLang="en-US" sz="2800" dirty="0"/>
              <a:t>）。</a:t>
            </a:r>
            <a:endParaRPr lang="zh-CN" altLang="en-US" sz="2800" dirty="0"/>
          </a:p>
        </p:txBody>
      </p:sp>
      <p:sp>
        <p:nvSpPr>
          <p:cNvPr id="5" name="TextBox 2"/>
          <p:cNvSpPr txBox="1"/>
          <p:nvPr>
            <p:custDataLst>
              <p:tags r:id="rId3"/>
            </p:custDataLst>
          </p:nvPr>
        </p:nvSpPr>
        <p:spPr>
          <a:xfrm>
            <a:off x="1635368" y="4027314"/>
            <a:ext cx="9961685" cy="1815882"/>
          </a:xfrm>
          <a:prstGeom prst="rect">
            <a:avLst/>
          </a:prstGeom>
          <a:noFill/>
        </p:spPr>
        <p:txBody>
          <a:bodyPr wrap="square" rtlCol="0">
            <a:spAutoFit/>
          </a:bodyPr>
          <a:lstStyle/>
          <a:p>
            <a:r>
              <a:rPr lang="zh-CN" altLang="en-US" sz="2800" dirty="0">
                <a:solidFill>
                  <a:schemeClr val="accent1"/>
                </a:solidFill>
                <a:effectLst>
                  <a:outerShdw blurRad="38100" dist="25400" dir="5400000" algn="ctr" rotWithShape="0">
                    <a:srgbClr val="6E747A">
                      <a:alpha val="43000"/>
                    </a:srgbClr>
                  </a:outerShdw>
                </a:effectLst>
              </a:rPr>
              <a:t>国内的嵌入式系统定义</a:t>
            </a:r>
            <a:r>
              <a:rPr lang="en-US" altLang="zh-CN" sz="2800" dirty="0">
                <a:solidFill>
                  <a:schemeClr val="accent1"/>
                </a:solidFill>
                <a:effectLst>
                  <a:outerShdw blurRad="38100" dist="25400" dir="5400000" algn="ctr" rotWithShape="0">
                    <a:srgbClr val="6E747A">
                      <a:alpha val="43000"/>
                    </a:srgbClr>
                  </a:outerShdw>
                </a:effectLst>
              </a:rPr>
              <a:t>:</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800" dirty="0"/>
              <a:t>国内普遍被认同的定义：以应用为中心、以计算机技术为基础，软件硬件可裁剪，适应应用系统对功能、可靠性、成本、体积、功耗严格要求的专用计算机系统。</a:t>
            </a:r>
            <a:endParaRPr lang="zh-CN" altLang="en-US" sz="2800" dirty="0"/>
          </a:p>
        </p:txBody>
      </p:sp>
      <p:pic>
        <p:nvPicPr>
          <p:cNvPr id="7" name="PA_图片 1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80">
                                          <p:stCondLst>
                                            <p:cond delay="0"/>
                                          </p:stCondLst>
                                        </p:cTn>
                                        <p:tgtEl>
                                          <p:spTgt spid="4"/>
                                        </p:tgtEl>
                                      </p:cBhvr>
                                    </p:animEffect>
                                    <p:anim calcmode="lin" valueType="num">
                                      <p:cBhvr>
                                        <p:cTn id="2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3" dur="26">
                                          <p:stCondLst>
                                            <p:cond delay="650"/>
                                          </p:stCondLst>
                                        </p:cTn>
                                        <p:tgtEl>
                                          <p:spTgt spid="4"/>
                                        </p:tgtEl>
                                      </p:cBhvr>
                                      <p:to x="100000" y="60000"/>
                                    </p:animScale>
                                    <p:animScale>
                                      <p:cBhvr>
                                        <p:cTn id="34" dur="166" decel="50000">
                                          <p:stCondLst>
                                            <p:cond delay="676"/>
                                          </p:stCondLst>
                                        </p:cTn>
                                        <p:tgtEl>
                                          <p:spTgt spid="4"/>
                                        </p:tgtEl>
                                      </p:cBhvr>
                                      <p:to x="100000" y="100000"/>
                                    </p:animScale>
                                    <p:animScale>
                                      <p:cBhvr>
                                        <p:cTn id="35" dur="26">
                                          <p:stCondLst>
                                            <p:cond delay="1312"/>
                                          </p:stCondLst>
                                        </p:cTn>
                                        <p:tgtEl>
                                          <p:spTgt spid="4"/>
                                        </p:tgtEl>
                                      </p:cBhvr>
                                      <p:to x="100000" y="80000"/>
                                    </p:animScale>
                                    <p:animScale>
                                      <p:cBhvr>
                                        <p:cTn id="36" dur="166" decel="50000">
                                          <p:stCondLst>
                                            <p:cond delay="1338"/>
                                          </p:stCondLst>
                                        </p:cTn>
                                        <p:tgtEl>
                                          <p:spTgt spid="4"/>
                                        </p:tgtEl>
                                      </p:cBhvr>
                                      <p:to x="100000" y="100000"/>
                                    </p:animScale>
                                    <p:animScale>
                                      <p:cBhvr>
                                        <p:cTn id="37" dur="26">
                                          <p:stCondLst>
                                            <p:cond delay="1642"/>
                                          </p:stCondLst>
                                        </p:cTn>
                                        <p:tgtEl>
                                          <p:spTgt spid="4"/>
                                        </p:tgtEl>
                                      </p:cBhvr>
                                      <p:to x="100000" y="90000"/>
                                    </p:animScale>
                                    <p:animScale>
                                      <p:cBhvr>
                                        <p:cTn id="38" dur="166" decel="50000">
                                          <p:stCondLst>
                                            <p:cond delay="1668"/>
                                          </p:stCondLst>
                                        </p:cTn>
                                        <p:tgtEl>
                                          <p:spTgt spid="4"/>
                                        </p:tgtEl>
                                      </p:cBhvr>
                                      <p:to x="100000" y="100000"/>
                                    </p:animScale>
                                    <p:animScale>
                                      <p:cBhvr>
                                        <p:cTn id="39" dur="26">
                                          <p:stCondLst>
                                            <p:cond delay="1808"/>
                                          </p:stCondLst>
                                        </p:cTn>
                                        <p:tgtEl>
                                          <p:spTgt spid="4"/>
                                        </p:tgtEl>
                                      </p:cBhvr>
                                      <p:to x="100000" y="95000"/>
                                    </p:animScale>
                                    <p:animScale>
                                      <p:cBhvr>
                                        <p:cTn id="40" dur="166" decel="50000">
                                          <p:stCondLst>
                                            <p:cond delay="1834"/>
                                          </p:stCondLst>
                                        </p:cTn>
                                        <p:tgtEl>
                                          <p:spTgt spid="4"/>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80">
                                          <p:stCondLst>
                                            <p:cond delay="0"/>
                                          </p:stCondLst>
                                        </p:cTn>
                                        <p:tgtEl>
                                          <p:spTgt spid="5"/>
                                        </p:tgtEl>
                                      </p:cBhvr>
                                    </p:animEffect>
                                    <p:anim calcmode="lin" valueType="num">
                                      <p:cBhvr>
                                        <p:cTn id="4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1" dur="26">
                                          <p:stCondLst>
                                            <p:cond delay="650"/>
                                          </p:stCondLst>
                                        </p:cTn>
                                        <p:tgtEl>
                                          <p:spTgt spid="5"/>
                                        </p:tgtEl>
                                      </p:cBhvr>
                                      <p:to x="100000" y="60000"/>
                                    </p:animScale>
                                    <p:animScale>
                                      <p:cBhvr>
                                        <p:cTn id="52" dur="166" decel="50000">
                                          <p:stCondLst>
                                            <p:cond delay="676"/>
                                          </p:stCondLst>
                                        </p:cTn>
                                        <p:tgtEl>
                                          <p:spTgt spid="5"/>
                                        </p:tgtEl>
                                      </p:cBhvr>
                                      <p:to x="100000" y="100000"/>
                                    </p:animScale>
                                    <p:animScale>
                                      <p:cBhvr>
                                        <p:cTn id="53" dur="26">
                                          <p:stCondLst>
                                            <p:cond delay="1312"/>
                                          </p:stCondLst>
                                        </p:cTn>
                                        <p:tgtEl>
                                          <p:spTgt spid="5"/>
                                        </p:tgtEl>
                                      </p:cBhvr>
                                      <p:to x="100000" y="80000"/>
                                    </p:animScale>
                                    <p:animScale>
                                      <p:cBhvr>
                                        <p:cTn id="54" dur="166" decel="50000">
                                          <p:stCondLst>
                                            <p:cond delay="1338"/>
                                          </p:stCondLst>
                                        </p:cTn>
                                        <p:tgtEl>
                                          <p:spTgt spid="5"/>
                                        </p:tgtEl>
                                      </p:cBhvr>
                                      <p:to x="100000" y="100000"/>
                                    </p:animScale>
                                    <p:animScale>
                                      <p:cBhvr>
                                        <p:cTn id="55" dur="26">
                                          <p:stCondLst>
                                            <p:cond delay="1642"/>
                                          </p:stCondLst>
                                        </p:cTn>
                                        <p:tgtEl>
                                          <p:spTgt spid="5"/>
                                        </p:tgtEl>
                                      </p:cBhvr>
                                      <p:to x="100000" y="90000"/>
                                    </p:animScale>
                                    <p:animScale>
                                      <p:cBhvr>
                                        <p:cTn id="56" dur="166" decel="50000">
                                          <p:stCondLst>
                                            <p:cond delay="1668"/>
                                          </p:stCondLst>
                                        </p:cTn>
                                        <p:tgtEl>
                                          <p:spTgt spid="5"/>
                                        </p:tgtEl>
                                      </p:cBhvr>
                                      <p:to x="100000" y="100000"/>
                                    </p:animScale>
                                    <p:animScale>
                                      <p:cBhvr>
                                        <p:cTn id="57" dur="26">
                                          <p:stCondLst>
                                            <p:cond delay="1808"/>
                                          </p:stCondLst>
                                        </p:cTn>
                                        <p:tgtEl>
                                          <p:spTgt spid="5"/>
                                        </p:tgtEl>
                                      </p:cBhvr>
                                      <p:to x="100000" y="95000"/>
                                    </p:animScale>
                                    <p:animScale>
                                      <p:cBhvr>
                                        <p:cTn id="5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981075"/>
            <a:ext cx="8229600" cy="4751388"/>
          </a:xfrm>
        </p:spPr>
        <p:txBody>
          <a:bodyPr/>
          <a:lstStyle/>
          <a:p>
            <a:pPr>
              <a:defRPr/>
            </a:pPr>
            <a:r>
              <a:rPr lang="en-US" altLang="zh-CN" sz="2400" dirty="0">
                <a:latin typeface="Times New Roman" panose="02020603050405020304" pitchFamily="18" charset="0"/>
                <a:cs typeface="Times New Roman" panose="02020603050405020304" pitchFamily="18" charset="0"/>
              </a:rPr>
              <a:t>ARM</a:t>
            </a:r>
            <a:r>
              <a:rPr lang="zh-CN" altLang="en-US" sz="2400" dirty="0">
                <a:latin typeface="Times New Roman" panose="02020603050405020304" pitchFamily="18" charset="0"/>
                <a:cs typeface="Times New Roman" panose="02020603050405020304" pitchFamily="18" charset="0"/>
              </a:rPr>
              <a:t>架构的国产嵌入式处理器</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zh-CN" altLang="en-US" sz="2400" dirty="0">
                <a:latin typeface="Times New Roman" panose="02020603050405020304" pitchFamily="18" charset="0"/>
                <a:cs typeface="Times New Roman" panose="02020603050405020304" pitchFamily="18" charset="0"/>
              </a:rPr>
              <a:t>    华为麒麟</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zh-CN" altLang="en-US" sz="2400" dirty="0">
                <a:latin typeface="Times New Roman" panose="02020603050405020304" pitchFamily="18" charset="0"/>
                <a:cs typeface="Times New Roman" panose="02020603050405020304" pitchFamily="18" charset="0"/>
              </a:rPr>
              <a:t>    展讯（紫光展锐）</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小米</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天津飞腾</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1800" dirty="0">
                <a:solidFill>
                  <a:srgbClr val="434343"/>
                </a:solidFill>
                <a:latin typeface="微软雅黑" panose="020B0503020204020204" pitchFamily="34" charset="-122"/>
                <a:cs typeface="宋体" panose="02010600030101010101" pitchFamily="2" charset="-122"/>
              </a:rPr>
              <a:t>    </a:t>
            </a:r>
            <a:r>
              <a:rPr lang="zh-CN" altLang="zh-CN" sz="2400" dirty="0">
                <a:latin typeface="Times New Roman" panose="02020603050405020304" pitchFamily="18" charset="0"/>
                <a:cs typeface="Times New Roman" panose="02020603050405020304" pitchFamily="18" charset="0"/>
              </a:rPr>
              <a:t>华芯通昇龙</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buNone/>
              <a:defRPr/>
            </a:pP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125" y="1948815"/>
            <a:ext cx="9871710" cy="2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457200" indent="-457200" eaLnBrk="1" hangingPunct="1">
              <a:buFont typeface="+mj-lt"/>
              <a:buAutoNum type="arabicPeriod"/>
            </a:pPr>
            <a:r>
              <a:rPr lang="zh-CN" altLang="en-US" sz="2400" dirty="0">
                <a:latin typeface="楷体_GB2312" pitchFamily="49" charset="-122"/>
                <a:ea typeface="楷体_GB2312" pitchFamily="49" charset="-122"/>
              </a:rPr>
              <a:t>冯</a:t>
            </a:r>
            <a:r>
              <a:rPr lang="en-US" altLang="zh-CN" sz="2400" dirty="0">
                <a:latin typeface="宋体" panose="02010600030101010101" pitchFamily="2" charset="-122"/>
                <a:ea typeface="楷体_GB2312" pitchFamily="49" charset="-122"/>
              </a:rPr>
              <a:t>·</a:t>
            </a:r>
            <a:r>
              <a:rPr lang="zh-CN" altLang="en-US" sz="2400" dirty="0">
                <a:latin typeface="楷体_GB2312" pitchFamily="49" charset="-122"/>
                <a:ea typeface="楷体_GB2312" pitchFamily="49" charset="-122"/>
              </a:rPr>
              <a:t>诺依曼体系结构和哈佛体系结构</a:t>
            </a:r>
            <a:endParaRPr lang="zh-CN" altLang="en-US" sz="2400" dirty="0">
              <a:latin typeface="楷体_GB2312" pitchFamily="49" charset="-122"/>
              <a:ea typeface="楷体_GB2312" pitchFamily="49" charset="-122"/>
            </a:endParaRPr>
          </a:p>
          <a:p>
            <a:pPr marL="457200" indent="-457200" eaLnBrk="1" hangingPunct="1">
              <a:buFont typeface="+mj-lt"/>
              <a:buAutoNum type="arabicPeriod"/>
            </a:pPr>
            <a:r>
              <a:rPr lang="en-US" altLang="zh-CN" sz="2400" dirty="0">
                <a:latin typeface="楷体_GB2312" pitchFamily="49" charset="-122"/>
                <a:ea typeface="楷体_GB2312" pitchFamily="49" charset="-122"/>
              </a:rPr>
              <a:t>CISC</a:t>
            </a:r>
            <a:r>
              <a:rPr lang="zh-CN" altLang="en-US" sz="2400" dirty="0">
                <a:latin typeface="楷体_GB2312" pitchFamily="49" charset="-122"/>
                <a:ea typeface="楷体_GB2312" pitchFamily="49" charset="-122"/>
              </a:rPr>
              <a:t>与</a:t>
            </a:r>
            <a:r>
              <a:rPr lang="en-US" altLang="zh-CN" sz="2400" dirty="0">
                <a:latin typeface="楷体_GB2312" pitchFamily="49" charset="-122"/>
                <a:ea typeface="楷体_GB2312" pitchFamily="49" charset="-122"/>
              </a:rPr>
              <a:t>RISC</a:t>
            </a:r>
            <a:endParaRPr lang="en-US" altLang="zh-CN" sz="2400" dirty="0">
              <a:latin typeface="楷体_GB2312" pitchFamily="49" charset="-122"/>
              <a:ea typeface="楷体_GB2312" pitchFamily="49" charset="-122"/>
            </a:endParaRPr>
          </a:p>
          <a:p>
            <a:pPr marL="457200" indent="-457200" eaLnBrk="1" hangingPunct="1">
              <a:buFont typeface="+mj-lt"/>
              <a:buAutoNum type="arabicPeriod"/>
            </a:pPr>
            <a:r>
              <a:rPr lang="zh-CN" altLang="en-US" sz="2400" dirty="0">
                <a:latin typeface="楷体_GB2312" pitchFamily="49" charset="-122"/>
                <a:ea typeface="楷体_GB2312" pitchFamily="49" charset="-122"/>
              </a:rPr>
              <a:t>信息存储的字节顺序</a:t>
            </a:r>
            <a:endParaRPr lang="zh-CN" altLang="en-US" sz="2400" dirty="0">
              <a:latin typeface="楷体_GB2312" pitchFamily="49" charset="-122"/>
              <a:ea typeface="楷体_GB2312" pitchFamily="49" charset="-122"/>
            </a:endParaRPr>
          </a:p>
          <a:p>
            <a:pPr marL="457200" indent="-457200" eaLnBrk="1" hangingPunct="1">
              <a:buFont typeface="+mj-lt"/>
              <a:buAutoNum type="arabicPeriod"/>
            </a:pPr>
            <a:r>
              <a:rPr lang="zh-CN" altLang="en-US" sz="2400" dirty="0">
                <a:latin typeface="楷体_GB2312" pitchFamily="49" charset="-122"/>
                <a:ea typeface="楷体_GB2312" pitchFamily="49" charset="-122"/>
              </a:rPr>
              <a:t>流水线</a:t>
            </a:r>
            <a:endParaRPr lang="zh-CN" altLang="en-US" sz="2500" dirty="0">
              <a:latin typeface="楷体_GB2312" pitchFamily="49" charset="-122"/>
              <a:ea typeface="楷体_GB2312" pitchFamily="49" charset="-122"/>
              <a:cs typeface="Times New Roman" panose="02020603050405020304" pitchFamily="18" charset="0"/>
            </a:endParaRPr>
          </a:p>
        </p:txBody>
      </p:sp>
      <p:sp>
        <p:nvSpPr>
          <p:cNvPr id="5" name="Rectangle 3"/>
          <p:cNvSpPr>
            <a:spLocks noGrp="1" noChangeArrowheads="1"/>
          </p:cNvSpPr>
          <p:nvPr>
            <p:custDataLst>
              <p:tags r:id="rId5"/>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嵌入式微处理器体系结构</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wipe(down)">
                                      <p:cBhvr>
                                        <p:cTn id="27" dur="500"/>
                                        <p:tgtEl>
                                          <p:spTgt spid="2">
                                            <p:txEl>
                                              <p:pRg st="0" end="0"/>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wipe(down)">
                                      <p:cBhvr>
                                        <p:cTn id="30" dur="500"/>
                                        <p:tgtEl>
                                          <p:spTgt spid="2">
                                            <p:txEl>
                                              <p:pRg st="1" end="1"/>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wipe(down)">
                                      <p:cBhvr>
                                        <p:cTn id="33" dur="500"/>
                                        <p:tgtEl>
                                          <p:spTgt spid="2">
                                            <p:txEl>
                                              <p:pRg st="2" end="2"/>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wipe(down)">
                                      <p:cBhvr>
                                        <p:cTn id="3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冯</a:t>
            </a:r>
            <a:r>
              <a:rPr lang="en-US" altLang="zh-CN" b="1" dirty="0">
                <a:solidFill>
                  <a:schemeClr val="accent1"/>
                </a:solidFill>
                <a:latin typeface="Arial" panose="020B0604020202020204" pitchFamily="34" charset="0"/>
                <a:ea typeface="微软雅黑" panose="020B0503020204020204" pitchFamily="34" charset="-122"/>
              </a:rPr>
              <a:t>·</a:t>
            </a:r>
            <a:r>
              <a:rPr lang="zh-CN" altLang="en-US" b="1" dirty="0">
                <a:solidFill>
                  <a:schemeClr val="accent1"/>
                </a:solidFill>
                <a:latin typeface="Arial" panose="020B0604020202020204" pitchFamily="34" charset="0"/>
                <a:ea typeface="微软雅黑" panose="020B0503020204020204" pitchFamily="34" charset="-122"/>
              </a:rPr>
              <a:t>诺依曼结构 </a:t>
            </a:r>
            <a:endParaRPr lang="zh-CN" altLang="en-US" b="1" dirty="0">
              <a:solidFill>
                <a:schemeClr val="accent1"/>
              </a:solidFill>
              <a:latin typeface="Arial" panose="020B0604020202020204" pitchFamily="34" charset="0"/>
              <a:ea typeface="微软雅黑" panose="020B0503020204020204" pitchFamily="34" charset="-122"/>
            </a:endParaRPr>
          </a:p>
        </p:txBody>
      </p:sp>
      <p:grpSp>
        <p:nvGrpSpPr>
          <p:cNvPr id="5" name="组合 4"/>
          <p:cNvGrpSpPr/>
          <p:nvPr/>
        </p:nvGrpSpPr>
        <p:grpSpPr>
          <a:xfrm>
            <a:off x="3013164" y="2302847"/>
            <a:ext cx="7388430" cy="4213225"/>
            <a:chOff x="784020" y="1557338"/>
            <a:chExt cx="7388430" cy="4213225"/>
          </a:xfrm>
        </p:grpSpPr>
        <p:sp>
          <p:nvSpPr>
            <p:cNvPr id="56" name="Rectangle 45"/>
            <p:cNvSpPr>
              <a:spLocks noChangeArrowheads="1"/>
            </p:cNvSpPr>
            <p:nvPr>
              <p:custDataLst>
                <p:tags r:id="rId5"/>
              </p:custDataLst>
            </p:nvPr>
          </p:nvSpPr>
          <p:spPr bwMode="auto">
            <a:xfrm>
              <a:off x="4605338" y="1933575"/>
              <a:ext cx="1712912" cy="3624263"/>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7" name="Text Box 46"/>
            <p:cNvSpPr txBox="1">
              <a:spLocks noChangeArrowheads="1"/>
            </p:cNvSpPr>
            <p:nvPr>
              <p:custDataLst>
                <p:tags r:id="rId6"/>
              </p:custDataLst>
            </p:nvPr>
          </p:nvSpPr>
          <p:spPr bwMode="auto">
            <a:xfrm>
              <a:off x="4886325" y="5126038"/>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数据</a:t>
              </a:r>
              <a:r>
                <a:rPr lang="en-US" altLang="zh-CN" sz="1600">
                  <a:latin typeface="楷体_GB2312" pitchFamily="49" charset="-122"/>
                  <a:ea typeface="楷体_GB2312" pitchFamily="49" charset="-122"/>
                </a:rPr>
                <a:t>2</a:t>
              </a:r>
              <a:endParaRPr lang="en-US" altLang="zh-CN" sz="1600">
                <a:latin typeface="楷体_GB2312" pitchFamily="49" charset="-122"/>
                <a:ea typeface="楷体_GB2312" pitchFamily="49" charset="-122"/>
              </a:endParaRPr>
            </a:p>
          </p:txBody>
        </p:sp>
        <p:sp>
          <p:nvSpPr>
            <p:cNvPr id="58" name="Rectangle 48"/>
            <p:cNvSpPr>
              <a:spLocks noChangeArrowheads="1"/>
            </p:cNvSpPr>
            <p:nvPr>
              <p:custDataLst>
                <p:tags r:id="rId7"/>
              </p:custDataLst>
            </p:nvPr>
          </p:nvSpPr>
          <p:spPr bwMode="auto">
            <a:xfrm>
              <a:off x="827088" y="2154238"/>
              <a:ext cx="1930400" cy="2951162"/>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9" name="Text Box 49"/>
            <p:cNvSpPr txBox="1">
              <a:spLocks noChangeArrowheads="1"/>
            </p:cNvSpPr>
            <p:nvPr>
              <p:custDataLst>
                <p:tags r:id="rId8"/>
              </p:custDataLst>
            </p:nvPr>
          </p:nvSpPr>
          <p:spPr bwMode="auto">
            <a:xfrm>
              <a:off x="1111250" y="2397125"/>
              <a:ext cx="1343025" cy="666750"/>
            </a:xfrm>
            <a:prstGeom prst="rect">
              <a:avLst/>
            </a:prstGeom>
            <a:solidFill>
              <a:srgbClr val="FF0000"/>
            </a:solidFill>
            <a:ln w="25400">
              <a:solidFill>
                <a:schemeClr val="tx1"/>
              </a:solidFill>
              <a:miter lim="800000"/>
            </a:ln>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a:solidFill>
                    <a:schemeClr val="bg1"/>
                  </a:solidFill>
                  <a:latin typeface="楷体_GB2312" pitchFamily="49" charset="-122"/>
                  <a:ea typeface="楷体_GB2312" pitchFamily="49" charset="-122"/>
                </a:rPr>
                <a:t>指令寄存器</a:t>
              </a:r>
              <a:endParaRPr lang="zh-CN" altLang="en-US" sz="1800">
                <a:solidFill>
                  <a:schemeClr val="bg1"/>
                </a:solidFill>
                <a:latin typeface="楷体_GB2312" pitchFamily="49" charset="-122"/>
                <a:ea typeface="楷体_GB2312" pitchFamily="49" charset="-122"/>
              </a:endParaRPr>
            </a:p>
          </p:txBody>
        </p:sp>
        <p:sp>
          <p:nvSpPr>
            <p:cNvPr id="60" name="Text Box 50"/>
            <p:cNvSpPr txBox="1">
              <a:spLocks noChangeArrowheads="1"/>
            </p:cNvSpPr>
            <p:nvPr>
              <p:custDataLst>
                <p:tags r:id="rId9"/>
              </p:custDataLst>
            </p:nvPr>
          </p:nvSpPr>
          <p:spPr bwMode="auto">
            <a:xfrm>
              <a:off x="987425" y="2762250"/>
              <a:ext cx="1563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dirty="0">
                  <a:latin typeface="楷体_GB2312" pitchFamily="49" charset="-122"/>
                  <a:ea typeface="楷体_GB2312" pitchFamily="49" charset="-122"/>
                </a:rPr>
                <a:t>控制器</a:t>
              </a:r>
              <a:endParaRPr lang="zh-CN" altLang="en-US" sz="1800" dirty="0">
                <a:latin typeface="楷体_GB2312" pitchFamily="49" charset="-122"/>
                <a:ea typeface="楷体_GB2312" pitchFamily="49" charset="-122"/>
              </a:endParaRPr>
            </a:p>
          </p:txBody>
        </p:sp>
        <p:sp>
          <p:nvSpPr>
            <p:cNvPr id="61" name="Rectangle 51"/>
            <p:cNvSpPr>
              <a:spLocks noChangeArrowheads="1"/>
            </p:cNvSpPr>
            <p:nvPr>
              <p:custDataLst>
                <p:tags r:id="rId10"/>
              </p:custDataLst>
            </p:nvPr>
          </p:nvSpPr>
          <p:spPr bwMode="auto">
            <a:xfrm>
              <a:off x="987425" y="2317750"/>
              <a:ext cx="1563688" cy="881063"/>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2" name="Text Box 52"/>
            <p:cNvSpPr txBox="1">
              <a:spLocks noChangeArrowheads="1"/>
            </p:cNvSpPr>
            <p:nvPr>
              <p:custDataLst>
                <p:tags r:id="rId11"/>
              </p:custDataLst>
            </p:nvPr>
          </p:nvSpPr>
          <p:spPr bwMode="auto">
            <a:xfrm>
              <a:off x="1296988" y="4149725"/>
              <a:ext cx="1001712" cy="606425"/>
            </a:xfrm>
            <a:prstGeom prst="rect">
              <a:avLst/>
            </a:prstGeom>
            <a:solidFill>
              <a:schemeClr val="accent2"/>
            </a:solidFill>
            <a:ln w="25400">
              <a:solidFill>
                <a:schemeClr val="tx1"/>
              </a:solidFill>
              <a:miter lim="800000"/>
            </a:ln>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dirty="0">
                  <a:solidFill>
                    <a:schemeClr val="bg1"/>
                  </a:solidFill>
                  <a:latin typeface="楷体_GB2312" pitchFamily="49" charset="-122"/>
                  <a:ea typeface="楷体_GB2312" pitchFamily="49" charset="-122"/>
                </a:rPr>
                <a:t>数据通道</a:t>
              </a:r>
              <a:endParaRPr lang="zh-CN" altLang="en-US" sz="1600" dirty="0">
                <a:solidFill>
                  <a:schemeClr val="bg1"/>
                </a:solidFill>
                <a:latin typeface="楷体_GB2312" pitchFamily="49" charset="-122"/>
                <a:ea typeface="楷体_GB2312" pitchFamily="49" charset="-122"/>
              </a:endParaRPr>
            </a:p>
          </p:txBody>
        </p:sp>
        <p:sp>
          <p:nvSpPr>
            <p:cNvPr id="63" name="Text Box 53"/>
            <p:cNvSpPr txBox="1">
              <a:spLocks noChangeArrowheads="1"/>
            </p:cNvSpPr>
            <p:nvPr>
              <p:custDataLst>
                <p:tags r:id="rId12"/>
              </p:custDataLst>
            </p:nvPr>
          </p:nvSpPr>
          <p:spPr bwMode="auto">
            <a:xfrm>
              <a:off x="784020" y="4314124"/>
              <a:ext cx="658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zh-CN" altLang="en-US" sz="1600" dirty="0">
                  <a:latin typeface="楷体_GB2312" pitchFamily="49" charset="-122"/>
                  <a:ea typeface="楷体_GB2312" pitchFamily="49" charset="-122"/>
                </a:rPr>
                <a:t>输入</a:t>
              </a:r>
              <a:endParaRPr lang="zh-CN" altLang="en-US" sz="1600" dirty="0">
                <a:latin typeface="楷体_GB2312" pitchFamily="49" charset="-122"/>
                <a:ea typeface="楷体_GB2312" pitchFamily="49" charset="-122"/>
              </a:endParaRPr>
            </a:p>
          </p:txBody>
        </p:sp>
        <p:sp>
          <p:nvSpPr>
            <p:cNvPr id="64" name="Text Box 54"/>
            <p:cNvSpPr txBox="1">
              <a:spLocks noChangeArrowheads="1"/>
            </p:cNvSpPr>
            <p:nvPr>
              <p:custDataLst>
                <p:tags r:id="rId13"/>
              </p:custDataLst>
            </p:nvPr>
          </p:nvSpPr>
          <p:spPr bwMode="auto">
            <a:xfrm>
              <a:off x="2232025" y="4319588"/>
              <a:ext cx="660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zh-CN" altLang="en-US" sz="1600">
                  <a:latin typeface="楷体_GB2312" pitchFamily="49" charset="-122"/>
                  <a:ea typeface="楷体_GB2312" pitchFamily="49" charset="-122"/>
                </a:rPr>
                <a:t>输出</a:t>
              </a:r>
              <a:endParaRPr lang="zh-CN" altLang="en-US" sz="1600">
                <a:latin typeface="楷体_GB2312" pitchFamily="49" charset="-122"/>
                <a:ea typeface="楷体_GB2312" pitchFamily="49" charset="-122"/>
              </a:endParaRPr>
            </a:p>
          </p:txBody>
        </p:sp>
        <p:sp>
          <p:nvSpPr>
            <p:cNvPr id="65" name="Line 55"/>
            <p:cNvSpPr>
              <a:spLocks noChangeShapeType="1"/>
            </p:cNvSpPr>
            <p:nvPr>
              <p:custDataLst>
                <p:tags r:id="rId14"/>
              </p:custDataLst>
            </p:nvPr>
          </p:nvSpPr>
          <p:spPr bwMode="auto">
            <a:xfrm>
              <a:off x="987425" y="4287838"/>
              <a:ext cx="309563" cy="0"/>
            </a:xfrm>
            <a:prstGeom prst="line">
              <a:avLst/>
            </a:prstGeom>
            <a:noFill/>
            <a:ln w="25400">
              <a:solidFill>
                <a:schemeClr val="tx1"/>
              </a:solidFill>
              <a:rou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66" name="Line 56"/>
            <p:cNvSpPr>
              <a:spLocks noChangeShapeType="1"/>
            </p:cNvSpPr>
            <p:nvPr>
              <p:custDataLst>
                <p:tags r:id="rId15"/>
              </p:custDataLst>
            </p:nvPr>
          </p:nvSpPr>
          <p:spPr bwMode="auto">
            <a:xfrm>
              <a:off x="2298700" y="4287838"/>
              <a:ext cx="252413" cy="0"/>
            </a:xfrm>
            <a:prstGeom prst="line">
              <a:avLst/>
            </a:prstGeom>
            <a:noFill/>
            <a:ln w="25400">
              <a:solidFill>
                <a:schemeClr val="tx1"/>
              </a:solidFill>
              <a:rou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67" name="Text Box 57"/>
            <p:cNvSpPr txBox="1">
              <a:spLocks noChangeArrowheads="1"/>
            </p:cNvSpPr>
            <p:nvPr>
              <p:custDataLst>
                <p:tags r:id="rId16"/>
              </p:custDataLst>
            </p:nvPr>
          </p:nvSpPr>
          <p:spPr bwMode="auto">
            <a:xfrm>
              <a:off x="1238250" y="4783138"/>
              <a:ext cx="1335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zh-CN" altLang="en-US" sz="1600">
                  <a:latin typeface="楷体_GB2312" pitchFamily="49" charset="-122"/>
                  <a:ea typeface="楷体_GB2312" pitchFamily="49" charset="-122"/>
                </a:rPr>
                <a:t>中央处理器</a:t>
              </a:r>
              <a:endParaRPr lang="zh-CN" altLang="en-US" sz="1600">
                <a:latin typeface="楷体_GB2312" pitchFamily="49" charset="-122"/>
                <a:ea typeface="楷体_GB2312" pitchFamily="49" charset="-122"/>
              </a:endParaRPr>
            </a:p>
          </p:txBody>
        </p:sp>
        <p:sp>
          <p:nvSpPr>
            <p:cNvPr id="68" name="Line 58"/>
            <p:cNvSpPr>
              <a:spLocks noChangeShapeType="1"/>
            </p:cNvSpPr>
            <p:nvPr>
              <p:custDataLst>
                <p:tags r:id="rId17"/>
              </p:custDataLst>
            </p:nvPr>
          </p:nvSpPr>
          <p:spPr bwMode="auto">
            <a:xfrm>
              <a:off x="1512888" y="3198813"/>
              <a:ext cx="0" cy="95091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59"/>
            <p:cNvSpPr>
              <a:spLocks noChangeShapeType="1"/>
            </p:cNvSpPr>
            <p:nvPr>
              <p:custDataLst>
                <p:tags r:id="rId18"/>
              </p:custDataLst>
            </p:nvPr>
          </p:nvSpPr>
          <p:spPr bwMode="auto">
            <a:xfrm>
              <a:off x="1708150" y="3198813"/>
              <a:ext cx="0" cy="95091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60"/>
            <p:cNvSpPr>
              <a:spLocks noChangeShapeType="1"/>
            </p:cNvSpPr>
            <p:nvPr>
              <p:custDataLst>
                <p:tags r:id="rId19"/>
              </p:custDataLst>
            </p:nvPr>
          </p:nvSpPr>
          <p:spPr bwMode="auto">
            <a:xfrm>
              <a:off x="1890713" y="3198813"/>
              <a:ext cx="0" cy="95091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61"/>
            <p:cNvSpPr>
              <a:spLocks noChangeShapeType="1"/>
            </p:cNvSpPr>
            <p:nvPr>
              <p:custDataLst>
                <p:tags r:id="rId20"/>
              </p:custDataLst>
            </p:nvPr>
          </p:nvSpPr>
          <p:spPr bwMode="auto">
            <a:xfrm>
              <a:off x="2074863" y="3198813"/>
              <a:ext cx="0" cy="95091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Text Box 62"/>
            <p:cNvSpPr txBox="1">
              <a:spLocks noChangeArrowheads="1"/>
            </p:cNvSpPr>
            <p:nvPr>
              <p:custDataLst>
                <p:tags r:id="rId21"/>
              </p:custDataLst>
            </p:nvPr>
          </p:nvSpPr>
          <p:spPr bwMode="auto">
            <a:xfrm>
              <a:off x="4886325" y="2039938"/>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存储器</a:t>
              </a:r>
              <a:endParaRPr lang="zh-CN" altLang="en-US" sz="1600">
                <a:latin typeface="楷体_GB2312" pitchFamily="49" charset="-122"/>
                <a:ea typeface="楷体_GB2312" pitchFamily="49" charset="-122"/>
              </a:endParaRPr>
            </a:p>
          </p:txBody>
        </p:sp>
        <p:sp>
          <p:nvSpPr>
            <p:cNvPr id="73" name="Text Box 63"/>
            <p:cNvSpPr txBox="1">
              <a:spLocks noChangeArrowheads="1"/>
            </p:cNvSpPr>
            <p:nvPr>
              <p:custDataLst>
                <p:tags r:id="rId22"/>
              </p:custDataLst>
            </p:nvPr>
          </p:nvSpPr>
          <p:spPr bwMode="auto">
            <a:xfrm>
              <a:off x="4886325" y="2430463"/>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程序</a:t>
              </a:r>
              <a:endParaRPr lang="zh-CN" altLang="en-US" sz="1600">
                <a:latin typeface="楷体_GB2312" pitchFamily="49" charset="-122"/>
                <a:ea typeface="楷体_GB2312" pitchFamily="49" charset="-122"/>
              </a:endParaRPr>
            </a:p>
          </p:txBody>
        </p:sp>
        <p:sp>
          <p:nvSpPr>
            <p:cNvPr id="74" name="Text Box 64"/>
            <p:cNvSpPr txBox="1">
              <a:spLocks noChangeArrowheads="1"/>
            </p:cNvSpPr>
            <p:nvPr>
              <p:custDataLst>
                <p:tags r:id="rId23"/>
              </p:custDataLst>
            </p:nvPr>
          </p:nvSpPr>
          <p:spPr bwMode="auto">
            <a:xfrm>
              <a:off x="4886325" y="2840038"/>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指令</a:t>
              </a:r>
              <a:r>
                <a:rPr lang="en-US" altLang="zh-CN" sz="1600">
                  <a:latin typeface="楷体_GB2312" pitchFamily="49" charset="-122"/>
                  <a:ea typeface="楷体_GB2312" pitchFamily="49" charset="-122"/>
                </a:rPr>
                <a:t>0</a:t>
              </a:r>
              <a:endParaRPr lang="en-US" altLang="zh-CN" sz="1600">
                <a:latin typeface="楷体_GB2312" pitchFamily="49" charset="-122"/>
                <a:ea typeface="楷体_GB2312" pitchFamily="49" charset="-122"/>
              </a:endParaRPr>
            </a:p>
          </p:txBody>
        </p:sp>
        <p:sp>
          <p:nvSpPr>
            <p:cNvPr id="75" name="Text Box 65"/>
            <p:cNvSpPr txBox="1">
              <a:spLocks noChangeArrowheads="1"/>
            </p:cNvSpPr>
            <p:nvPr>
              <p:custDataLst>
                <p:tags r:id="rId24"/>
              </p:custDataLst>
            </p:nvPr>
          </p:nvSpPr>
          <p:spPr bwMode="auto">
            <a:xfrm>
              <a:off x="4886325" y="3040063"/>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指令</a:t>
              </a:r>
              <a:r>
                <a:rPr lang="en-US" altLang="zh-CN" sz="1600">
                  <a:latin typeface="楷体_GB2312" pitchFamily="49" charset="-122"/>
                  <a:ea typeface="楷体_GB2312" pitchFamily="49" charset="-122"/>
                </a:rPr>
                <a:t>1</a:t>
              </a:r>
              <a:endParaRPr lang="en-US" altLang="zh-CN" sz="1600">
                <a:latin typeface="楷体_GB2312" pitchFamily="49" charset="-122"/>
                <a:ea typeface="楷体_GB2312" pitchFamily="49" charset="-122"/>
              </a:endParaRPr>
            </a:p>
          </p:txBody>
        </p:sp>
        <p:sp>
          <p:nvSpPr>
            <p:cNvPr id="76" name="Text Box 66"/>
            <p:cNvSpPr txBox="1">
              <a:spLocks noChangeArrowheads="1"/>
            </p:cNvSpPr>
            <p:nvPr>
              <p:custDataLst>
                <p:tags r:id="rId25"/>
              </p:custDataLst>
            </p:nvPr>
          </p:nvSpPr>
          <p:spPr bwMode="auto">
            <a:xfrm>
              <a:off x="4886325" y="3271838"/>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指令</a:t>
              </a:r>
              <a:r>
                <a:rPr lang="en-US" altLang="zh-CN" sz="1600">
                  <a:latin typeface="楷体_GB2312" pitchFamily="49" charset="-122"/>
                  <a:ea typeface="楷体_GB2312" pitchFamily="49" charset="-122"/>
                </a:rPr>
                <a:t>2</a:t>
              </a:r>
              <a:endParaRPr lang="en-US" altLang="zh-CN" sz="1600">
                <a:latin typeface="楷体_GB2312" pitchFamily="49" charset="-122"/>
                <a:ea typeface="楷体_GB2312" pitchFamily="49" charset="-122"/>
              </a:endParaRPr>
            </a:p>
          </p:txBody>
        </p:sp>
        <p:sp>
          <p:nvSpPr>
            <p:cNvPr id="77" name="Text Box 67"/>
            <p:cNvSpPr txBox="1">
              <a:spLocks noChangeArrowheads="1"/>
            </p:cNvSpPr>
            <p:nvPr>
              <p:custDataLst>
                <p:tags r:id="rId26"/>
              </p:custDataLst>
            </p:nvPr>
          </p:nvSpPr>
          <p:spPr bwMode="auto">
            <a:xfrm>
              <a:off x="4886325" y="3470275"/>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指令</a:t>
              </a:r>
              <a:r>
                <a:rPr lang="en-US" altLang="zh-CN" sz="1600">
                  <a:latin typeface="楷体_GB2312" pitchFamily="49" charset="-122"/>
                  <a:ea typeface="楷体_GB2312" pitchFamily="49" charset="-122"/>
                </a:rPr>
                <a:t>3</a:t>
              </a:r>
              <a:endParaRPr lang="en-US" altLang="zh-CN" sz="1600">
                <a:latin typeface="楷体_GB2312" pitchFamily="49" charset="-122"/>
                <a:ea typeface="楷体_GB2312" pitchFamily="49" charset="-122"/>
              </a:endParaRPr>
            </a:p>
          </p:txBody>
        </p:sp>
        <p:sp>
          <p:nvSpPr>
            <p:cNvPr id="78" name="Text Box 68"/>
            <p:cNvSpPr txBox="1">
              <a:spLocks noChangeArrowheads="1"/>
            </p:cNvSpPr>
            <p:nvPr>
              <p:custDataLst>
                <p:tags r:id="rId27"/>
              </p:custDataLst>
            </p:nvPr>
          </p:nvSpPr>
          <p:spPr bwMode="auto">
            <a:xfrm>
              <a:off x="4886325" y="3700463"/>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指令</a:t>
              </a:r>
              <a:r>
                <a:rPr lang="en-US" altLang="zh-CN" sz="1600">
                  <a:latin typeface="楷体_GB2312" pitchFamily="49" charset="-122"/>
                  <a:ea typeface="楷体_GB2312" pitchFamily="49" charset="-122"/>
                </a:rPr>
                <a:t>4</a:t>
              </a:r>
              <a:endParaRPr lang="en-US" altLang="zh-CN" sz="1600">
                <a:latin typeface="楷体_GB2312" pitchFamily="49" charset="-122"/>
                <a:ea typeface="楷体_GB2312" pitchFamily="49" charset="-122"/>
              </a:endParaRPr>
            </a:p>
          </p:txBody>
        </p:sp>
        <p:sp>
          <p:nvSpPr>
            <p:cNvPr id="79" name="Text Box 69"/>
            <p:cNvSpPr txBox="1">
              <a:spLocks noChangeArrowheads="1"/>
            </p:cNvSpPr>
            <p:nvPr>
              <p:custDataLst>
                <p:tags r:id="rId28"/>
              </p:custDataLst>
            </p:nvPr>
          </p:nvSpPr>
          <p:spPr bwMode="auto">
            <a:xfrm>
              <a:off x="4886325" y="4191000"/>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dirty="0">
                  <a:latin typeface="楷体_GB2312" pitchFamily="49" charset="-122"/>
                  <a:ea typeface="楷体_GB2312" pitchFamily="49" charset="-122"/>
                </a:rPr>
                <a:t>数据</a:t>
              </a:r>
              <a:endParaRPr lang="zh-CN" altLang="en-US" sz="1600" dirty="0">
                <a:latin typeface="楷体_GB2312" pitchFamily="49" charset="-122"/>
                <a:ea typeface="楷体_GB2312" pitchFamily="49" charset="-122"/>
              </a:endParaRPr>
            </a:p>
          </p:txBody>
        </p:sp>
        <p:sp>
          <p:nvSpPr>
            <p:cNvPr id="80" name="Line 70"/>
            <p:cNvSpPr>
              <a:spLocks noChangeShapeType="1"/>
            </p:cNvSpPr>
            <p:nvPr>
              <p:custDataLst>
                <p:tags r:id="rId29"/>
              </p:custDataLst>
            </p:nvPr>
          </p:nvSpPr>
          <p:spPr bwMode="auto">
            <a:xfrm>
              <a:off x="4605338" y="2370138"/>
              <a:ext cx="1712912"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71"/>
            <p:cNvSpPr>
              <a:spLocks noChangeShapeType="1"/>
            </p:cNvSpPr>
            <p:nvPr>
              <p:custDataLst>
                <p:tags r:id="rId30"/>
              </p:custDataLst>
            </p:nvPr>
          </p:nvSpPr>
          <p:spPr bwMode="auto">
            <a:xfrm>
              <a:off x="4605338" y="2776538"/>
              <a:ext cx="1712912" cy="0"/>
            </a:xfrm>
            <a:prstGeom prst="line">
              <a:avLst/>
            </a:prstGeom>
            <a:noFill/>
            <a:ln w="254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82" name="Line 72"/>
            <p:cNvSpPr>
              <a:spLocks noChangeShapeType="1"/>
            </p:cNvSpPr>
            <p:nvPr>
              <p:custDataLst>
                <p:tags r:id="rId31"/>
              </p:custDataLst>
            </p:nvPr>
          </p:nvSpPr>
          <p:spPr bwMode="auto">
            <a:xfrm>
              <a:off x="4605338" y="4191000"/>
              <a:ext cx="1712912"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73"/>
            <p:cNvSpPr>
              <a:spLocks noChangeShapeType="1"/>
            </p:cNvSpPr>
            <p:nvPr>
              <p:custDataLst>
                <p:tags r:id="rId32"/>
              </p:custDataLst>
            </p:nvPr>
          </p:nvSpPr>
          <p:spPr bwMode="auto">
            <a:xfrm>
              <a:off x="4605338" y="4546600"/>
              <a:ext cx="1712912" cy="0"/>
            </a:xfrm>
            <a:prstGeom prst="line">
              <a:avLst/>
            </a:prstGeom>
            <a:noFill/>
            <a:ln w="254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84" name="Text Box 74"/>
            <p:cNvSpPr txBox="1">
              <a:spLocks noChangeArrowheads="1"/>
            </p:cNvSpPr>
            <p:nvPr>
              <p:custDataLst>
                <p:tags r:id="rId33"/>
              </p:custDataLst>
            </p:nvPr>
          </p:nvSpPr>
          <p:spPr bwMode="auto">
            <a:xfrm>
              <a:off x="4886325" y="4695825"/>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数据</a:t>
              </a:r>
              <a:r>
                <a:rPr lang="en-US" altLang="zh-CN" sz="1600">
                  <a:latin typeface="楷体_GB2312" pitchFamily="49" charset="-122"/>
                  <a:ea typeface="楷体_GB2312" pitchFamily="49" charset="-122"/>
                </a:rPr>
                <a:t>0</a:t>
              </a:r>
              <a:endParaRPr lang="en-US" altLang="zh-CN" sz="1600">
                <a:latin typeface="楷体_GB2312" pitchFamily="49" charset="-122"/>
                <a:ea typeface="楷体_GB2312" pitchFamily="49" charset="-122"/>
              </a:endParaRPr>
            </a:p>
          </p:txBody>
        </p:sp>
        <p:sp>
          <p:nvSpPr>
            <p:cNvPr id="85" name="Text Box 75"/>
            <p:cNvSpPr txBox="1">
              <a:spLocks noChangeArrowheads="1"/>
            </p:cNvSpPr>
            <p:nvPr>
              <p:custDataLst>
                <p:tags r:id="rId34"/>
              </p:custDataLst>
            </p:nvPr>
          </p:nvSpPr>
          <p:spPr bwMode="auto">
            <a:xfrm>
              <a:off x="4886325" y="4926013"/>
              <a:ext cx="1154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600">
                  <a:latin typeface="楷体_GB2312" pitchFamily="49" charset="-122"/>
                  <a:ea typeface="楷体_GB2312" pitchFamily="49" charset="-122"/>
                </a:rPr>
                <a:t>数据</a:t>
              </a:r>
              <a:r>
                <a:rPr lang="en-US" altLang="zh-CN" sz="1600">
                  <a:latin typeface="楷体_GB2312" pitchFamily="49" charset="-122"/>
                  <a:ea typeface="楷体_GB2312" pitchFamily="49" charset="-122"/>
                </a:rPr>
                <a:t>1</a:t>
              </a:r>
              <a:endParaRPr lang="en-US" altLang="zh-CN" sz="1600">
                <a:latin typeface="楷体_GB2312" pitchFamily="49" charset="-122"/>
                <a:ea typeface="楷体_GB2312" pitchFamily="49" charset="-122"/>
              </a:endParaRPr>
            </a:p>
          </p:txBody>
        </p:sp>
        <p:sp>
          <p:nvSpPr>
            <p:cNvPr id="86" name="Line 76"/>
            <p:cNvSpPr>
              <a:spLocks noChangeShapeType="1"/>
            </p:cNvSpPr>
            <p:nvPr>
              <p:custDataLst>
                <p:tags r:id="rId35"/>
              </p:custDataLst>
            </p:nvPr>
          </p:nvSpPr>
          <p:spPr bwMode="auto">
            <a:xfrm>
              <a:off x="2757488" y="2486025"/>
              <a:ext cx="1847850" cy="0"/>
            </a:xfrm>
            <a:prstGeom prst="line">
              <a:avLst/>
            </a:prstGeom>
            <a:noFill/>
            <a:ln w="2540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7" name="Line 77"/>
            <p:cNvSpPr>
              <a:spLocks noChangeShapeType="1"/>
            </p:cNvSpPr>
            <p:nvPr>
              <p:custDataLst>
                <p:tags r:id="rId36"/>
              </p:custDataLst>
            </p:nvPr>
          </p:nvSpPr>
          <p:spPr bwMode="auto">
            <a:xfrm flipH="1">
              <a:off x="2757488" y="2840038"/>
              <a:ext cx="1847850" cy="0"/>
            </a:xfrm>
            <a:prstGeom prst="line">
              <a:avLst/>
            </a:prstGeom>
            <a:noFill/>
            <a:ln w="2540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8" name="Line 80"/>
            <p:cNvSpPr>
              <a:spLocks noChangeShapeType="1"/>
            </p:cNvSpPr>
            <p:nvPr>
              <p:custDataLst>
                <p:tags r:id="rId37"/>
              </p:custDataLst>
            </p:nvPr>
          </p:nvSpPr>
          <p:spPr bwMode="auto">
            <a:xfrm>
              <a:off x="6594475" y="1874838"/>
              <a:ext cx="3175" cy="3640137"/>
            </a:xfrm>
            <a:prstGeom prst="line">
              <a:avLst/>
            </a:prstGeom>
            <a:noFill/>
            <a:ln w="2540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9" name="Text Box 81"/>
            <p:cNvSpPr txBox="1">
              <a:spLocks noChangeArrowheads="1"/>
            </p:cNvSpPr>
            <p:nvPr>
              <p:custDataLst>
                <p:tags r:id="rId38"/>
              </p:custDataLst>
            </p:nvPr>
          </p:nvSpPr>
          <p:spPr bwMode="auto">
            <a:xfrm>
              <a:off x="6662738" y="2444750"/>
              <a:ext cx="506412"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1800" b="0">
                  <a:solidFill>
                    <a:srgbClr val="FF0000"/>
                  </a:solidFill>
                </a:rPr>
                <a:t>地</a:t>
              </a:r>
              <a:endParaRPr lang="zh-CN" altLang="en-US" sz="1800" b="0">
                <a:solidFill>
                  <a:srgbClr val="FF0000"/>
                </a:solidFill>
              </a:endParaRPr>
            </a:p>
            <a:p>
              <a:pPr eaLnBrk="1" hangingPunct="1">
                <a:spcBef>
                  <a:spcPct val="50000"/>
                </a:spcBef>
                <a:buSzTx/>
                <a:buFontTx/>
                <a:buNone/>
              </a:pPr>
              <a:endParaRPr lang="zh-CN" altLang="en-US" sz="1800" b="0">
                <a:solidFill>
                  <a:srgbClr val="FF0000"/>
                </a:solidFill>
              </a:endParaRPr>
            </a:p>
            <a:p>
              <a:pPr eaLnBrk="1" hangingPunct="1">
                <a:spcBef>
                  <a:spcPct val="50000"/>
                </a:spcBef>
                <a:buSzTx/>
                <a:buFontTx/>
                <a:buNone/>
              </a:pPr>
              <a:r>
                <a:rPr lang="zh-CN" altLang="en-US" sz="1800" b="0">
                  <a:solidFill>
                    <a:srgbClr val="FF0000"/>
                  </a:solidFill>
                </a:rPr>
                <a:t>址</a:t>
              </a:r>
              <a:endParaRPr lang="zh-CN" altLang="en-US" sz="1800" b="0">
                <a:solidFill>
                  <a:srgbClr val="FF0000"/>
                </a:solidFill>
              </a:endParaRPr>
            </a:p>
            <a:p>
              <a:pPr eaLnBrk="1" hangingPunct="1">
                <a:spcBef>
                  <a:spcPct val="50000"/>
                </a:spcBef>
                <a:buSzTx/>
                <a:buFontTx/>
                <a:buNone/>
              </a:pPr>
              <a:endParaRPr lang="zh-CN" altLang="en-US" sz="1800" b="0">
                <a:solidFill>
                  <a:srgbClr val="FF0000"/>
                </a:solidFill>
              </a:endParaRPr>
            </a:p>
            <a:p>
              <a:pPr eaLnBrk="1" hangingPunct="1">
                <a:spcBef>
                  <a:spcPct val="50000"/>
                </a:spcBef>
                <a:buSzTx/>
                <a:buFontTx/>
                <a:buNone/>
              </a:pPr>
              <a:r>
                <a:rPr lang="zh-CN" altLang="en-US" sz="1800" b="0">
                  <a:solidFill>
                    <a:srgbClr val="FF0000"/>
                  </a:solidFill>
                </a:rPr>
                <a:t>连</a:t>
              </a:r>
              <a:endParaRPr lang="zh-CN" altLang="en-US" sz="1800" b="0">
                <a:solidFill>
                  <a:srgbClr val="FF0000"/>
                </a:solidFill>
              </a:endParaRPr>
            </a:p>
            <a:p>
              <a:pPr eaLnBrk="1" hangingPunct="1">
                <a:spcBef>
                  <a:spcPct val="50000"/>
                </a:spcBef>
                <a:buSzTx/>
                <a:buFontTx/>
                <a:buNone/>
              </a:pPr>
              <a:endParaRPr lang="zh-CN" altLang="en-US" sz="1800" b="0">
                <a:solidFill>
                  <a:srgbClr val="FF0000"/>
                </a:solidFill>
              </a:endParaRPr>
            </a:p>
            <a:p>
              <a:pPr eaLnBrk="1" hangingPunct="1">
                <a:spcBef>
                  <a:spcPct val="50000"/>
                </a:spcBef>
                <a:buSzTx/>
                <a:buFontTx/>
                <a:buNone/>
              </a:pPr>
              <a:r>
                <a:rPr lang="zh-CN" altLang="en-US" sz="1800" b="0">
                  <a:solidFill>
                    <a:srgbClr val="FF0000"/>
                  </a:solidFill>
                </a:rPr>
                <a:t>续</a:t>
              </a:r>
              <a:endParaRPr lang="zh-CN" altLang="en-US" sz="1800" b="0">
                <a:solidFill>
                  <a:srgbClr val="FF0000"/>
                </a:solidFill>
              </a:endParaRPr>
            </a:p>
          </p:txBody>
        </p:sp>
        <p:pic>
          <p:nvPicPr>
            <p:cNvPr id="90" name="Picture 82"/>
            <p:cNvPicPr>
              <a:picLocks noChangeAspect="1" noChangeArrowheads="1"/>
            </p:cNvPicPr>
            <p:nvPr>
              <p:custDataLst>
                <p:tags r:id="rId39"/>
              </p:custDataLst>
            </p:nvPr>
          </p:nvPicPr>
          <p:blipFill>
            <a:blip r:embed="rId40">
              <a:extLst>
                <a:ext uri="{28A0092B-C50C-407E-A947-70E740481C1C}">
                  <a14:useLocalDpi xmlns:a14="http://schemas.microsoft.com/office/drawing/2010/main" val="0"/>
                </a:ext>
              </a:extLst>
            </a:blip>
            <a:srcRect/>
            <a:stretch>
              <a:fillRect/>
            </a:stretch>
          </p:blipFill>
          <p:spPr bwMode="auto">
            <a:xfrm>
              <a:off x="7151688" y="1557338"/>
              <a:ext cx="1020762"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 Box 83"/>
            <p:cNvSpPr txBox="1">
              <a:spLocks noChangeArrowheads="1"/>
            </p:cNvSpPr>
            <p:nvPr>
              <p:custDataLst>
                <p:tags r:id="rId41"/>
              </p:custDataLst>
            </p:nvPr>
          </p:nvSpPr>
          <p:spPr bwMode="auto">
            <a:xfrm>
              <a:off x="3378200" y="4032250"/>
              <a:ext cx="820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b="0">
                  <a:latin typeface="Arial" panose="020B0604020202020204" pitchFamily="34" charset="0"/>
                </a:rPr>
                <a:t>地址</a:t>
              </a:r>
              <a:endParaRPr kumimoji="0" lang="zh-CN" altLang="en-US" sz="2000" b="0">
                <a:latin typeface="Arial" panose="020B0604020202020204" pitchFamily="34" charset="0"/>
              </a:endParaRPr>
            </a:p>
          </p:txBody>
        </p:sp>
        <p:sp>
          <p:nvSpPr>
            <p:cNvPr id="92" name="Text Box 84"/>
            <p:cNvSpPr txBox="1">
              <a:spLocks noChangeArrowheads="1"/>
            </p:cNvSpPr>
            <p:nvPr>
              <p:custDataLst>
                <p:tags r:id="rId42"/>
              </p:custDataLst>
            </p:nvPr>
          </p:nvSpPr>
          <p:spPr bwMode="auto">
            <a:xfrm>
              <a:off x="3311525" y="2127250"/>
              <a:ext cx="81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b="0">
                  <a:latin typeface="Arial" panose="020B0604020202020204" pitchFamily="34" charset="0"/>
                </a:rPr>
                <a:t>地址</a:t>
              </a:r>
              <a:endParaRPr kumimoji="0" lang="zh-CN" altLang="en-US" sz="2000" b="0">
                <a:latin typeface="Arial" panose="020B0604020202020204" pitchFamily="34" charset="0"/>
              </a:endParaRPr>
            </a:p>
          </p:txBody>
        </p:sp>
        <p:sp>
          <p:nvSpPr>
            <p:cNvPr id="93" name="Text Box 85"/>
            <p:cNvSpPr txBox="1">
              <a:spLocks noChangeArrowheads="1"/>
            </p:cNvSpPr>
            <p:nvPr>
              <p:custDataLst>
                <p:tags r:id="rId43"/>
              </p:custDataLst>
            </p:nvPr>
          </p:nvSpPr>
          <p:spPr bwMode="auto">
            <a:xfrm>
              <a:off x="3311525" y="2825750"/>
              <a:ext cx="81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b="0">
                  <a:latin typeface="Arial" panose="020B0604020202020204" pitchFamily="34" charset="0"/>
                </a:rPr>
                <a:t>指令</a:t>
              </a:r>
              <a:endParaRPr kumimoji="0" lang="zh-CN" altLang="en-US" sz="2000" b="0">
                <a:latin typeface="Arial" panose="020B0604020202020204" pitchFamily="34" charset="0"/>
              </a:endParaRPr>
            </a:p>
          </p:txBody>
        </p:sp>
        <p:sp>
          <p:nvSpPr>
            <p:cNvPr id="94" name="Text Box 86"/>
            <p:cNvSpPr txBox="1">
              <a:spLocks noChangeArrowheads="1"/>
            </p:cNvSpPr>
            <p:nvPr>
              <p:custDataLst>
                <p:tags r:id="rId44"/>
              </p:custDataLst>
            </p:nvPr>
          </p:nvSpPr>
          <p:spPr bwMode="auto">
            <a:xfrm>
              <a:off x="3311525" y="4668838"/>
              <a:ext cx="81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kumimoji="0" lang="zh-CN" altLang="en-US" sz="2000" b="0">
                  <a:latin typeface="Arial" panose="020B0604020202020204" pitchFamily="34" charset="0"/>
                </a:rPr>
                <a:t>数据</a:t>
              </a:r>
              <a:endParaRPr kumimoji="0" lang="zh-CN" altLang="en-US" sz="2000" b="0">
                <a:latin typeface="Arial" panose="020B0604020202020204" pitchFamily="34" charset="0"/>
              </a:endParaRPr>
            </a:p>
          </p:txBody>
        </p:sp>
        <p:sp>
          <p:nvSpPr>
            <p:cNvPr id="95" name="Text Box 88"/>
            <p:cNvSpPr txBox="1">
              <a:spLocks noChangeArrowheads="1"/>
            </p:cNvSpPr>
            <p:nvPr>
              <p:custDataLst>
                <p:tags r:id="rId45"/>
              </p:custDataLst>
            </p:nvPr>
          </p:nvSpPr>
          <p:spPr bwMode="auto">
            <a:xfrm>
              <a:off x="1835150" y="5373688"/>
              <a:ext cx="255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buSzTx/>
                <a:buFontTx/>
                <a:buNone/>
              </a:pPr>
              <a:r>
                <a:rPr lang="zh-CN" altLang="en-US" sz="2000">
                  <a:solidFill>
                    <a:srgbClr val="FF3300"/>
                  </a:solidFill>
                  <a:latin typeface="Arial" panose="020B0604020202020204" pitchFamily="34" charset="0"/>
                  <a:ea typeface="楷体_GB2312" pitchFamily="49" charset="-122"/>
                </a:rPr>
                <a:t>冯</a:t>
              </a:r>
              <a:r>
                <a:rPr lang="en-US" altLang="zh-CN" sz="2000">
                  <a:solidFill>
                    <a:srgbClr val="FF3300"/>
                  </a:solidFill>
                  <a:latin typeface="Arial" panose="020B0604020202020204" pitchFamily="34" charset="0"/>
                  <a:ea typeface="楷体_GB2312" pitchFamily="49" charset="-122"/>
                </a:rPr>
                <a:t>·</a:t>
              </a:r>
              <a:r>
                <a:rPr lang="zh-CN" altLang="en-US" sz="2000">
                  <a:solidFill>
                    <a:srgbClr val="FF3300"/>
                  </a:solidFill>
                  <a:latin typeface="Arial" panose="020B0604020202020204" pitchFamily="34" charset="0"/>
                  <a:ea typeface="楷体_GB2312" pitchFamily="49" charset="-122"/>
                </a:rPr>
                <a:t>诺依曼体系结构</a:t>
              </a:r>
              <a:endParaRPr lang="zh-CN" altLang="en-US" sz="2000">
                <a:solidFill>
                  <a:srgbClr val="FF3300"/>
                </a:solidFill>
                <a:latin typeface="Arial" panose="020B0604020202020204" pitchFamily="34" charset="0"/>
                <a:ea typeface="楷体_GB2312" pitchFamily="49" charset="-122"/>
              </a:endParaRPr>
            </a:p>
          </p:txBody>
        </p:sp>
        <p:pic>
          <p:nvPicPr>
            <p:cNvPr id="96" name="Picture 47"/>
            <p:cNvPicPr>
              <a:picLocks noChangeAspect="1" noChangeArrowheads="1"/>
            </p:cNvPicPr>
            <p:nvPr>
              <p:custDataLst>
                <p:tags r:id="rId46"/>
              </p:custDataLst>
            </p:nvPr>
          </p:nvPicPr>
          <p:blipFill>
            <a:blip r:embed="rId47">
              <a:extLst>
                <a:ext uri="{28A0092B-C50C-407E-A947-70E740481C1C}">
                  <a14:useLocalDpi xmlns:a14="http://schemas.microsoft.com/office/drawing/2010/main" val="0"/>
                </a:ext>
              </a:extLst>
            </a:blip>
            <a:srcRect/>
            <a:stretch>
              <a:fillRect/>
            </a:stretch>
          </p:blipFill>
          <p:spPr bwMode="auto">
            <a:xfrm>
              <a:off x="2771775" y="4365625"/>
              <a:ext cx="1766888" cy="14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48"/>
            <p:cNvPicPr>
              <a:picLocks noChangeAspect="1" noChangeArrowheads="1"/>
            </p:cNvPicPr>
            <p:nvPr>
              <p:custDataLst>
                <p:tags r:id="rId48"/>
              </p:custDataLst>
            </p:nvPr>
          </p:nvPicPr>
          <p:blipFill>
            <a:blip r:embed="rId49">
              <a:extLst>
                <a:ext uri="{28A0092B-C50C-407E-A947-70E740481C1C}">
                  <a14:useLocalDpi xmlns:a14="http://schemas.microsoft.com/office/drawing/2010/main" val="0"/>
                </a:ext>
              </a:extLst>
            </a:blip>
            <a:srcRect/>
            <a:stretch>
              <a:fillRect/>
            </a:stretch>
          </p:blipFill>
          <p:spPr bwMode="auto">
            <a:xfrm>
              <a:off x="2771776" y="4581525"/>
              <a:ext cx="1766888" cy="14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Rectangle 3"/>
          <p:cNvSpPr>
            <a:spLocks noGrp="1" noChangeArrowheads="1"/>
          </p:cNvSpPr>
          <p:nvPr>
            <p:custDataLst>
              <p:tags r:id="rId50"/>
            </p:custDataLst>
          </p:nvPr>
        </p:nvSpPr>
        <p:spPr bwMode="auto">
          <a:xfrm>
            <a:off x="1676403" y="1752988"/>
            <a:ext cx="8229600" cy="39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533400" indent="-533400" eaLnBrk="1" hangingPunct="1">
              <a:buNone/>
            </a:pPr>
            <a:r>
              <a:rPr lang="zh-CN" altLang="en-US" sz="2000" b="1" dirty="0"/>
              <a:t>    冯</a:t>
            </a:r>
            <a:r>
              <a:rPr lang="en-US" altLang="zh-CN" sz="2000" b="1" dirty="0">
                <a:latin typeface="Arial" panose="020B0604020202020204" pitchFamily="34" charset="0"/>
              </a:rPr>
              <a:t>·</a:t>
            </a:r>
            <a:r>
              <a:rPr lang="zh-CN" altLang="en-US" sz="2000" b="1" dirty="0"/>
              <a:t>诺依曼结构 ：单一存储、统一编址、分时复用</a:t>
            </a:r>
            <a:endParaRPr lang="zh-CN" altLang="en-US" sz="20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barn(inVertical)">
                                      <p:cBhvr>
                                        <p:cTn id="27" dur="500"/>
                                        <p:tgtEl>
                                          <p:spTgt spid="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sz="quarter" idx="1"/>
          </p:nvPr>
        </p:nvSpPr>
        <p:spPr bwMode="auto">
          <a:xfrm>
            <a:off x="1516063" y="4119564"/>
            <a:ext cx="8915401" cy="1901825"/>
          </a:xfrm>
          <a:solidFill>
            <a:schemeClr val="bg1"/>
          </a:solidFill>
        </p:spPr>
        <p:txBody>
          <a:bodyPr vert="horz" wrap="square" lIns="91440" tIns="45720" rIns="91440" bIns="45720" numCol="1" rtlCol="0" anchor="t" anchorCtr="0" compatLnSpc="1">
            <a:normAutofit/>
          </a:bodyPr>
          <a:lstStyle/>
          <a:p>
            <a:pPr>
              <a:lnSpc>
                <a:spcPct val="150000"/>
              </a:lnSpc>
              <a:defRPr/>
            </a:pPr>
            <a:r>
              <a:rPr lang="zh-CN" altLang="en-US" sz="2400" dirty="0">
                <a:latin typeface="+mn-ea"/>
              </a:rPr>
              <a:t>微处理器根据存储器结构可以分为哈佛（</a:t>
            </a:r>
            <a:r>
              <a:rPr lang="en-US" altLang="zh-CN" sz="2400" dirty="0">
                <a:latin typeface="+mn-ea"/>
              </a:rPr>
              <a:t>Harvard</a:t>
            </a:r>
            <a:r>
              <a:rPr lang="zh-CN" altLang="en-US" sz="2400" dirty="0">
                <a:latin typeface="+mn-ea"/>
              </a:rPr>
              <a:t>）结构和普林斯顿（</a:t>
            </a:r>
            <a:r>
              <a:rPr lang="en-US" altLang="zh-CN" sz="2400" dirty="0">
                <a:latin typeface="+mn-ea"/>
              </a:rPr>
              <a:t>Princeton</a:t>
            </a:r>
            <a:r>
              <a:rPr lang="zh-CN" altLang="en-US" sz="2400" dirty="0">
                <a:latin typeface="+mn-ea"/>
              </a:rPr>
              <a:t>）结构。 </a:t>
            </a:r>
            <a:r>
              <a:rPr lang="en-US" altLang="zh-CN" sz="2400" dirty="0">
                <a:latin typeface="+mn-ea"/>
              </a:rPr>
              <a:t>ARM</a:t>
            </a:r>
            <a:r>
              <a:rPr lang="zh-CN" altLang="en-US" sz="2400" dirty="0">
                <a:latin typeface="+mn-ea"/>
              </a:rPr>
              <a:t>内核中</a:t>
            </a:r>
            <a:r>
              <a:rPr lang="en-US" altLang="zh-CN" sz="2400" dirty="0">
                <a:latin typeface="+mn-ea"/>
              </a:rPr>
              <a:t>ARM7</a:t>
            </a:r>
            <a:r>
              <a:rPr lang="zh-CN" altLang="en-US" sz="2400" dirty="0">
                <a:latin typeface="+mn-ea"/>
              </a:rPr>
              <a:t>系列基于普林斯顿结构，</a:t>
            </a:r>
            <a:r>
              <a:rPr lang="en-US" altLang="zh-CN" sz="2400" dirty="0">
                <a:latin typeface="+mn-ea"/>
              </a:rPr>
              <a:t>ARM9</a:t>
            </a:r>
            <a:r>
              <a:rPr lang="zh-CN" altLang="en-US" sz="2400" dirty="0">
                <a:latin typeface="+mn-ea"/>
              </a:rPr>
              <a:t>系列之后基本都为哈佛结构。</a:t>
            </a:r>
            <a:endParaRPr lang="zh-CN" altLang="en-US" sz="2400" dirty="0">
              <a:latin typeface="+mn-ea"/>
            </a:endParaRPr>
          </a:p>
        </p:txBody>
      </p:sp>
      <p:pic>
        <p:nvPicPr>
          <p:cNvPr id="49155" name="Picture 4" descr="ha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5550" y="836614"/>
            <a:ext cx="705643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5" name="Rectangle 3"/>
          <p:cNvSpPr>
            <a:spLocks noGrp="1" noChangeArrowheads="1"/>
          </p:cNvSpPr>
          <p:nvPr>
            <p:custDataLst>
              <p:tags r:id="rId4"/>
            </p:custDataLst>
          </p:nvPr>
        </p:nvSpPr>
        <p:spPr bwMode="auto">
          <a:xfrm>
            <a:off x="1968743" y="1839790"/>
            <a:ext cx="952793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a:buSzTx/>
              <a:buNone/>
            </a:pPr>
            <a:r>
              <a:rPr lang="zh-CN" altLang="en-US" sz="2000" b="1" dirty="0">
                <a:solidFill>
                  <a:schemeClr val="accent1"/>
                </a:solidFill>
                <a:latin typeface="Arial" panose="020B0604020202020204" pitchFamily="34" charset="0"/>
                <a:ea typeface="微软雅黑" panose="020B0503020204020204" pitchFamily="34" charset="-122"/>
              </a:rPr>
              <a:t>按指令集分类有</a:t>
            </a:r>
            <a:r>
              <a:rPr lang="en-US" altLang="zh-CN" sz="2000" b="1" dirty="0">
                <a:solidFill>
                  <a:schemeClr val="accent1"/>
                </a:solidFill>
                <a:latin typeface="Arial" panose="020B0604020202020204" pitchFamily="34" charset="0"/>
                <a:ea typeface="微软雅黑" panose="020B0503020204020204" pitchFamily="34" charset="-122"/>
              </a:rPr>
              <a:t>CISC</a:t>
            </a:r>
            <a:r>
              <a:rPr lang="zh-CN" altLang="en-US" sz="2000" b="1" dirty="0">
                <a:solidFill>
                  <a:schemeClr val="accent1"/>
                </a:solidFill>
                <a:latin typeface="Arial" panose="020B0604020202020204" pitchFamily="34" charset="0"/>
                <a:ea typeface="微软雅黑" panose="020B0503020204020204" pitchFamily="34" charset="-122"/>
              </a:rPr>
              <a:t>和</a:t>
            </a:r>
            <a:r>
              <a:rPr lang="en-US" altLang="zh-CN" sz="2000" b="1" dirty="0">
                <a:solidFill>
                  <a:schemeClr val="accent1"/>
                </a:solidFill>
                <a:latin typeface="Arial" panose="020B0604020202020204" pitchFamily="34" charset="0"/>
                <a:ea typeface="微软雅黑" panose="020B0503020204020204" pitchFamily="34" charset="-122"/>
              </a:rPr>
              <a:t>RISC</a:t>
            </a:r>
            <a:r>
              <a:rPr lang="zh-CN" altLang="en-US" sz="2000" b="1" dirty="0">
                <a:solidFill>
                  <a:schemeClr val="accent1"/>
                </a:solidFill>
                <a:latin typeface="Arial" panose="020B0604020202020204" pitchFamily="34" charset="0"/>
                <a:ea typeface="微软雅黑" panose="020B0503020204020204" pitchFamily="34" charset="-122"/>
              </a:rPr>
              <a:t>两类：</a:t>
            </a:r>
            <a:endParaRPr lang="en-US" altLang="zh-CN" sz="2000" dirty="0">
              <a:solidFill>
                <a:srgbClr val="FF0000"/>
              </a:solidFill>
              <a:latin typeface="楷体_GB2312" pitchFamily="49" charset="-122"/>
              <a:ea typeface="楷体_GB2312" pitchFamily="49" charset="-122"/>
            </a:endParaRPr>
          </a:p>
          <a:p>
            <a:pPr>
              <a:buSzTx/>
              <a:buNone/>
            </a:pPr>
            <a:r>
              <a:rPr lang="en-US" altLang="zh-CN" sz="2000" dirty="0">
                <a:solidFill>
                  <a:srgbClr val="FF0000"/>
                </a:solidFill>
                <a:latin typeface="楷体_GB2312" pitchFamily="49" charset="-122"/>
                <a:ea typeface="楷体_GB2312" pitchFamily="49" charset="-122"/>
              </a:rPr>
              <a:t>CISC</a:t>
            </a:r>
            <a:r>
              <a:rPr lang="zh-CN" altLang="en-US" sz="2000" dirty="0">
                <a:solidFill>
                  <a:srgbClr val="FF0000"/>
                </a:solidFill>
                <a:latin typeface="楷体_GB2312" pitchFamily="49" charset="-122"/>
                <a:ea typeface="楷体_GB2312" pitchFamily="49" charset="-122"/>
              </a:rPr>
              <a:t>：复杂指令集（</a:t>
            </a:r>
            <a:r>
              <a:rPr lang="en-US" altLang="zh-CN" sz="2000" dirty="0">
                <a:solidFill>
                  <a:srgbClr val="FF0000"/>
                </a:solidFill>
                <a:latin typeface="楷体_GB2312" pitchFamily="49" charset="-122"/>
                <a:ea typeface="楷体_GB2312" pitchFamily="49" charset="-122"/>
              </a:rPr>
              <a:t>Complex Instruction Set Computer</a:t>
            </a:r>
            <a:r>
              <a:rPr lang="zh-CN" altLang="en-US" sz="2000" dirty="0">
                <a:solidFill>
                  <a:srgbClr val="FF0000"/>
                </a:solidFill>
                <a:latin typeface="楷体_GB2312" pitchFamily="49" charset="-122"/>
                <a:ea typeface="楷体_GB2312" pitchFamily="49" charset="-122"/>
              </a:rPr>
              <a:t>）</a:t>
            </a:r>
            <a:endParaRPr lang="zh-CN" altLang="en-US" sz="2000" dirty="0">
              <a:solidFill>
                <a:srgbClr val="FF0000"/>
              </a:solidFill>
              <a:latin typeface="楷体_GB2312" pitchFamily="49" charset="-122"/>
              <a:ea typeface="楷体_GB2312" pitchFamily="49" charset="-122"/>
            </a:endParaRPr>
          </a:p>
          <a:p>
            <a:pPr marL="457200" indent="-457200">
              <a:spcBef>
                <a:spcPct val="50000"/>
              </a:spcBef>
              <a:buFont typeface="+mj-lt"/>
              <a:buAutoNum type="arabicPeriod"/>
            </a:pPr>
            <a:r>
              <a:rPr lang="zh-CN" altLang="en-US" sz="2000" dirty="0">
                <a:latin typeface="楷体_GB2312" pitchFamily="49" charset="-122"/>
                <a:ea typeface="楷体_GB2312" pitchFamily="49" charset="-122"/>
              </a:rPr>
              <a:t>为增强指令功能，设置一些功能复杂的指令，把一些原来由软件实现的、常用的功能改用硬件的（微程序）指令系统来实现，形成了拥有大量的指令和多种寻址方式的复杂但使用效率不高的指令系统</a:t>
            </a:r>
            <a:endParaRPr lang="zh-CN" altLang="en-US" sz="2000" dirty="0">
              <a:latin typeface="楷体_GB2312" pitchFamily="49" charset="-122"/>
              <a:ea typeface="楷体_GB2312" pitchFamily="49" charset="-122"/>
            </a:endParaRPr>
          </a:p>
          <a:p>
            <a:pPr marL="457200" indent="-457200">
              <a:spcBef>
                <a:spcPct val="50000"/>
              </a:spcBef>
              <a:buFont typeface="+mj-lt"/>
              <a:buAutoNum type="arabicPeriod"/>
            </a:pPr>
            <a:r>
              <a:rPr lang="en-US" altLang="zh-CN" sz="2000" dirty="0">
                <a:latin typeface="楷体_GB2312" pitchFamily="49" charset="-122"/>
                <a:ea typeface="楷体_GB2312" pitchFamily="49" charset="-122"/>
              </a:rPr>
              <a:t>8/2</a:t>
            </a:r>
            <a:r>
              <a:rPr lang="zh-CN" altLang="en-US" sz="2000" dirty="0">
                <a:latin typeface="楷体_GB2312" pitchFamily="49" charset="-122"/>
                <a:ea typeface="楷体_GB2312" pitchFamily="49" charset="-122"/>
              </a:rPr>
              <a:t>原则：</a:t>
            </a:r>
            <a:r>
              <a:rPr lang="en-US" altLang="zh-CN" sz="2000" dirty="0">
                <a:latin typeface="楷体_GB2312" pitchFamily="49" charset="-122"/>
                <a:ea typeface="楷体_GB2312" pitchFamily="49" charset="-122"/>
              </a:rPr>
              <a:t>80%</a:t>
            </a:r>
            <a:r>
              <a:rPr lang="zh-CN" altLang="en-US" sz="2000" dirty="0">
                <a:latin typeface="楷体_GB2312" pitchFamily="49" charset="-122"/>
                <a:ea typeface="楷体_GB2312" pitchFamily="49" charset="-122"/>
              </a:rPr>
              <a:t>的程序只使用</a:t>
            </a:r>
            <a:r>
              <a:rPr lang="en-US" altLang="zh-CN" sz="2000" dirty="0">
                <a:latin typeface="楷体_GB2312" pitchFamily="49" charset="-122"/>
                <a:ea typeface="楷体_GB2312" pitchFamily="49" charset="-122"/>
              </a:rPr>
              <a:t>20%</a:t>
            </a:r>
            <a:r>
              <a:rPr lang="zh-CN" altLang="en-US" sz="2000" dirty="0">
                <a:latin typeface="楷体_GB2312" pitchFamily="49" charset="-122"/>
                <a:ea typeface="楷体_GB2312" pitchFamily="49" charset="-122"/>
              </a:rPr>
              <a:t>的指令</a:t>
            </a:r>
            <a:endParaRPr lang="en-US" altLang="zh-CN" sz="2000" dirty="0">
              <a:solidFill>
                <a:srgbClr val="FF0000"/>
              </a:solidFill>
              <a:latin typeface="楷体_GB2312" pitchFamily="49" charset="-122"/>
              <a:ea typeface="楷体_GB2312" pitchFamily="49" charset="-122"/>
            </a:endParaRPr>
          </a:p>
          <a:p>
            <a:pPr>
              <a:spcBef>
                <a:spcPct val="50000"/>
              </a:spcBef>
            </a:pPr>
            <a:endParaRPr lang="zh-CN" altLang="en-US" sz="2000" dirty="0">
              <a:solidFill>
                <a:srgbClr val="FF0000"/>
              </a:solidFill>
              <a:latin typeface="楷体_GB2312" pitchFamily="49" charset="-122"/>
              <a:ea typeface="楷体_GB2312" pitchFamily="49" charset="-122"/>
            </a:endParaRPr>
          </a:p>
          <a:p>
            <a:pPr>
              <a:spcBef>
                <a:spcPct val="50000"/>
              </a:spcBef>
            </a:pPr>
            <a:r>
              <a:rPr lang="en-US" altLang="zh-CN" sz="2000" dirty="0">
                <a:solidFill>
                  <a:srgbClr val="FF0000"/>
                </a:solidFill>
                <a:latin typeface="楷体_GB2312" pitchFamily="49" charset="-122"/>
                <a:ea typeface="楷体_GB2312" pitchFamily="49" charset="-122"/>
              </a:rPr>
              <a:t>RISC</a:t>
            </a:r>
            <a:r>
              <a:rPr lang="zh-CN" altLang="en-US" sz="2000" dirty="0">
                <a:solidFill>
                  <a:srgbClr val="FF0000"/>
                </a:solidFill>
                <a:latin typeface="楷体_GB2312" pitchFamily="49" charset="-122"/>
                <a:ea typeface="楷体_GB2312" pitchFamily="49" charset="-122"/>
              </a:rPr>
              <a:t>：精简指令集（</a:t>
            </a:r>
            <a:r>
              <a:rPr lang="en-US" altLang="zh-CN" sz="2000" dirty="0">
                <a:solidFill>
                  <a:srgbClr val="FF0000"/>
                </a:solidFill>
                <a:latin typeface="楷体_GB2312" pitchFamily="49" charset="-122"/>
                <a:ea typeface="楷体_GB2312" pitchFamily="49" charset="-122"/>
              </a:rPr>
              <a:t>Reduced Instruction Set Computer)</a:t>
            </a:r>
            <a:endParaRPr lang="en-US" altLang="zh-CN" sz="2000" dirty="0">
              <a:solidFill>
                <a:srgbClr val="FF0000"/>
              </a:solidFill>
              <a:latin typeface="楷体_GB2312" pitchFamily="49" charset="-122"/>
              <a:ea typeface="楷体_GB2312" pitchFamily="49" charset="-122"/>
            </a:endParaRPr>
          </a:p>
          <a:p>
            <a:pPr marL="0" indent="0">
              <a:lnSpc>
                <a:spcPct val="110000"/>
              </a:lnSpc>
              <a:spcBef>
                <a:spcPct val="50000"/>
              </a:spcBef>
              <a:buNone/>
            </a:pPr>
            <a:r>
              <a:rPr lang="zh-CN" altLang="en-US" sz="2000" dirty="0">
                <a:solidFill>
                  <a:srgbClr val="000066"/>
                </a:solidFill>
                <a:latin typeface="楷体_GB2312" pitchFamily="49" charset="-122"/>
                <a:ea typeface="楷体_GB2312" pitchFamily="49" charset="-122"/>
              </a:rPr>
              <a:t>设计重点是降低由硬件执行的指令的复杂性，从而减少指令的种类，只提供简单的操作，单周期内完成，且指令长度固定。</a:t>
            </a:r>
            <a:endParaRPr lang="zh-CN" altLang="en-US" sz="2000" dirty="0">
              <a:solidFill>
                <a:srgbClr val="000066"/>
              </a:solidFill>
              <a:latin typeface="楷体_GB2312" pitchFamily="49" charset="-122"/>
              <a:ea typeface="楷体_GB2312" pitchFamily="49" charset="-122"/>
            </a:endParaRPr>
          </a:p>
        </p:txBody>
      </p:sp>
      <p:sp>
        <p:nvSpPr>
          <p:cNvPr id="6" name="Rectangle 3"/>
          <p:cNvSpPr>
            <a:spLocks noGrp="1" noChangeArrowheads="1"/>
          </p:cNvSpPr>
          <p:nvPr>
            <p:custDataLst>
              <p:tags r:id="rId5"/>
            </p:custDataLst>
          </p:nvPr>
        </p:nvSpPr>
        <p:spPr bwMode="auto">
          <a:xfrm>
            <a:off x="1968743" y="1124436"/>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按指令集</a:t>
            </a:r>
            <a:r>
              <a:rPr lang="en-US" altLang="zh-CN" b="1" dirty="0">
                <a:solidFill>
                  <a:schemeClr val="accent1"/>
                </a:solidFill>
                <a:latin typeface="Arial" panose="020B0604020202020204" pitchFamily="34" charset="0"/>
                <a:ea typeface="微软雅黑" panose="020B0503020204020204" pitchFamily="34" charset="-122"/>
              </a:rPr>
              <a:t>CISC</a:t>
            </a:r>
            <a:r>
              <a:rPr lang="zh-CN" altLang="en-US" b="1" dirty="0">
                <a:solidFill>
                  <a:schemeClr val="accent1"/>
                </a:solidFill>
                <a:latin typeface="Arial" panose="020B0604020202020204" pitchFamily="34" charset="0"/>
                <a:ea typeface="微软雅黑" panose="020B0503020204020204" pitchFamily="34" charset="-122"/>
              </a:rPr>
              <a:t>和</a:t>
            </a:r>
            <a:r>
              <a:rPr lang="en-US" altLang="zh-CN" b="1" dirty="0">
                <a:solidFill>
                  <a:schemeClr val="accent1"/>
                </a:solidFill>
                <a:latin typeface="Arial" panose="020B0604020202020204" pitchFamily="34" charset="0"/>
                <a:ea typeface="微软雅黑" panose="020B0503020204020204" pitchFamily="34" charset="-122"/>
              </a:rPr>
              <a:t>RISC</a:t>
            </a:r>
            <a:r>
              <a:rPr lang="zh-CN" altLang="en-US" b="1" dirty="0">
                <a:solidFill>
                  <a:schemeClr val="accent1"/>
                </a:solidFill>
                <a:latin typeface="Arial" panose="020B0604020202020204" pitchFamily="34" charset="0"/>
                <a:ea typeface="微软雅黑" panose="020B0503020204020204" pitchFamily="34" charset="-122"/>
              </a:rPr>
              <a:t>分类</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down)">
                                      <p:cBhvr>
                                        <p:cTn id="27" dur="500"/>
                                        <p:tgtEl>
                                          <p:spTgt spid="5">
                                            <p:txEl>
                                              <p:pRg st="1" end="1"/>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down)">
                                      <p:cBhvr>
                                        <p:cTn id="30" dur="500"/>
                                        <p:tgtEl>
                                          <p:spTgt spid="5">
                                            <p:txEl>
                                              <p:pRg st="2" end="2"/>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wipe(down)">
                                      <p:cBhvr>
                                        <p:cTn id="33" dur="5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wipe(down)">
                                      <p:cBhvr>
                                        <p:cTn id="38" dur="500"/>
                                        <p:tgtEl>
                                          <p:spTgt spid="5">
                                            <p:txEl>
                                              <p:pRg st="5" end="5"/>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wipe(down)">
                                      <p:cBhvr>
                                        <p:cTn id="4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3" name="Rectangle 3"/>
          <p:cNvSpPr>
            <a:spLocks noGrp="1" noChangeArrowheads="1"/>
          </p:cNvSpPr>
          <p:nvPr>
            <p:custDataLst>
              <p:tags r:id="rId4"/>
            </p:custDataLst>
          </p:nvPr>
        </p:nvSpPr>
        <p:spPr bwMode="auto">
          <a:xfrm>
            <a:off x="1676402" y="1805063"/>
            <a:ext cx="9810747"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eaLnBrk="1" hangingPunct="1">
              <a:lnSpc>
                <a:spcPct val="80000"/>
              </a:lnSpc>
              <a:buNone/>
            </a:pPr>
            <a:r>
              <a:rPr lang="zh-CN" altLang="en-US" sz="2000" dirty="0">
                <a:latin typeface="楷体_GB2312" pitchFamily="49" charset="-122"/>
                <a:ea typeface="楷体_GB2312" pitchFamily="49" charset="-122"/>
              </a:rPr>
              <a:t>强调硬件的复杂性</a:t>
            </a:r>
            <a:endParaRPr lang="zh-CN" altLang="en-US" sz="2000" dirty="0">
              <a:latin typeface="楷体_GB2312" pitchFamily="49" charset="-122"/>
              <a:ea typeface="楷体_GB2312" pitchFamily="49" charset="-122"/>
            </a:endParaRPr>
          </a:p>
          <a:p>
            <a:pPr eaLnBrk="1" hangingPunct="1">
              <a:lnSpc>
                <a:spcPct val="80000"/>
              </a:lnSpc>
              <a:buNone/>
            </a:pPr>
            <a:r>
              <a:rPr lang="zh-CN" altLang="en-US" sz="2000" dirty="0">
                <a:latin typeface="楷体_GB2312" pitchFamily="49" charset="-122"/>
                <a:ea typeface="楷体_GB2312" pitchFamily="49" charset="-122"/>
              </a:rPr>
              <a:t>优点：简化编译器的结构</a:t>
            </a:r>
            <a:endParaRPr lang="zh-CN" altLang="en-US" sz="2000" dirty="0">
              <a:latin typeface="楷体_GB2312" pitchFamily="49" charset="-122"/>
              <a:ea typeface="楷体_GB2312" pitchFamily="49" charset="-122"/>
            </a:endParaRPr>
          </a:p>
          <a:p>
            <a:pPr eaLnBrk="1" hangingPunct="1">
              <a:lnSpc>
                <a:spcPct val="80000"/>
              </a:lnSpc>
              <a:buNone/>
            </a:pPr>
            <a:r>
              <a:rPr lang="zh-CN" altLang="en-US" sz="2000" dirty="0">
                <a:latin typeface="楷体_GB2312" pitchFamily="49" charset="-122"/>
                <a:ea typeface="楷体_GB2312" pitchFamily="49" charset="-122"/>
              </a:rPr>
              <a:t>缺点：</a:t>
            </a:r>
            <a:endParaRPr lang="zh-CN" altLang="en-US" sz="2000" dirty="0">
              <a:latin typeface="楷体_GB2312" pitchFamily="49" charset="-122"/>
              <a:ea typeface="楷体_GB2312" pitchFamily="49" charset="-122"/>
            </a:endParaRPr>
          </a:p>
          <a:p>
            <a:pPr eaLnBrk="1" hangingPunct="1">
              <a:lnSpc>
                <a:spcPct val="80000"/>
              </a:lnSpc>
              <a:buFont typeface="Wingdings" panose="05000000000000000000" pitchFamily="2" charset="2"/>
              <a:buChar char="u"/>
            </a:pPr>
            <a:r>
              <a:rPr lang="zh-CN" altLang="en-US" sz="2000" dirty="0">
                <a:latin typeface="楷体_GB2312" pitchFamily="49" charset="-122"/>
                <a:ea typeface="楷体_GB2312" pitchFamily="49" charset="-122"/>
              </a:rPr>
              <a:t>指令使用频度不均衡。</a:t>
            </a:r>
            <a:endParaRPr lang="en-US" altLang="zh-CN" sz="2000" dirty="0">
              <a:latin typeface="楷体_GB2312" pitchFamily="49" charset="-122"/>
              <a:ea typeface="楷体_GB2312" pitchFamily="49" charset="-122"/>
            </a:endParaRPr>
          </a:p>
          <a:p>
            <a:pPr marL="0" indent="0" eaLnBrk="1" hangingPunct="1">
              <a:lnSpc>
                <a:spcPct val="80000"/>
              </a:lnSpc>
              <a:buNone/>
            </a:pPr>
            <a:r>
              <a:rPr lang="en-US" altLang="zh-CN" sz="2000" dirty="0">
                <a:latin typeface="楷体_GB2312" pitchFamily="49" charset="-122"/>
                <a:ea typeface="楷体_GB2312" pitchFamily="49" charset="-122"/>
              </a:rPr>
              <a:t>     </a:t>
            </a:r>
            <a:r>
              <a:rPr lang="zh-CN" altLang="en-US" sz="2000" dirty="0">
                <a:latin typeface="楷体_GB2312" pitchFamily="49" charset="-122"/>
                <a:ea typeface="楷体_GB2312" pitchFamily="49" charset="-122"/>
              </a:rPr>
              <a:t>高频度使用的指令占据了绝大部分的执行时间，扩充的复杂指令往往是低频度指令。</a:t>
            </a:r>
            <a:endParaRPr lang="en-US" altLang="zh-CN" sz="2000" dirty="0">
              <a:latin typeface="楷体_GB2312" pitchFamily="49" charset="-122"/>
              <a:ea typeface="楷体_GB2312" pitchFamily="49" charset="-122"/>
            </a:endParaRPr>
          </a:p>
          <a:p>
            <a:pPr lvl="1" eaLnBrk="1" hangingPunct="1">
              <a:lnSpc>
                <a:spcPct val="80000"/>
              </a:lnSpc>
              <a:buFont typeface="Wingdings" panose="05000000000000000000" pitchFamily="2" charset="2"/>
              <a:buChar char="u"/>
            </a:pPr>
            <a:endParaRPr lang="zh-CN" altLang="en-US" sz="2000" dirty="0">
              <a:latin typeface="楷体_GB2312" pitchFamily="49" charset="-122"/>
              <a:ea typeface="楷体_GB2312" pitchFamily="49" charset="-122"/>
            </a:endParaRPr>
          </a:p>
          <a:p>
            <a:pPr eaLnBrk="1" hangingPunct="1">
              <a:lnSpc>
                <a:spcPct val="80000"/>
              </a:lnSpc>
              <a:buFont typeface="Wingdings" panose="05000000000000000000" pitchFamily="2" charset="2"/>
              <a:buChar char="u"/>
            </a:pPr>
            <a:r>
              <a:rPr lang="zh-CN" altLang="en-US" sz="2000" dirty="0">
                <a:latin typeface="楷体_GB2312" pitchFamily="49" charset="-122"/>
                <a:ea typeface="楷体_GB2312" pitchFamily="49" charset="-122"/>
              </a:rPr>
              <a:t>软硬功能分配</a:t>
            </a:r>
            <a:endParaRPr lang="en-US" altLang="zh-CN" sz="2000" dirty="0">
              <a:latin typeface="楷体_GB2312" pitchFamily="49" charset="-122"/>
              <a:ea typeface="楷体_GB2312" pitchFamily="49" charset="-122"/>
            </a:endParaRPr>
          </a:p>
          <a:p>
            <a:pPr marL="0" indent="0" eaLnBrk="1" hangingPunct="1">
              <a:lnSpc>
                <a:spcPct val="80000"/>
              </a:lnSpc>
              <a:buNone/>
            </a:pPr>
            <a:r>
              <a:rPr lang="en-US" altLang="zh-CN" sz="2000" dirty="0">
                <a:latin typeface="楷体_GB2312" pitchFamily="49" charset="-122"/>
                <a:ea typeface="楷体_GB2312" pitchFamily="49" charset="-122"/>
              </a:rPr>
              <a:t>     </a:t>
            </a:r>
            <a:r>
              <a:rPr lang="zh-CN" altLang="en-US" sz="2000" dirty="0">
                <a:latin typeface="楷体_GB2312" pitchFamily="49" charset="-122"/>
                <a:ea typeface="楷体_GB2312" pitchFamily="49" charset="-122"/>
              </a:rPr>
              <a:t>处理器硬件复杂，指令执行周期大大加长，直接访存次数增多，降低了</a:t>
            </a:r>
            <a:r>
              <a:rPr lang="en-US" altLang="zh-CN" sz="2000" dirty="0">
                <a:latin typeface="楷体_GB2312" pitchFamily="49" charset="-122"/>
                <a:ea typeface="楷体_GB2312" pitchFamily="49" charset="-122"/>
              </a:rPr>
              <a:t>CPU</a:t>
            </a:r>
            <a:r>
              <a:rPr lang="zh-CN" altLang="en-US" sz="2000" dirty="0">
                <a:latin typeface="楷体_GB2312" pitchFamily="49" charset="-122"/>
                <a:ea typeface="楷体_GB2312" pitchFamily="49" charset="-122"/>
              </a:rPr>
              <a:t>性能。</a:t>
            </a:r>
            <a:endParaRPr lang="en-US" altLang="zh-CN" sz="2000" dirty="0">
              <a:latin typeface="楷体_GB2312" pitchFamily="49" charset="-122"/>
              <a:ea typeface="楷体_GB2312" pitchFamily="49" charset="-122"/>
            </a:endParaRPr>
          </a:p>
          <a:p>
            <a:pPr lvl="1" eaLnBrk="1" hangingPunct="1">
              <a:lnSpc>
                <a:spcPct val="80000"/>
              </a:lnSpc>
              <a:buFont typeface="Wingdings" panose="05000000000000000000" pitchFamily="2" charset="2"/>
              <a:buChar char="u"/>
            </a:pPr>
            <a:endParaRPr lang="zh-CN" altLang="en-US" sz="2000" dirty="0">
              <a:latin typeface="楷体_GB2312" pitchFamily="49" charset="-122"/>
              <a:ea typeface="楷体_GB2312" pitchFamily="49" charset="-122"/>
            </a:endParaRPr>
          </a:p>
          <a:p>
            <a:pPr eaLnBrk="1" hangingPunct="1">
              <a:lnSpc>
                <a:spcPct val="80000"/>
              </a:lnSpc>
              <a:buFont typeface="Wingdings" panose="05000000000000000000" pitchFamily="2" charset="2"/>
              <a:buChar char="u"/>
            </a:pPr>
            <a:r>
              <a:rPr lang="zh-CN" altLang="en-US" sz="2000" dirty="0">
                <a:latin typeface="楷体_GB2312" pitchFamily="49" charset="-122"/>
                <a:ea typeface="楷体_GB2312" pitchFamily="49" charset="-122"/>
              </a:rPr>
              <a:t>不利于先进指令级并行技术的采用，不利于采用流水线技术</a:t>
            </a:r>
            <a:endParaRPr lang="zh-CN" altLang="en-US" sz="2000" dirty="0">
              <a:latin typeface="楷体_GB2312" pitchFamily="49" charset="-122"/>
              <a:ea typeface="楷体_GB2312" pitchFamily="49" charset="-122"/>
            </a:endParaRPr>
          </a:p>
          <a:p>
            <a:pPr eaLnBrk="1" hangingPunct="1">
              <a:lnSpc>
                <a:spcPct val="80000"/>
              </a:lnSpc>
              <a:buNone/>
            </a:pPr>
            <a:endParaRPr lang="en-US" altLang="zh-CN" sz="2000" dirty="0">
              <a:latin typeface="楷体_GB2312" pitchFamily="49" charset="-122"/>
              <a:ea typeface="楷体_GB2312" pitchFamily="49" charset="-122"/>
            </a:endParaRPr>
          </a:p>
          <a:p>
            <a:pPr>
              <a:buSzTx/>
              <a:buNone/>
            </a:pPr>
            <a:endParaRPr lang="zh-CN" altLang="en-US" sz="2000" dirty="0">
              <a:latin typeface="楷体_GB2312" pitchFamily="49" charset="-122"/>
              <a:ea typeface="楷体_GB2312" pitchFamily="49" charset="-122"/>
            </a:endParaRPr>
          </a:p>
        </p:txBody>
      </p:sp>
      <p:sp>
        <p:nvSpPr>
          <p:cNvPr id="15" name="Rectangle 3"/>
          <p:cNvSpPr>
            <a:spLocks noGrp="1" noChangeArrowheads="1"/>
          </p:cNvSpPr>
          <p:nvPr>
            <p:custDataLst>
              <p:tags r:id="rId5"/>
            </p:custDataLst>
          </p:nvPr>
        </p:nvSpPr>
        <p:spPr bwMode="auto">
          <a:xfrm>
            <a:off x="1676403" y="1151347"/>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b="1" dirty="0">
                <a:solidFill>
                  <a:schemeClr val="accent1"/>
                </a:solidFill>
                <a:latin typeface="Arial" panose="020B0604020202020204" pitchFamily="34" charset="0"/>
                <a:ea typeface="微软雅黑" panose="020B0503020204020204" pitchFamily="34" charset="-122"/>
              </a:rPr>
              <a:t>CISC</a:t>
            </a:r>
            <a:r>
              <a:rPr lang="zh-CN" altLang="en-US" b="1" dirty="0">
                <a:solidFill>
                  <a:schemeClr val="accent1"/>
                </a:solidFill>
                <a:latin typeface="Arial" panose="020B0604020202020204" pitchFamily="34" charset="0"/>
                <a:ea typeface="微软雅黑" panose="020B0503020204020204" pitchFamily="34" charset="-122"/>
              </a:rPr>
              <a:t>的优缺点</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barn(inVertical)">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barn(inVertical)">
                                      <p:cBhvr>
                                        <p:cTn id="32" dur="500"/>
                                        <p:tgtEl>
                                          <p:spTgt spid="3">
                                            <p:txEl>
                                              <p:pRg st="2" end="2"/>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barn(inVertical)">
                                      <p:cBhvr>
                                        <p:cTn id="35" dur="500"/>
                                        <p:tgtEl>
                                          <p:spTgt spid="3">
                                            <p:txEl>
                                              <p:pRg st="3" end="3"/>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arn(inVertic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barn(inVertical)">
                                      <p:cBhvr>
                                        <p:cTn id="43" dur="500"/>
                                        <p:tgtEl>
                                          <p:spTgt spid="3">
                                            <p:txEl>
                                              <p:pRg st="6" end="6"/>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arn(inVertical)">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down)">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3" name="Rectangle 3"/>
          <p:cNvSpPr>
            <a:spLocks noGrp="1" noChangeArrowheads="1"/>
          </p:cNvSpPr>
          <p:nvPr>
            <p:custDataLst>
              <p:tags r:id="rId4"/>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b="1" dirty="0">
                <a:solidFill>
                  <a:schemeClr val="accent1"/>
                </a:solidFill>
                <a:latin typeface="Arial" panose="020B0604020202020204" pitchFamily="34" charset="0"/>
                <a:ea typeface="微软雅黑" panose="020B0503020204020204" pitchFamily="34" charset="-122"/>
              </a:rPr>
              <a:t>CISC</a:t>
            </a:r>
            <a:r>
              <a:rPr lang="zh-CN" altLang="en-US" b="1" dirty="0">
                <a:solidFill>
                  <a:schemeClr val="accent1"/>
                </a:solidFill>
                <a:latin typeface="Arial" panose="020B0604020202020204" pitchFamily="34" charset="0"/>
                <a:ea typeface="微软雅黑" panose="020B0503020204020204" pitchFamily="34" charset="-122"/>
              </a:rPr>
              <a:t>与</a:t>
            </a:r>
            <a:r>
              <a:rPr lang="en-US" altLang="zh-CN" b="1" dirty="0">
                <a:solidFill>
                  <a:schemeClr val="accent1"/>
                </a:solidFill>
                <a:latin typeface="Arial" panose="020B0604020202020204" pitchFamily="34" charset="0"/>
                <a:ea typeface="微软雅黑" panose="020B0503020204020204" pitchFamily="34" charset="-122"/>
              </a:rPr>
              <a:t>RISC</a:t>
            </a:r>
            <a:r>
              <a:rPr lang="zh-CN" altLang="en-US" b="1" dirty="0">
                <a:solidFill>
                  <a:schemeClr val="accent1"/>
                </a:solidFill>
                <a:latin typeface="Arial" panose="020B0604020202020204" pitchFamily="34" charset="0"/>
                <a:ea typeface="微软雅黑" panose="020B0503020204020204" pitchFamily="34" charset="-122"/>
              </a:rPr>
              <a:t>的对比</a:t>
            </a:r>
            <a:endParaRPr lang="zh-CN" altLang="en-US" b="1" dirty="0">
              <a:solidFill>
                <a:schemeClr val="accent1"/>
              </a:solidFill>
              <a:latin typeface="Arial" panose="020B0604020202020204" pitchFamily="34" charset="0"/>
              <a:ea typeface="微软雅黑" panose="020B0503020204020204" pitchFamily="34" charset="-122"/>
            </a:endParaRPr>
          </a:p>
        </p:txBody>
      </p:sp>
      <p:graphicFrame>
        <p:nvGraphicFramePr>
          <p:cNvPr id="13" name="Group 36"/>
          <p:cNvGraphicFramePr/>
          <p:nvPr>
            <p:custDataLst>
              <p:tags r:id="rId5"/>
            </p:custDataLst>
          </p:nvPr>
        </p:nvGraphicFramePr>
        <p:xfrm>
          <a:off x="1635258" y="1838624"/>
          <a:ext cx="9675997" cy="4181950"/>
        </p:xfrm>
        <a:graphic>
          <a:graphicData uri="http://schemas.openxmlformats.org/drawingml/2006/table">
            <a:tbl>
              <a:tblPr/>
              <a:tblGrid>
                <a:gridCol w="1084447"/>
                <a:gridCol w="4238684"/>
                <a:gridCol w="4352866"/>
              </a:tblGrid>
              <a:tr h="587258">
                <a:tc>
                  <a:txBody>
                    <a:bodyPr/>
                    <a:lstStyle/>
                    <a:p>
                      <a:pPr marL="0" marR="0" lvl="0" indent="0" algn="ctr"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楷体_GB2312" pitchFamily="49" charset="-122"/>
                          <a:ea typeface="楷体_GB2312" pitchFamily="49" charset="-122"/>
                        </a:rPr>
                        <a:t>类别</a:t>
                      </a:r>
                      <a:endParaRPr kumimoji="0" lang="zh-CN" altLang="en-US" sz="1600" b="0" i="0" u="none" strike="noStrike" cap="none" normalizeH="0" baseline="0" dirty="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zh-CN" sz="1600" b="0" i="0" u="none" strike="noStrike" cap="none" normalizeH="0" baseline="0" dirty="0">
                          <a:ln>
                            <a:noFill/>
                          </a:ln>
                          <a:solidFill>
                            <a:srgbClr val="FF0000"/>
                          </a:solidFill>
                          <a:effectLst/>
                          <a:latin typeface="楷体_GB2312" pitchFamily="49" charset="-122"/>
                          <a:ea typeface="楷体_GB2312" pitchFamily="49" charset="-122"/>
                        </a:rPr>
                        <a:t>CISC</a:t>
                      </a:r>
                      <a:endParaRPr kumimoji="0" lang="en-US" altLang="zh-CN" sz="1600" b="0" i="0" u="none" strike="noStrike" cap="none" normalizeH="0" baseline="0" dirty="0">
                        <a:ln>
                          <a:noFill/>
                        </a:ln>
                        <a:solidFill>
                          <a:srgbClr val="FF0000"/>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zh-CN" sz="1600" b="0" i="0" u="none" strike="noStrike" cap="none" normalizeH="0" baseline="0">
                          <a:ln>
                            <a:noFill/>
                          </a:ln>
                          <a:solidFill>
                            <a:srgbClr val="FF0000"/>
                          </a:solidFill>
                          <a:effectLst/>
                          <a:latin typeface="楷体_GB2312" pitchFamily="49" charset="-122"/>
                          <a:ea typeface="楷体_GB2312" pitchFamily="49" charset="-122"/>
                        </a:rPr>
                        <a:t>RISC</a:t>
                      </a:r>
                      <a:endParaRPr kumimoji="0" lang="en-US" altLang="zh-CN"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0792">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楷体_GB2312" pitchFamily="49" charset="-122"/>
                          <a:ea typeface="楷体_GB2312" pitchFamily="49" charset="-122"/>
                        </a:rPr>
                        <a:t>指令系统</a:t>
                      </a:r>
                      <a:endParaRPr kumimoji="0" lang="zh-CN" altLang="en-US" sz="1600" b="0" i="0" u="none" strike="noStrike" cap="none" normalizeH="0" baseline="0" dirty="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指令数量很多</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较少，通常少于</a:t>
                      </a:r>
                      <a:r>
                        <a:rPr kumimoji="0" lang="en-US" altLang="zh-CN" sz="1600" b="0" i="0" u="none" strike="noStrike" cap="none" normalizeH="0" baseline="0">
                          <a:ln>
                            <a:noFill/>
                          </a:ln>
                          <a:solidFill>
                            <a:schemeClr val="tx1"/>
                          </a:solidFill>
                          <a:effectLst/>
                          <a:latin typeface="楷体_GB2312" pitchFamily="49" charset="-122"/>
                          <a:ea typeface="楷体_GB2312" pitchFamily="49" charset="-122"/>
                        </a:rPr>
                        <a:t>100</a:t>
                      </a:r>
                      <a:endParaRPr kumimoji="0" lang="en-US" altLang="zh-CN"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79751">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rgbClr val="FF0000"/>
                          </a:solidFill>
                          <a:effectLst/>
                          <a:latin typeface="楷体_GB2312" pitchFamily="49" charset="-122"/>
                          <a:ea typeface="楷体_GB2312" pitchFamily="49" charset="-122"/>
                        </a:rPr>
                        <a:t>执行时间</a:t>
                      </a:r>
                      <a:endParaRPr kumimoji="0" lang="zh-CN" altLang="en-US"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有些指令执行时间很长，如整块的存储器内容拷贝；或将多个寄存器的内容拷贝到存贮器</a:t>
                      </a: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没有较长执行时间的指令</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28015">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rgbClr val="FF0000"/>
                          </a:solidFill>
                          <a:effectLst/>
                          <a:latin typeface="楷体_GB2312" pitchFamily="49" charset="-122"/>
                          <a:ea typeface="楷体_GB2312" pitchFamily="49" charset="-122"/>
                        </a:rPr>
                        <a:t>编码长度</a:t>
                      </a:r>
                      <a:endParaRPr kumimoji="0" lang="zh-CN" altLang="en-US"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编码长度可变，</a:t>
                      </a:r>
                      <a:r>
                        <a:rPr kumimoji="0" lang="en-US" altLang="zh-CN" sz="1600" b="0" i="0" u="none" strike="noStrike" cap="none" normalizeH="0" baseline="0">
                          <a:ln>
                            <a:noFill/>
                          </a:ln>
                          <a:solidFill>
                            <a:schemeClr val="tx1"/>
                          </a:solidFill>
                          <a:effectLst/>
                          <a:latin typeface="楷体_GB2312" pitchFamily="49" charset="-122"/>
                          <a:ea typeface="楷体_GB2312" pitchFamily="49" charset="-122"/>
                        </a:rPr>
                        <a:t>1-15</a:t>
                      </a: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字节</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编码长度固定，通常为</a:t>
                      </a:r>
                      <a:r>
                        <a:rPr kumimoji="0" lang="en-US" altLang="zh-CN" sz="1600" b="0" i="0" u="none" strike="noStrike" cap="none" normalizeH="0" baseline="0">
                          <a:ln>
                            <a:noFill/>
                          </a:ln>
                          <a:solidFill>
                            <a:schemeClr val="tx1"/>
                          </a:solidFill>
                          <a:effectLst/>
                          <a:latin typeface="楷体_GB2312" pitchFamily="49" charset="-122"/>
                          <a:ea typeface="楷体_GB2312" pitchFamily="49" charset="-122"/>
                        </a:rPr>
                        <a:t>4</a:t>
                      </a: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个字节</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58624">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rgbClr val="FF0000"/>
                          </a:solidFill>
                          <a:effectLst/>
                          <a:latin typeface="楷体_GB2312" pitchFamily="49" charset="-122"/>
                          <a:ea typeface="楷体_GB2312" pitchFamily="49" charset="-122"/>
                        </a:rPr>
                        <a:t>寻址方式</a:t>
                      </a:r>
                      <a:endParaRPr kumimoji="0" lang="zh-CN" altLang="en-US"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寻址方式多样</a:t>
                      </a: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简单寻址</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07942">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rgbClr val="FF0000"/>
                          </a:solidFill>
                          <a:effectLst/>
                          <a:latin typeface="楷体_GB2312" pitchFamily="49" charset="-122"/>
                          <a:ea typeface="楷体_GB2312" pitchFamily="49" charset="-122"/>
                        </a:rPr>
                        <a:t>操作</a:t>
                      </a:r>
                      <a:endParaRPr kumimoji="0" lang="zh-CN" altLang="en-US"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可以对存储器和寄存器进行算术和逻辑操作</a:t>
                      </a: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只能对寄存器进行算术和逻辑操作，</a:t>
                      </a:r>
                      <a:r>
                        <a:rPr kumimoji="0" lang="en-US" altLang="zh-CN" sz="1600" b="0" i="0" u="none" strike="noStrike" cap="none" normalizeH="0" baseline="0" dirty="0">
                          <a:ln>
                            <a:noFill/>
                          </a:ln>
                          <a:solidFill>
                            <a:schemeClr val="tx1"/>
                          </a:solidFill>
                          <a:effectLst/>
                          <a:latin typeface="楷体_GB2312" pitchFamily="49" charset="-122"/>
                          <a:ea typeface="楷体_GB2312" pitchFamily="49" charset="-122"/>
                        </a:rPr>
                        <a:t>Load/Store</a:t>
                      </a: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体系结构</a:t>
                      </a: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29568">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a:ln>
                            <a:noFill/>
                          </a:ln>
                          <a:solidFill>
                            <a:srgbClr val="FF0000"/>
                          </a:solidFill>
                          <a:effectLst/>
                          <a:latin typeface="楷体_GB2312" pitchFamily="49" charset="-122"/>
                          <a:ea typeface="楷体_GB2312" pitchFamily="49" charset="-122"/>
                        </a:rPr>
                        <a:t>编译</a:t>
                      </a:r>
                      <a:endParaRPr kumimoji="0" lang="zh-CN" altLang="en-US" sz="1600" b="0" i="0" u="none" strike="noStrike" cap="none" normalizeH="0" baseline="0">
                        <a:ln>
                          <a:noFill/>
                        </a:ln>
                        <a:solidFill>
                          <a:srgbClr val="FF0000"/>
                        </a:solidFill>
                        <a:effectLst/>
                        <a:latin typeface="楷体_GB2312" pitchFamily="49" charset="-122"/>
                        <a:ea typeface="楷体_GB2312" pitchFamily="49" charset="-122"/>
                      </a:endParaRPr>
                    </a:p>
                  </a:txBody>
                  <a:tcPr marL="82550" marR="82550" marT="41272" marB="41272"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难以用优化编译器生成高效的目标代码程序 </a:t>
                      </a: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67818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采用优化编译技术，生成高效的目标代码程序 </a:t>
                      </a:r>
                      <a:endPar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endParaRPr>
                    </a:p>
                  </a:txBody>
                  <a:tcPr marL="82550" marR="82550" marT="41272" marB="41272"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3" name="Rectangle 3"/>
          <p:cNvSpPr>
            <a:spLocks noGrp="1" noChangeArrowheads="1"/>
          </p:cNvSpPr>
          <p:nvPr>
            <p:custDataLst>
              <p:tags r:id="rId4"/>
            </p:custDataLst>
          </p:nvPr>
        </p:nvSpPr>
        <p:spPr bwMode="auto">
          <a:xfrm>
            <a:off x="1844918" y="105933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信息存储的字节顺序（</a:t>
            </a:r>
            <a:r>
              <a:rPr lang="en-US" altLang="zh-CN" b="1" dirty="0">
                <a:solidFill>
                  <a:schemeClr val="accent1"/>
                </a:solidFill>
                <a:latin typeface="Arial" panose="020B0604020202020204" pitchFamily="34" charset="0"/>
                <a:ea typeface="微软雅黑" panose="020B0503020204020204" pitchFamily="34" charset="-122"/>
              </a:rPr>
              <a:t>32 Bit)</a:t>
            </a:r>
            <a:endParaRPr lang="zh-CN" altLang="en-US" b="1" dirty="0">
              <a:solidFill>
                <a:schemeClr val="accent1"/>
              </a:solidFill>
              <a:latin typeface="Arial" panose="020B0604020202020204" pitchFamily="34" charset="0"/>
              <a:ea typeface="微软雅黑" panose="020B0503020204020204" pitchFamily="34" charset="-122"/>
            </a:endParaRPr>
          </a:p>
        </p:txBody>
      </p:sp>
      <p:sp>
        <p:nvSpPr>
          <p:cNvPr id="15" name="Rectangle 3"/>
          <p:cNvSpPr txBox="1">
            <a:spLocks noChangeArrowheads="1"/>
          </p:cNvSpPr>
          <p:nvPr>
            <p:custDataLst>
              <p:tags r:id="rId5"/>
            </p:custDataLst>
          </p:nvPr>
        </p:nvSpPr>
        <p:spPr bwMode="auto">
          <a:xfrm>
            <a:off x="1835589" y="1732280"/>
            <a:ext cx="8077200" cy="4876800"/>
          </a:xfrm>
          <a:prstGeom prst="rect">
            <a:avLst/>
          </a:prstGeom>
          <a:noFill/>
          <a:ln w="9525">
            <a:noFill/>
            <a:miter lim="800000"/>
          </a:ln>
        </p:spPr>
        <p:txBody>
          <a:bodyPr/>
          <a:lstStyle/>
          <a:p>
            <a:pPr marL="342900" indent="-342900">
              <a:lnSpc>
                <a:spcPct val="80000"/>
              </a:lnSpc>
              <a:spcBef>
                <a:spcPct val="20000"/>
              </a:spcBef>
              <a:buClr>
                <a:schemeClr val="hlink"/>
              </a:buClr>
              <a:buSzPct val="80000"/>
              <a:buFont typeface="Wingdings" panose="05000000000000000000" pitchFamily="2" charset="2"/>
              <a:buChar char="l"/>
              <a:defRPr/>
            </a:pPr>
            <a:r>
              <a:rPr kumimoji="0" lang="zh-CN" altLang="en-US" b="0" kern="0" dirty="0">
                <a:solidFill>
                  <a:srgbClr val="FF0000"/>
                </a:solidFill>
                <a:latin typeface="楷体_GB2312" pitchFamily="49" charset="-122"/>
                <a:ea typeface="楷体_GB2312" pitchFamily="49" charset="-122"/>
                <a:cs typeface="Times New Roman" panose="02020603050405020304" pitchFamily="18" charset="0"/>
              </a:rPr>
              <a:t>大端模式</a:t>
            </a:r>
            <a:endParaRPr kumimoji="0" lang="zh-CN" altLang="en-US" b="0" kern="0" dirty="0">
              <a:solidFill>
                <a:srgbClr val="FF0000"/>
              </a:solidFill>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r>
              <a:rPr kumimoji="0" lang="zh-CN" altLang="en-US" b="0" kern="0" dirty="0">
                <a:latin typeface="楷体_GB2312" pitchFamily="49" charset="-122"/>
                <a:ea typeface="楷体_GB2312" pitchFamily="49" charset="-122"/>
                <a:cs typeface="Times New Roman" panose="02020603050405020304" pitchFamily="18" charset="0"/>
              </a:rPr>
              <a:t>字数据的高位字节存储在低地址中</a:t>
            </a:r>
            <a:endParaRPr kumimoji="0" lang="zh-CN" altLang="en-US"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r>
              <a:rPr kumimoji="0" lang="zh-CN" altLang="en-US" b="0" kern="0" dirty="0">
                <a:latin typeface="楷体_GB2312" pitchFamily="49" charset="-122"/>
                <a:ea typeface="楷体_GB2312" pitchFamily="49" charset="-122"/>
                <a:cs typeface="Times New Roman" panose="02020603050405020304" pitchFamily="18" charset="0"/>
              </a:rPr>
              <a:t>字数据的低字节则存放在高地址中</a:t>
            </a:r>
            <a:endParaRPr kumimoji="0" lang="zh-CN" altLang="en-US"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endParaRPr kumimoji="0" lang="zh-CN" altLang="en-US"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endParaRPr kumimoji="0" lang="en-US" altLang="ko-KR"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endParaRPr kumimoji="0" lang="en-US" altLang="ko-KR"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endParaRPr kumimoji="0" lang="en-US" altLang="ko-KR"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endParaRPr kumimoji="0" lang="en-US" altLang="ko-KR" b="0" kern="0" dirty="0">
              <a:latin typeface="楷体_GB2312" pitchFamily="49" charset="-122"/>
              <a:ea typeface="楷体_GB2312" pitchFamily="49" charset="-122"/>
              <a:cs typeface="Times New Roman" panose="02020603050405020304" pitchFamily="18" charset="0"/>
            </a:endParaRPr>
          </a:p>
          <a:p>
            <a:pPr marL="342900" indent="-342900">
              <a:lnSpc>
                <a:spcPct val="80000"/>
              </a:lnSpc>
              <a:spcBef>
                <a:spcPct val="20000"/>
              </a:spcBef>
              <a:buClr>
                <a:schemeClr val="hlink"/>
              </a:buClr>
              <a:buSzPct val="80000"/>
              <a:buFont typeface="Wingdings" panose="05000000000000000000" pitchFamily="2" charset="2"/>
              <a:buChar char="l"/>
              <a:defRPr/>
            </a:pPr>
            <a:endParaRPr kumimoji="0" lang="en-US" altLang="zh-CN" b="0" kern="0" dirty="0">
              <a:solidFill>
                <a:srgbClr val="FF0000"/>
              </a:solidFill>
              <a:latin typeface="楷体_GB2312" pitchFamily="49" charset="-122"/>
              <a:ea typeface="楷体_GB2312" pitchFamily="49" charset="-122"/>
              <a:cs typeface="Times New Roman" panose="02020603050405020304" pitchFamily="18" charset="0"/>
            </a:endParaRPr>
          </a:p>
          <a:p>
            <a:pPr marL="342900" indent="-342900">
              <a:lnSpc>
                <a:spcPct val="80000"/>
              </a:lnSpc>
              <a:spcBef>
                <a:spcPct val="20000"/>
              </a:spcBef>
              <a:buClr>
                <a:schemeClr val="hlink"/>
              </a:buClr>
              <a:buSzPct val="80000"/>
              <a:buFont typeface="Wingdings" panose="05000000000000000000" pitchFamily="2" charset="2"/>
              <a:buChar char="l"/>
              <a:defRPr/>
            </a:pPr>
            <a:r>
              <a:rPr kumimoji="0" lang="zh-CN" altLang="en-US" b="0" kern="0" dirty="0">
                <a:solidFill>
                  <a:srgbClr val="FF0000"/>
                </a:solidFill>
                <a:latin typeface="楷体_GB2312" pitchFamily="49" charset="-122"/>
                <a:ea typeface="楷体_GB2312" pitchFamily="49" charset="-122"/>
                <a:cs typeface="Times New Roman" panose="02020603050405020304" pitchFamily="18" charset="0"/>
              </a:rPr>
              <a:t>小端模式</a:t>
            </a:r>
            <a:endParaRPr kumimoji="0" lang="zh-CN" altLang="en-US" b="0" kern="0" dirty="0">
              <a:solidFill>
                <a:srgbClr val="FF0000"/>
              </a:solidFill>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r>
              <a:rPr kumimoji="0" lang="zh-CN" altLang="en-US" b="0" kern="0" dirty="0">
                <a:latin typeface="楷体_GB2312" pitchFamily="49" charset="-122"/>
                <a:ea typeface="楷体_GB2312" pitchFamily="49" charset="-122"/>
                <a:cs typeface="Times New Roman" panose="02020603050405020304" pitchFamily="18" charset="0"/>
              </a:rPr>
              <a:t>低地址中存放字数据的低字节</a:t>
            </a:r>
            <a:endParaRPr kumimoji="0" lang="zh-CN" altLang="en-US" b="0" kern="0" dirty="0">
              <a:latin typeface="楷体_GB2312" pitchFamily="49" charset="-122"/>
              <a:ea typeface="楷体_GB2312" pitchFamily="49" charset="-122"/>
              <a:cs typeface="Times New Roman" panose="02020603050405020304" pitchFamily="18" charset="0"/>
            </a:endParaRPr>
          </a:p>
          <a:p>
            <a:pPr marL="742950" lvl="1" indent="-285750">
              <a:lnSpc>
                <a:spcPct val="80000"/>
              </a:lnSpc>
              <a:spcBef>
                <a:spcPct val="20000"/>
              </a:spcBef>
              <a:buClr>
                <a:schemeClr val="accent1"/>
              </a:buClr>
              <a:buSzPct val="70000"/>
              <a:buFont typeface="Wingdings" panose="05000000000000000000" pitchFamily="2" charset="2"/>
              <a:buChar char="u"/>
              <a:defRPr/>
            </a:pPr>
            <a:r>
              <a:rPr kumimoji="0" lang="zh-CN" altLang="en-US" b="0" kern="0" dirty="0">
                <a:latin typeface="楷体_GB2312" pitchFamily="49" charset="-122"/>
                <a:ea typeface="楷体_GB2312" pitchFamily="49" charset="-122"/>
                <a:cs typeface="Times New Roman" panose="02020603050405020304" pitchFamily="18" charset="0"/>
              </a:rPr>
              <a:t>高地址中存放字数据的高字节</a:t>
            </a:r>
            <a:endParaRPr kumimoji="0" lang="zh-CN" altLang="en-US" b="0" kern="0" dirty="0">
              <a:latin typeface="楷体_GB2312" pitchFamily="49" charset="-122"/>
              <a:ea typeface="楷体_GB2312" pitchFamily="49" charset="-122"/>
              <a:cs typeface="Times New Roman" panose="02020603050405020304" pitchFamily="18" charset="0"/>
            </a:endParaRPr>
          </a:p>
        </p:txBody>
      </p:sp>
      <p:grpSp>
        <p:nvGrpSpPr>
          <p:cNvPr id="16" name="Group 200"/>
          <p:cNvGrpSpPr/>
          <p:nvPr/>
        </p:nvGrpSpPr>
        <p:grpSpPr bwMode="auto">
          <a:xfrm>
            <a:off x="2094351" y="5178743"/>
            <a:ext cx="6345238" cy="1265237"/>
            <a:chOff x="672" y="1712"/>
            <a:chExt cx="3997" cy="797"/>
          </a:xfrm>
        </p:grpSpPr>
        <p:sp>
          <p:nvSpPr>
            <p:cNvPr id="17" name="Rectangle 5"/>
            <p:cNvSpPr>
              <a:spLocks noChangeArrowheads="1"/>
            </p:cNvSpPr>
            <p:nvPr>
              <p:custDataLst>
                <p:tags r:id="rId6"/>
              </p:custDataLst>
            </p:nvPr>
          </p:nvSpPr>
          <p:spPr bwMode="auto">
            <a:xfrm>
              <a:off x="1478" y="1781"/>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31</a:t>
              </a:r>
              <a:endParaRPr lang="ko-KR" altLang="en-US" sz="2800">
                <a:latin typeface="Arial" panose="020B0604020202020204" pitchFamily="34" charset="0"/>
                <a:ea typeface="Gulim" panose="020B0600000101010101" pitchFamily="34" charset="-127"/>
              </a:endParaRPr>
            </a:p>
          </p:txBody>
        </p:sp>
        <p:sp>
          <p:nvSpPr>
            <p:cNvPr id="18" name="Rectangle 6"/>
            <p:cNvSpPr>
              <a:spLocks noChangeArrowheads="1"/>
            </p:cNvSpPr>
            <p:nvPr>
              <p:custDataLst>
                <p:tags r:id="rId7"/>
              </p:custDataLst>
            </p:nvPr>
          </p:nvSpPr>
          <p:spPr bwMode="auto">
            <a:xfrm>
              <a:off x="2064" y="1781"/>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24</a:t>
              </a:r>
              <a:endParaRPr lang="ko-KR" altLang="en-US" sz="2800">
                <a:latin typeface="Arial" panose="020B0604020202020204" pitchFamily="34" charset="0"/>
                <a:ea typeface="Gulim" panose="020B0600000101010101" pitchFamily="34" charset="-127"/>
              </a:endParaRPr>
            </a:p>
          </p:txBody>
        </p:sp>
        <p:sp>
          <p:nvSpPr>
            <p:cNvPr id="4" name="Rectangle 7"/>
            <p:cNvSpPr>
              <a:spLocks noChangeArrowheads="1"/>
            </p:cNvSpPr>
            <p:nvPr>
              <p:custDataLst>
                <p:tags r:id="rId8"/>
              </p:custDataLst>
            </p:nvPr>
          </p:nvSpPr>
          <p:spPr bwMode="auto">
            <a:xfrm>
              <a:off x="2158" y="1766"/>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5" name="Rectangle 8"/>
            <p:cNvSpPr>
              <a:spLocks noChangeArrowheads="1"/>
            </p:cNvSpPr>
            <p:nvPr>
              <p:custDataLst>
                <p:tags r:id="rId9"/>
              </p:custDataLst>
            </p:nvPr>
          </p:nvSpPr>
          <p:spPr bwMode="auto">
            <a:xfrm>
              <a:off x="2185" y="1781"/>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23</a:t>
              </a:r>
              <a:endParaRPr lang="ko-KR" altLang="en-US" sz="2800">
                <a:latin typeface="Arial" panose="020B0604020202020204" pitchFamily="34" charset="0"/>
                <a:ea typeface="Gulim" panose="020B0600000101010101" pitchFamily="34" charset="-127"/>
              </a:endParaRPr>
            </a:p>
          </p:txBody>
        </p:sp>
        <p:sp>
          <p:nvSpPr>
            <p:cNvPr id="6" name="Rectangle 9"/>
            <p:cNvSpPr>
              <a:spLocks noChangeArrowheads="1"/>
            </p:cNvSpPr>
            <p:nvPr>
              <p:custDataLst>
                <p:tags r:id="rId10"/>
              </p:custDataLst>
            </p:nvPr>
          </p:nvSpPr>
          <p:spPr bwMode="auto">
            <a:xfrm>
              <a:off x="2744" y="1781"/>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16</a:t>
              </a:r>
              <a:endParaRPr lang="ko-KR" altLang="en-US" sz="2800">
                <a:latin typeface="Arial" panose="020B0604020202020204" pitchFamily="34" charset="0"/>
                <a:ea typeface="Gulim" panose="020B0600000101010101" pitchFamily="34" charset="-127"/>
              </a:endParaRPr>
            </a:p>
          </p:txBody>
        </p:sp>
        <p:sp>
          <p:nvSpPr>
            <p:cNvPr id="8" name="Rectangle 10"/>
            <p:cNvSpPr>
              <a:spLocks noChangeArrowheads="1"/>
            </p:cNvSpPr>
            <p:nvPr>
              <p:custDataLst>
                <p:tags r:id="rId11"/>
              </p:custDataLst>
            </p:nvPr>
          </p:nvSpPr>
          <p:spPr bwMode="auto">
            <a:xfrm>
              <a:off x="2838" y="1766"/>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9" name="Rectangle 11"/>
            <p:cNvSpPr>
              <a:spLocks noChangeArrowheads="1"/>
            </p:cNvSpPr>
            <p:nvPr>
              <p:custDataLst>
                <p:tags r:id="rId12"/>
              </p:custDataLst>
            </p:nvPr>
          </p:nvSpPr>
          <p:spPr bwMode="auto">
            <a:xfrm>
              <a:off x="2865" y="1781"/>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15</a:t>
              </a:r>
              <a:endParaRPr lang="ko-KR" altLang="en-US" sz="2800">
                <a:latin typeface="Arial" panose="020B0604020202020204" pitchFamily="34" charset="0"/>
                <a:ea typeface="Gulim" panose="020B0600000101010101" pitchFamily="34" charset="-127"/>
              </a:endParaRPr>
            </a:p>
          </p:txBody>
        </p:sp>
        <p:sp>
          <p:nvSpPr>
            <p:cNvPr id="13" name="Rectangle 12"/>
            <p:cNvSpPr>
              <a:spLocks noChangeArrowheads="1"/>
            </p:cNvSpPr>
            <p:nvPr>
              <p:custDataLst>
                <p:tags r:id="rId13"/>
              </p:custDataLst>
            </p:nvPr>
          </p:nvSpPr>
          <p:spPr bwMode="auto">
            <a:xfrm>
              <a:off x="3470" y="178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14" name="Rectangle 13"/>
            <p:cNvSpPr>
              <a:spLocks noChangeArrowheads="1"/>
            </p:cNvSpPr>
            <p:nvPr>
              <p:custDataLst>
                <p:tags r:id="rId14"/>
              </p:custDataLst>
            </p:nvPr>
          </p:nvSpPr>
          <p:spPr bwMode="auto">
            <a:xfrm>
              <a:off x="3520" y="1766"/>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26" name="Rectangle 14"/>
            <p:cNvSpPr>
              <a:spLocks noChangeArrowheads="1"/>
            </p:cNvSpPr>
            <p:nvPr>
              <p:custDataLst>
                <p:tags r:id="rId15"/>
              </p:custDataLst>
            </p:nvPr>
          </p:nvSpPr>
          <p:spPr bwMode="auto">
            <a:xfrm>
              <a:off x="3547" y="178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7</a:t>
              </a:r>
              <a:endParaRPr lang="ko-KR" altLang="en-US" sz="2800">
                <a:latin typeface="Arial" panose="020B0604020202020204" pitchFamily="34" charset="0"/>
                <a:ea typeface="Gulim" panose="020B0600000101010101" pitchFamily="34" charset="-127"/>
              </a:endParaRPr>
            </a:p>
          </p:txBody>
        </p:sp>
        <p:sp>
          <p:nvSpPr>
            <p:cNvPr id="27" name="Rectangle 15"/>
            <p:cNvSpPr>
              <a:spLocks noChangeArrowheads="1"/>
            </p:cNvSpPr>
            <p:nvPr>
              <p:custDataLst>
                <p:tags r:id="rId16"/>
              </p:custDataLst>
            </p:nvPr>
          </p:nvSpPr>
          <p:spPr bwMode="auto">
            <a:xfrm>
              <a:off x="4150" y="1781"/>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28" name="Rectangle 16"/>
            <p:cNvSpPr>
              <a:spLocks noChangeArrowheads="1"/>
            </p:cNvSpPr>
            <p:nvPr>
              <p:custDataLst>
                <p:tags r:id="rId17"/>
              </p:custDataLst>
            </p:nvPr>
          </p:nvSpPr>
          <p:spPr bwMode="auto">
            <a:xfrm>
              <a:off x="4387" y="1762"/>
              <a:ext cx="2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zh-CN" altLang="en-US" sz="1200">
                  <a:latin typeface="Arial" panose="020B0604020202020204" pitchFamily="34" charset="0"/>
                  <a:ea typeface="Gulim" panose="020B0600000101010101" pitchFamily="34" charset="-127"/>
                </a:rPr>
                <a:t>字地址</a:t>
              </a:r>
              <a:endParaRPr lang="zh-CN" altLang="en-US" sz="1200">
                <a:latin typeface="Arial" panose="020B0604020202020204" pitchFamily="34" charset="0"/>
                <a:ea typeface="Gulim" panose="020B0600000101010101" pitchFamily="34" charset="-127"/>
              </a:endParaRPr>
            </a:p>
          </p:txBody>
        </p:sp>
        <p:sp>
          <p:nvSpPr>
            <p:cNvPr id="29" name="Rectangle 17"/>
            <p:cNvSpPr>
              <a:spLocks noChangeArrowheads="1"/>
            </p:cNvSpPr>
            <p:nvPr>
              <p:custDataLst>
                <p:tags r:id="rId18"/>
              </p:custDataLst>
            </p:nvPr>
          </p:nvSpPr>
          <p:spPr bwMode="auto">
            <a:xfrm>
              <a:off x="1755" y="1883"/>
              <a:ext cx="1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11</a:t>
              </a:r>
              <a:endParaRPr lang="ko-KR" altLang="en-US" sz="2800">
                <a:latin typeface="Arial" panose="020B0604020202020204" pitchFamily="34" charset="0"/>
                <a:ea typeface="Gulim" panose="020B0600000101010101" pitchFamily="34" charset="-127"/>
              </a:endParaRPr>
            </a:p>
          </p:txBody>
        </p:sp>
        <p:sp>
          <p:nvSpPr>
            <p:cNvPr id="30" name="Rectangle 18"/>
            <p:cNvSpPr>
              <a:spLocks noChangeArrowheads="1"/>
            </p:cNvSpPr>
            <p:nvPr>
              <p:custDataLst>
                <p:tags r:id="rId19"/>
              </p:custDataLst>
            </p:nvPr>
          </p:nvSpPr>
          <p:spPr bwMode="auto">
            <a:xfrm>
              <a:off x="2435" y="1883"/>
              <a:ext cx="1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10</a:t>
              </a:r>
              <a:endParaRPr lang="ko-KR" altLang="en-US" sz="2800">
                <a:latin typeface="Arial" panose="020B0604020202020204" pitchFamily="34" charset="0"/>
                <a:ea typeface="Gulim" panose="020B0600000101010101" pitchFamily="34" charset="-127"/>
              </a:endParaRPr>
            </a:p>
          </p:txBody>
        </p:sp>
        <p:sp>
          <p:nvSpPr>
            <p:cNvPr id="31" name="Rectangle 19"/>
            <p:cNvSpPr>
              <a:spLocks noChangeArrowheads="1"/>
            </p:cNvSpPr>
            <p:nvPr>
              <p:custDataLst>
                <p:tags r:id="rId20"/>
              </p:custDataLst>
            </p:nvPr>
          </p:nvSpPr>
          <p:spPr bwMode="auto">
            <a:xfrm>
              <a:off x="3145" y="188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9</a:t>
              </a:r>
              <a:endParaRPr lang="ko-KR" altLang="en-US" sz="2800">
                <a:latin typeface="Arial" panose="020B0604020202020204" pitchFamily="34" charset="0"/>
                <a:ea typeface="Gulim" panose="020B0600000101010101" pitchFamily="34" charset="-127"/>
              </a:endParaRPr>
            </a:p>
          </p:txBody>
        </p:sp>
        <p:sp>
          <p:nvSpPr>
            <p:cNvPr id="32" name="Rectangle 20"/>
            <p:cNvSpPr>
              <a:spLocks noChangeArrowheads="1"/>
            </p:cNvSpPr>
            <p:nvPr>
              <p:custDataLst>
                <p:tags r:id="rId21"/>
              </p:custDataLst>
            </p:nvPr>
          </p:nvSpPr>
          <p:spPr bwMode="auto">
            <a:xfrm>
              <a:off x="3827" y="188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33" name="Rectangle 21"/>
            <p:cNvSpPr>
              <a:spLocks noChangeArrowheads="1"/>
            </p:cNvSpPr>
            <p:nvPr>
              <p:custDataLst>
                <p:tags r:id="rId22"/>
              </p:custDataLst>
            </p:nvPr>
          </p:nvSpPr>
          <p:spPr bwMode="auto">
            <a:xfrm>
              <a:off x="4509" y="188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36" name="Rectangle 22"/>
            <p:cNvSpPr>
              <a:spLocks noChangeArrowheads="1"/>
            </p:cNvSpPr>
            <p:nvPr>
              <p:custDataLst>
                <p:tags r:id="rId23"/>
              </p:custDataLst>
            </p:nvPr>
          </p:nvSpPr>
          <p:spPr bwMode="auto">
            <a:xfrm>
              <a:off x="1471"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37" name="Rectangle 23"/>
            <p:cNvSpPr>
              <a:spLocks noChangeArrowheads="1"/>
            </p:cNvSpPr>
            <p:nvPr>
              <p:custDataLst>
                <p:tags r:id="rId24"/>
              </p:custDataLst>
            </p:nvPr>
          </p:nvSpPr>
          <p:spPr bwMode="auto">
            <a:xfrm>
              <a:off x="1471"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38" name="Rectangle 24"/>
            <p:cNvSpPr>
              <a:spLocks noChangeArrowheads="1"/>
            </p:cNvSpPr>
            <p:nvPr>
              <p:custDataLst>
                <p:tags r:id="rId25"/>
              </p:custDataLst>
            </p:nvPr>
          </p:nvSpPr>
          <p:spPr bwMode="auto">
            <a:xfrm>
              <a:off x="1482"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39" name="Rectangle 25"/>
            <p:cNvSpPr>
              <a:spLocks noChangeArrowheads="1"/>
            </p:cNvSpPr>
            <p:nvPr>
              <p:custDataLst>
                <p:tags r:id="rId26"/>
              </p:custDataLst>
            </p:nvPr>
          </p:nvSpPr>
          <p:spPr bwMode="auto">
            <a:xfrm>
              <a:off x="1494" y="1871"/>
              <a:ext cx="31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0" name="Rectangle 26"/>
            <p:cNvSpPr>
              <a:spLocks noChangeArrowheads="1"/>
            </p:cNvSpPr>
            <p:nvPr>
              <p:custDataLst>
                <p:tags r:id="rId27"/>
              </p:custDataLst>
            </p:nvPr>
          </p:nvSpPr>
          <p:spPr bwMode="auto">
            <a:xfrm>
              <a:off x="1813"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1" name="Rectangle 27"/>
            <p:cNvSpPr>
              <a:spLocks noChangeArrowheads="1"/>
            </p:cNvSpPr>
            <p:nvPr>
              <p:custDataLst>
                <p:tags r:id="rId28"/>
              </p:custDataLst>
            </p:nvPr>
          </p:nvSpPr>
          <p:spPr bwMode="auto">
            <a:xfrm>
              <a:off x="1824" y="1871"/>
              <a:ext cx="327"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2" name="Rectangle 28"/>
            <p:cNvSpPr>
              <a:spLocks noChangeArrowheads="1"/>
            </p:cNvSpPr>
            <p:nvPr>
              <p:custDataLst>
                <p:tags r:id="rId29"/>
              </p:custDataLst>
            </p:nvPr>
          </p:nvSpPr>
          <p:spPr bwMode="auto">
            <a:xfrm>
              <a:off x="2151"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3" name="Rectangle 29"/>
            <p:cNvSpPr>
              <a:spLocks noChangeArrowheads="1"/>
            </p:cNvSpPr>
            <p:nvPr>
              <p:custDataLst>
                <p:tags r:id="rId30"/>
              </p:custDataLst>
            </p:nvPr>
          </p:nvSpPr>
          <p:spPr bwMode="auto">
            <a:xfrm>
              <a:off x="2162"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4" name="Rectangle 30"/>
            <p:cNvSpPr>
              <a:spLocks noChangeArrowheads="1"/>
            </p:cNvSpPr>
            <p:nvPr>
              <p:custDataLst>
                <p:tags r:id="rId31"/>
              </p:custDataLst>
            </p:nvPr>
          </p:nvSpPr>
          <p:spPr bwMode="auto">
            <a:xfrm>
              <a:off x="2174" y="1871"/>
              <a:ext cx="31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5" name="Rectangle 31"/>
            <p:cNvSpPr>
              <a:spLocks noChangeArrowheads="1"/>
            </p:cNvSpPr>
            <p:nvPr>
              <p:custDataLst>
                <p:tags r:id="rId32"/>
              </p:custDataLst>
            </p:nvPr>
          </p:nvSpPr>
          <p:spPr bwMode="auto">
            <a:xfrm>
              <a:off x="2492"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6" name="Rectangle 32"/>
            <p:cNvSpPr>
              <a:spLocks noChangeArrowheads="1"/>
            </p:cNvSpPr>
            <p:nvPr>
              <p:custDataLst>
                <p:tags r:id="rId33"/>
              </p:custDataLst>
            </p:nvPr>
          </p:nvSpPr>
          <p:spPr bwMode="auto">
            <a:xfrm>
              <a:off x="2504" y="1871"/>
              <a:ext cx="326"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7" name="Rectangle 33"/>
            <p:cNvSpPr>
              <a:spLocks noChangeArrowheads="1"/>
            </p:cNvSpPr>
            <p:nvPr>
              <p:custDataLst>
                <p:tags r:id="rId34"/>
              </p:custDataLst>
            </p:nvPr>
          </p:nvSpPr>
          <p:spPr bwMode="auto">
            <a:xfrm>
              <a:off x="2830"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8" name="Rectangle 34"/>
            <p:cNvSpPr>
              <a:spLocks noChangeArrowheads="1"/>
            </p:cNvSpPr>
            <p:nvPr>
              <p:custDataLst>
                <p:tags r:id="rId35"/>
              </p:custDataLst>
            </p:nvPr>
          </p:nvSpPr>
          <p:spPr bwMode="auto">
            <a:xfrm>
              <a:off x="2842"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9" name="Rectangle 35"/>
            <p:cNvSpPr>
              <a:spLocks noChangeArrowheads="1"/>
            </p:cNvSpPr>
            <p:nvPr>
              <p:custDataLst>
                <p:tags r:id="rId36"/>
              </p:custDataLst>
            </p:nvPr>
          </p:nvSpPr>
          <p:spPr bwMode="auto">
            <a:xfrm>
              <a:off x="2853" y="1871"/>
              <a:ext cx="32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0" name="Rectangle 36"/>
            <p:cNvSpPr>
              <a:spLocks noChangeArrowheads="1"/>
            </p:cNvSpPr>
            <p:nvPr>
              <p:custDataLst>
                <p:tags r:id="rId37"/>
              </p:custDataLst>
            </p:nvPr>
          </p:nvSpPr>
          <p:spPr bwMode="auto">
            <a:xfrm>
              <a:off x="3174"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1" name="Rectangle 37"/>
            <p:cNvSpPr>
              <a:spLocks noChangeArrowheads="1"/>
            </p:cNvSpPr>
            <p:nvPr>
              <p:custDataLst>
                <p:tags r:id="rId38"/>
              </p:custDataLst>
            </p:nvPr>
          </p:nvSpPr>
          <p:spPr bwMode="auto">
            <a:xfrm>
              <a:off x="3186" y="1871"/>
              <a:ext cx="326"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2" name="Rectangle 38"/>
            <p:cNvSpPr>
              <a:spLocks noChangeArrowheads="1"/>
            </p:cNvSpPr>
            <p:nvPr>
              <p:custDataLst>
                <p:tags r:id="rId39"/>
              </p:custDataLst>
            </p:nvPr>
          </p:nvSpPr>
          <p:spPr bwMode="auto">
            <a:xfrm>
              <a:off x="3512" y="1871"/>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34" name="Rectangle 39"/>
            <p:cNvSpPr>
              <a:spLocks noChangeArrowheads="1"/>
            </p:cNvSpPr>
            <p:nvPr>
              <p:custDataLst>
                <p:tags r:id="rId40"/>
              </p:custDataLst>
            </p:nvPr>
          </p:nvSpPr>
          <p:spPr bwMode="auto">
            <a:xfrm>
              <a:off x="3524"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35" name="Rectangle 40"/>
            <p:cNvSpPr>
              <a:spLocks noChangeArrowheads="1"/>
            </p:cNvSpPr>
            <p:nvPr>
              <p:custDataLst>
                <p:tags r:id="rId41"/>
              </p:custDataLst>
            </p:nvPr>
          </p:nvSpPr>
          <p:spPr bwMode="auto">
            <a:xfrm>
              <a:off x="3535" y="1871"/>
              <a:ext cx="31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6" name="Rectangle 41"/>
            <p:cNvSpPr>
              <a:spLocks noChangeArrowheads="1"/>
            </p:cNvSpPr>
            <p:nvPr>
              <p:custDataLst>
                <p:tags r:id="rId42"/>
              </p:custDataLst>
            </p:nvPr>
          </p:nvSpPr>
          <p:spPr bwMode="auto">
            <a:xfrm>
              <a:off x="3854"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7" name="Rectangle 42"/>
            <p:cNvSpPr>
              <a:spLocks noChangeArrowheads="1"/>
            </p:cNvSpPr>
            <p:nvPr>
              <p:custDataLst>
                <p:tags r:id="rId43"/>
              </p:custDataLst>
            </p:nvPr>
          </p:nvSpPr>
          <p:spPr bwMode="auto">
            <a:xfrm>
              <a:off x="3865" y="1871"/>
              <a:ext cx="327"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8" name="Rectangle 43"/>
            <p:cNvSpPr>
              <a:spLocks noChangeArrowheads="1"/>
            </p:cNvSpPr>
            <p:nvPr>
              <p:custDataLst>
                <p:tags r:id="rId44"/>
              </p:custDataLst>
            </p:nvPr>
          </p:nvSpPr>
          <p:spPr bwMode="auto">
            <a:xfrm>
              <a:off x="4192"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59" name="Rectangle 44"/>
            <p:cNvSpPr>
              <a:spLocks noChangeArrowheads="1"/>
            </p:cNvSpPr>
            <p:nvPr>
              <p:custDataLst>
                <p:tags r:id="rId45"/>
              </p:custDataLst>
            </p:nvPr>
          </p:nvSpPr>
          <p:spPr bwMode="auto">
            <a:xfrm>
              <a:off x="4192" y="1871"/>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0" name="Rectangle 45"/>
            <p:cNvSpPr>
              <a:spLocks noChangeArrowheads="1"/>
            </p:cNvSpPr>
            <p:nvPr>
              <p:custDataLst>
                <p:tags r:id="rId46"/>
              </p:custDataLst>
            </p:nvPr>
          </p:nvSpPr>
          <p:spPr bwMode="auto">
            <a:xfrm>
              <a:off x="1471" y="1883"/>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1" name="Rectangle 46"/>
            <p:cNvSpPr>
              <a:spLocks noChangeArrowheads="1"/>
            </p:cNvSpPr>
            <p:nvPr>
              <p:custDataLst>
                <p:tags r:id="rId47"/>
              </p:custDataLst>
            </p:nvPr>
          </p:nvSpPr>
          <p:spPr bwMode="auto">
            <a:xfrm>
              <a:off x="2151" y="1883"/>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2" name="Rectangle 47"/>
            <p:cNvSpPr>
              <a:spLocks noChangeArrowheads="1"/>
            </p:cNvSpPr>
            <p:nvPr>
              <p:custDataLst>
                <p:tags r:id="rId48"/>
              </p:custDataLst>
            </p:nvPr>
          </p:nvSpPr>
          <p:spPr bwMode="auto">
            <a:xfrm>
              <a:off x="2830" y="1883"/>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3" name="Rectangle 48"/>
            <p:cNvSpPr>
              <a:spLocks noChangeArrowheads="1"/>
            </p:cNvSpPr>
            <p:nvPr>
              <p:custDataLst>
                <p:tags r:id="rId49"/>
              </p:custDataLst>
            </p:nvPr>
          </p:nvSpPr>
          <p:spPr bwMode="auto">
            <a:xfrm>
              <a:off x="3512" y="1883"/>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4" name="Rectangle 49"/>
            <p:cNvSpPr>
              <a:spLocks noChangeArrowheads="1"/>
            </p:cNvSpPr>
            <p:nvPr>
              <p:custDataLst>
                <p:tags r:id="rId50"/>
              </p:custDataLst>
            </p:nvPr>
          </p:nvSpPr>
          <p:spPr bwMode="auto">
            <a:xfrm>
              <a:off x="4192" y="1883"/>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65" name="Rectangle 50"/>
            <p:cNvSpPr>
              <a:spLocks noChangeArrowheads="1"/>
            </p:cNvSpPr>
            <p:nvPr>
              <p:custDataLst>
                <p:tags r:id="rId51"/>
              </p:custDataLst>
            </p:nvPr>
          </p:nvSpPr>
          <p:spPr bwMode="auto">
            <a:xfrm>
              <a:off x="1786" y="205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7</a:t>
              </a:r>
              <a:endParaRPr lang="ko-KR" altLang="en-US" sz="2800">
                <a:latin typeface="Arial" panose="020B0604020202020204" pitchFamily="34" charset="0"/>
                <a:ea typeface="Gulim" panose="020B0600000101010101" pitchFamily="34" charset="-127"/>
              </a:endParaRPr>
            </a:p>
          </p:txBody>
        </p:sp>
        <p:sp>
          <p:nvSpPr>
            <p:cNvPr id="66" name="Rectangle 51"/>
            <p:cNvSpPr>
              <a:spLocks noChangeArrowheads="1"/>
            </p:cNvSpPr>
            <p:nvPr>
              <p:custDataLst>
                <p:tags r:id="rId52"/>
              </p:custDataLst>
            </p:nvPr>
          </p:nvSpPr>
          <p:spPr bwMode="auto">
            <a:xfrm>
              <a:off x="2465" y="205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6</a:t>
              </a:r>
              <a:endParaRPr lang="ko-KR" altLang="en-US" sz="2800">
                <a:latin typeface="Arial" panose="020B0604020202020204" pitchFamily="34" charset="0"/>
                <a:ea typeface="Gulim" panose="020B0600000101010101" pitchFamily="34" charset="-127"/>
              </a:endParaRPr>
            </a:p>
          </p:txBody>
        </p:sp>
        <p:sp>
          <p:nvSpPr>
            <p:cNvPr id="67" name="Rectangle 52"/>
            <p:cNvSpPr>
              <a:spLocks noChangeArrowheads="1"/>
            </p:cNvSpPr>
            <p:nvPr>
              <p:custDataLst>
                <p:tags r:id="rId53"/>
              </p:custDataLst>
            </p:nvPr>
          </p:nvSpPr>
          <p:spPr bwMode="auto">
            <a:xfrm>
              <a:off x="3145" y="205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5</a:t>
              </a:r>
              <a:endParaRPr lang="ko-KR" altLang="en-US" sz="2800">
                <a:latin typeface="Arial" panose="020B0604020202020204" pitchFamily="34" charset="0"/>
                <a:ea typeface="Gulim" panose="020B0600000101010101" pitchFamily="34" charset="-127"/>
              </a:endParaRPr>
            </a:p>
          </p:txBody>
        </p:sp>
        <p:sp>
          <p:nvSpPr>
            <p:cNvPr id="68" name="Rectangle 53"/>
            <p:cNvSpPr>
              <a:spLocks noChangeArrowheads="1"/>
            </p:cNvSpPr>
            <p:nvPr>
              <p:custDataLst>
                <p:tags r:id="rId54"/>
              </p:custDataLst>
            </p:nvPr>
          </p:nvSpPr>
          <p:spPr bwMode="auto">
            <a:xfrm>
              <a:off x="3827" y="205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4</a:t>
              </a:r>
              <a:endParaRPr lang="ko-KR" altLang="en-US" sz="2800">
                <a:latin typeface="Arial" panose="020B0604020202020204" pitchFamily="34" charset="0"/>
                <a:ea typeface="Gulim" panose="020B0600000101010101" pitchFamily="34" charset="-127"/>
              </a:endParaRPr>
            </a:p>
          </p:txBody>
        </p:sp>
        <p:sp>
          <p:nvSpPr>
            <p:cNvPr id="69" name="Rectangle 54"/>
            <p:cNvSpPr>
              <a:spLocks noChangeArrowheads="1"/>
            </p:cNvSpPr>
            <p:nvPr>
              <p:custDataLst>
                <p:tags r:id="rId55"/>
              </p:custDataLst>
            </p:nvPr>
          </p:nvSpPr>
          <p:spPr bwMode="auto">
            <a:xfrm>
              <a:off x="4509" y="205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4</a:t>
              </a:r>
              <a:endParaRPr lang="ko-KR" altLang="en-US" sz="2800">
                <a:latin typeface="Arial" panose="020B0604020202020204" pitchFamily="34" charset="0"/>
                <a:ea typeface="Gulim" panose="020B0600000101010101" pitchFamily="34" charset="-127"/>
              </a:endParaRPr>
            </a:p>
          </p:txBody>
        </p:sp>
        <p:sp>
          <p:nvSpPr>
            <p:cNvPr id="70" name="Rectangle 55"/>
            <p:cNvSpPr>
              <a:spLocks noChangeArrowheads="1"/>
            </p:cNvSpPr>
            <p:nvPr>
              <p:custDataLst>
                <p:tags r:id="rId56"/>
              </p:custDataLst>
            </p:nvPr>
          </p:nvSpPr>
          <p:spPr bwMode="auto">
            <a:xfrm>
              <a:off x="1471" y="2044"/>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1" name="Rectangle 56"/>
            <p:cNvSpPr>
              <a:spLocks noChangeArrowheads="1"/>
            </p:cNvSpPr>
            <p:nvPr>
              <p:custDataLst>
                <p:tags r:id="rId57"/>
              </p:custDataLst>
            </p:nvPr>
          </p:nvSpPr>
          <p:spPr bwMode="auto">
            <a:xfrm>
              <a:off x="1482" y="2044"/>
              <a:ext cx="66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2" name="Rectangle 57"/>
            <p:cNvSpPr>
              <a:spLocks noChangeArrowheads="1"/>
            </p:cNvSpPr>
            <p:nvPr>
              <p:custDataLst>
                <p:tags r:id="rId58"/>
              </p:custDataLst>
            </p:nvPr>
          </p:nvSpPr>
          <p:spPr bwMode="auto">
            <a:xfrm>
              <a:off x="2151" y="2044"/>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3" name="Rectangle 58"/>
            <p:cNvSpPr>
              <a:spLocks noChangeArrowheads="1"/>
            </p:cNvSpPr>
            <p:nvPr>
              <p:custDataLst>
                <p:tags r:id="rId59"/>
              </p:custDataLst>
            </p:nvPr>
          </p:nvSpPr>
          <p:spPr bwMode="auto">
            <a:xfrm>
              <a:off x="2162" y="2044"/>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4" name="Rectangle 59"/>
            <p:cNvSpPr>
              <a:spLocks noChangeArrowheads="1"/>
            </p:cNvSpPr>
            <p:nvPr>
              <p:custDataLst>
                <p:tags r:id="rId60"/>
              </p:custDataLst>
            </p:nvPr>
          </p:nvSpPr>
          <p:spPr bwMode="auto">
            <a:xfrm>
              <a:off x="2830" y="2044"/>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5" name="Rectangle 60"/>
            <p:cNvSpPr>
              <a:spLocks noChangeArrowheads="1"/>
            </p:cNvSpPr>
            <p:nvPr>
              <p:custDataLst>
                <p:tags r:id="rId61"/>
              </p:custDataLst>
            </p:nvPr>
          </p:nvSpPr>
          <p:spPr bwMode="auto">
            <a:xfrm>
              <a:off x="2842" y="2044"/>
              <a:ext cx="670"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6" name="Rectangle 61"/>
            <p:cNvSpPr>
              <a:spLocks noChangeArrowheads="1"/>
            </p:cNvSpPr>
            <p:nvPr>
              <p:custDataLst>
                <p:tags r:id="rId62"/>
              </p:custDataLst>
            </p:nvPr>
          </p:nvSpPr>
          <p:spPr bwMode="auto">
            <a:xfrm>
              <a:off x="3512" y="2044"/>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7" name="Rectangle 62"/>
            <p:cNvSpPr>
              <a:spLocks noChangeArrowheads="1"/>
            </p:cNvSpPr>
            <p:nvPr>
              <p:custDataLst>
                <p:tags r:id="rId63"/>
              </p:custDataLst>
            </p:nvPr>
          </p:nvSpPr>
          <p:spPr bwMode="auto">
            <a:xfrm>
              <a:off x="3524" y="2044"/>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8" name="Rectangle 63"/>
            <p:cNvSpPr>
              <a:spLocks noChangeArrowheads="1"/>
            </p:cNvSpPr>
            <p:nvPr>
              <p:custDataLst>
                <p:tags r:id="rId64"/>
              </p:custDataLst>
            </p:nvPr>
          </p:nvSpPr>
          <p:spPr bwMode="auto">
            <a:xfrm>
              <a:off x="4192" y="2044"/>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79" name="Rectangle 64"/>
            <p:cNvSpPr>
              <a:spLocks noChangeArrowheads="1"/>
            </p:cNvSpPr>
            <p:nvPr>
              <p:custDataLst>
                <p:tags r:id="rId65"/>
              </p:custDataLst>
            </p:nvPr>
          </p:nvSpPr>
          <p:spPr bwMode="auto">
            <a:xfrm>
              <a:off x="1471" y="2056"/>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80" name="Rectangle 65"/>
            <p:cNvSpPr>
              <a:spLocks noChangeArrowheads="1"/>
            </p:cNvSpPr>
            <p:nvPr>
              <p:custDataLst>
                <p:tags r:id="rId66"/>
              </p:custDataLst>
            </p:nvPr>
          </p:nvSpPr>
          <p:spPr bwMode="auto">
            <a:xfrm>
              <a:off x="2151" y="2056"/>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81" name="Rectangle 66"/>
            <p:cNvSpPr>
              <a:spLocks noChangeArrowheads="1"/>
            </p:cNvSpPr>
            <p:nvPr>
              <p:custDataLst>
                <p:tags r:id="rId67"/>
              </p:custDataLst>
            </p:nvPr>
          </p:nvSpPr>
          <p:spPr bwMode="auto">
            <a:xfrm>
              <a:off x="2830" y="2056"/>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82" name="Rectangle 67"/>
            <p:cNvSpPr>
              <a:spLocks noChangeArrowheads="1"/>
            </p:cNvSpPr>
            <p:nvPr>
              <p:custDataLst>
                <p:tags r:id="rId68"/>
              </p:custDataLst>
            </p:nvPr>
          </p:nvSpPr>
          <p:spPr bwMode="auto">
            <a:xfrm>
              <a:off x="3512" y="2056"/>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83" name="Rectangle 68"/>
            <p:cNvSpPr>
              <a:spLocks noChangeArrowheads="1"/>
            </p:cNvSpPr>
            <p:nvPr>
              <p:custDataLst>
                <p:tags r:id="rId69"/>
              </p:custDataLst>
            </p:nvPr>
          </p:nvSpPr>
          <p:spPr bwMode="auto">
            <a:xfrm>
              <a:off x="4192" y="2056"/>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84" name="Rectangle 69"/>
            <p:cNvSpPr>
              <a:spLocks noChangeArrowheads="1"/>
            </p:cNvSpPr>
            <p:nvPr>
              <p:custDataLst>
                <p:tags r:id="rId70"/>
              </p:custDataLst>
            </p:nvPr>
          </p:nvSpPr>
          <p:spPr bwMode="auto">
            <a:xfrm>
              <a:off x="1786" y="222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3</a:t>
              </a:r>
              <a:endParaRPr lang="ko-KR" altLang="en-US" sz="2800">
                <a:latin typeface="Arial" panose="020B0604020202020204" pitchFamily="34" charset="0"/>
                <a:ea typeface="Gulim" panose="020B0600000101010101" pitchFamily="34" charset="-127"/>
              </a:endParaRPr>
            </a:p>
          </p:txBody>
        </p:sp>
        <p:sp>
          <p:nvSpPr>
            <p:cNvPr id="85" name="Rectangle 70"/>
            <p:cNvSpPr>
              <a:spLocks noChangeArrowheads="1"/>
            </p:cNvSpPr>
            <p:nvPr>
              <p:custDataLst>
                <p:tags r:id="rId71"/>
              </p:custDataLst>
            </p:nvPr>
          </p:nvSpPr>
          <p:spPr bwMode="auto">
            <a:xfrm>
              <a:off x="2465" y="222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2</a:t>
              </a:r>
              <a:endParaRPr lang="ko-KR" altLang="en-US" sz="2800">
                <a:latin typeface="Arial" panose="020B0604020202020204" pitchFamily="34" charset="0"/>
                <a:ea typeface="Gulim" panose="020B0600000101010101" pitchFamily="34" charset="-127"/>
              </a:endParaRPr>
            </a:p>
          </p:txBody>
        </p:sp>
        <p:sp>
          <p:nvSpPr>
            <p:cNvPr id="86" name="Rectangle 71"/>
            <p:cNvSpPr>
              <a:spLocks noChangeArrowheads="1"/>
            </p:cNvSpPr>
            <p:nvPr>
              <p:custDataLst>
                <p:tags r:id="rId72"/>
              </p:custDataLst>
            </p:nvPr>
          </p:nvSpPr>
          <p:spPr bwMode="auto">
            <a:xfrm>
              <a:off x="3145" y="222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a:t>
              </a:r>
              <a:endParaRPr lang="ko-KR" altLang="en-US" sz="2800">
                <a:latin typeface="Arial" panose="020B0604020202020204" pitchFamily="34" charset="0"/>
                <a:ea typeface="Gulim" panose="020B0600000101010101" pitchFamily="34" charset="-127"/>
              </a:endParaRPr>
            </a:p>
          </p:txBody>
        </p:sp>
        <p:sp>
          <p:nvSpPr>
            <p:cNvPr id="87" name="Rectangle 72"/>
            <p:cNvSpPr>
              <a:spLocks noChangeArrowheads="1"/>
            </p:cNvSpPr>
            <p:nvPr>
              <p:custDataLst>
                <p:tags r:id="rId73"/>
              </p:custDataLst>
            </p:nvPr>
          </p:nvSpPr>
          <p:spPr bwMode="auto">
            <a:xfrm>
              <a:off x="3827" y="2229"/>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88" name="Rectangle 73"/>
            <p:cNvSpPr>
              <a:spLocks noChangeArrowheads="1"/>
            </p:cNvSpPr>
            <p:nvPr>
              <p:custDataLst>
                <p:tags r:id="rId74"/>
              </p:custDataLst>
            </p:nvPr>
          </p:nvSpPr>
          <p:spPr bwMode="auto">
            <a:xfrm>
              <a:off x="4509" y="224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89" name="Rectangle 74"/>
            <p:cNvSpPr>
              <a:spLocks noChangeArrowheads="1"/>
            </p:cNvSpPr>
            <p:nvPr>
              <p:custDataLst>
                <p:tags r:id="rId75"/>
              </p:custDataLst>
            </p:nvPr>
          </p:nvSpPr>
          <p:spPr bwMode="auto">
            <a:xfrm>
              <a:off x="1471" y="2217"/>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0" name="Rectangle 75"/>
            <p:cNvSpPr>
              <a:spLocks noChangeArrowheads="1"/>
            </p:cNvSpPr>
            <p:nvPr>
              <p:custDataLst>
                <p:tags r:id="rId76"/>
              </p:custDataLst>
            </p:nvPr>
          </p:nvSpPr>
          <p:spPr bwMode="auto">
            <a:xfrm>
              <a:off x="1482" y="2217"/>
              <a:ext cx="66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zh-CN" sz="2000">
                <a:latin typeface="Arial" panose="020B0604020202020204" pitchFamily="34" charset="0"/>
              </a:endParaRPr>
            </a:p>
          </p:txBody>
        </p:sp>
        <p:sp>
          <p:nvSpPr>
            <p:cNvPr id="91" name="Rectangle 76"/>
            <p:cNvSpPr>
              <a:spLocks noChangeArrowheads="1"/>
            </p:cNvSpPr>
            <p:nvPr>
              <p:custDataLst>
                <p:tags r:id="rId77"/>
              </p:custDataLst>
            </p:nvPr>
          </p:nvSpPr>
          <p:spPr bwMode="auto">
            <a:xfrm>
              <a:off x="2151" y="2217"/>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2" name="Rectangle 77"/>
            <p:cNvSpPr>
              <a:spLocks noChangeArrowheads="1"/>
            </p:cNvSpPr>
            <p:nvPr>
              <p:custDataLst>
                <p:tags r:id="rId78"/>
              </p:custDataLst>
            </p:nvPr>
          </p:nvSpPr>
          <p:spPr bwMode="auto">
            <a:xfrm>
              <a:off x="2162" y="2217"/>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3" name="Rectangle 78"/>
            <p:cNvSpPr>
              <a:spLocks noChangeArrowheads="1"/>
            </p:cNvSpPr>
            <p:nvPr>
              <p:custDataLst>
                <p:tags r:id="rId79"/>
              </p:custDataLst>
            </p:nvPr>
          </p:nvSpPr>
          <p:spPr bwMode="auto">
            <a:xfrm>
              <a:off x="2830" y="2217"/>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4" name="Rectangle 79"/>
            <p:cNvSpPr>
              <a:spLocks noChangeArrowheads="1"/>
            </p:cNvSpPr>
            <p:nvPr>
              <p:custDataLst>
                <p:tags r:id="rId80"/>
              </p:custDataLst>
            </p:nvPr>
          </p:nvSpPr>
          <p:spPr bwMode="auto">
            <a:xfrm>
              <a:off x="2842" y="2217"/>
              <a:ext cx="670"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5" name="Rectangle 80"/>
            <p:cNvSpPr>
              <a:spLocks noChangeArrowheads="1"/>
            </p:cNvSpPr>
            <p:nvPr>
              <p:custDataLst>
                <p:tags r:id="rId81"/>
              </p:custDataLst>
            </p:nvPr>
          </p:nvSpPr>
          <p:spPr bwMode="auto">
            <a:xfrm>
              <a:off x="3512" y="2217"/>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6" name="Rectangle 81"/>
            <p:cNvSpPr>
              <a:spLocks noChangeArrowheads="1"/>
            </p:cNvSpPr>
            <p:nvPr>
              <p:custDataLst>
                <p:tags r:id="rId82"/>
              </p:custDataLst>
            </p:nvPr>
          </p:nvSpPr>
          <p:spPr bwMode="auto">
            <a:xfrm>
              <a:off x="3524" y="2217"/>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97" name="Rectangle 82"/>
            <p:cNvSpPr>
              <a:spLocks noChangeArrowheads="1"/>
            </p:cNvSpPr>
            <p:nvPr>
              <p:custDataLst>
                <p:tags r:id="rId83"/>
              </p:custDataLst>
            </p:nvPr>
          </p:nvSpPr>
          <p:spPr bwMode="auto">
            <a:xfrm>
              <a:off x="4192" y="2217"/>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35" name="Rectangle 83"/>
            <p:cNvSpPr>
              <a:spLocks noChangeArrowheads="1"/>
            </p:cNvSpPr>
            <p:nvPr>
              <p:custDataLst>
                <p:tags r:id="rId84"/>
              </p:custDataLst>
            </p:nvPr>
          </p:nvSpPr>
          <p:spPr bwMode="auto">
            <a:xfrm>
              <a:off x="1471" y="2229"/>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36" name="Rectangle 84"/>
            <p:cNvSpPr>
              <a:spLocks noChangeArrowheads="1"/>
            </p:cNvSpPr>
            <p:nvPr>
              <p:custDataLst>
                <p:tags r:id="rId85"/>
              </p:custDataLst>
            </p:nvPr>
          </p:nvSpPr>
          <p:spPr bwMode="auto">
            <a:xfrm>
              <a:off x="1471" y="2390"/>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37" name="Rectangle 85"/>
            <p:cNvSpPr>
              <a:spLocks noChangeArrowheads="1"/>
            </p:cNvSpPr>
            <p:nvPr>
              <p:custDataLst>
                <p:tags r:id="rId86"/>
              </p:custDataLst>
            </p:nvPr>
          </p:nvSpPr>
          <p:spPr bwMode="auto">
            <a:xfrm>
              <a:off x="1471" y="2390"/>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38" name="Rectangle 86"/>
            <p:cNvSpPr>
              <a:spLocks noChangeArrowheads="1"/>
            </p:cNvSpPr>
            <p:nvPr>
              <p:custDataLst>
                <p:tags r:id="rId87"/>
              </p:custDataLst>
            </p:nvPr>
          </p:nvSpPr>
          <p:spPr bwMode="auto">
            <a:xfrm>
              <a:off x="1482" y="2390"/>
              <a:ext cx="669"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39" name="Rectangle 87"/>
            <p:cNvSpPr>
              <a:spLocks noChangeArrowheads="1"/>
            </p:cNvSpPr>
            <p:nvPr>
              <p:custDataLst>
                <p:tags r:id="rId88"/>
              </p:custDataLst>
            </p:nvPr>
          </p:nvSpPr>
          <p:spPr bwMode="auto">
            <a:xfrm>
              <a:off x="2151" y="2229"/>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0" name="Rectangle 88"/>
            <p:cNvSpPr>
              <a:spLocks noChangeArrowheads="1"/>
            </p:cNvSpPr>
            <p:nvPr>
              <p:custDataLst>
                <p:tags r:id="rId89"/>
              </p:custDataLst>
            </p:nvPr>
          </p:nvSpPr>
          <p:spPr bwMode="auto">
            <a:xfrm>
              <a:off x="2151" y="2390"/>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1" name="Rectangle 89"/>
            <p:cNvSpPr>
              <a:spLocks noChangeArrowheads="1"/>
            </p:cNvSpPr>
            <p:nvPr>
              <p:custDataLst>
                <p:tags r:id="rId90"/>
              </p:custDataLst>
            </p:nvPr>
          </p:nvSpPr>
          <p:spPr bwMode="auto">
            <a:xfrm>
              <a:off x="2162" y="2390"/>
              <a:ext cx="668"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2" name="Rectangle 90"/>
            <p:cNvSpPr>
              <a:spLocks noChangeArrowheads="1"/>
            </p:cNvSpPr>
            <p:nvPr>
              <p:custDataLst>
                <p:tags r:id="rId91"/>
              </p:custDataLst>
            </p:nvPr>
          </p:nvSpPr>
          <p:spPr bwMode="auto">
            <a:xfrm>
              <a:off x="2830" y="2229"/>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3" name="Rectangle 91"/>
            <p:cNvSpPr>
              <a:spLocks noChangeArrowheads="1"/>
            </p:cNvSpPr>
            <p:nvPr>
              <p:custDataLst>
                <p:tags r:id="rId92"/>
              </p:custDataLst>
            </p:nvPr>
          </p:nvSpPr>
          <p:spPr bwMode="auto">
            <a:xfrm>
              <a:off x="2830" y="2390"/>
              <a:ext cx="12"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4" name="Rectangle 92"/>
            <p:cNvSpPr>
              <a:spLocks noChangeArrowheads="1"/>
            </p:cNvSpPr>
            <p:nvPr>
              <p:custDataLst>
                <p:tags r:id="rId93"/>
              </p:custDataLst>
            </p:nvPr>
          </p:nvSpPr>
          <p:spPr bwMode="auto">
            <a:xfrm>
              <a:off x="2842" y="2390"/>
              <a:ext cx="670"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5" name="Rectangle 93"/>
            <p:cNvSpPr>
              <a:spLocks noChangeArrowheads="1"/>
            </p:cNvSpPr>
            <p:nvPr>
              <p:custDataLst>
                <p:tags r:id="rId94"/>
              </p:custDataLst>
            </p:nvPr>
          </p:nvSpPr>
          <p:spPr bwMode="auto">
            <a:xfrm>
              <a:off x="3512" y="2229"/>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6" name="Rectangle 94"/>
            <p:cNvSpPr>
              <a:spLocks noChangeArrowheads="1"/>
            </p:cNvSpPr>
            <p:nvPr>
              <p:custDataLst>
                <p:tags r:id="rId95"/>
              </p:custDataLst>
            </p:nvPr>
          </p:nvSpPr>
          <p:spPr bwMode="auto">
            <a:xfrm>
              <a:off x="3512" y="2390"/>
              <a:ext cx="12"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7" name="Rectangle 95"/>
            <p:cNvSpPr>
              <a:spLocks noChangeArrowheads="1"/>
            </p:cNvSpPr>
            <p:nvPr>
              <p:custDataLst>
                <p:tags r:id="rId96"/>
              </p:custDataLst>
            </p:nvPr>
          </p:nvSpPr>
          <p:spPr bwMode="auto">
            <a:xfrm>
              <a:off x="3524" y="2390"/>
              <a:ext cx="668"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8" name="Rectangle 96"/>
            <p:cNvSpPr>
              <a:spLocks noChangeArrowheads="1"/>
            </p:cNvSpPr>
            <p:nvPr>
              <p:custDataLst>
                <p:tags r:id="rId97"/>
              </p:custDataLst>
            </p:nvPr>
          </p:nvSpPr>
          <p:spPr bwMode="auto">
            <a:xfrm>
              <a:off x="4192" y="2229"/>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49" name="Rectangle 97"/>
            <p:cNvSpPr>
              <a:spLocks noChangeArrowheads="1"/>
            </p:cNvSpPr>
            <p:nvPr>
              <p:custDataLst>
                <p:tags r:id="rId98"/>
              </p:custDataLst>
            </p:nvPr>
          </p:nvSpPr>
          <p:spPr bwMode="auto">
            <a:xfrm>
              <a:off x="4192" y="2390"/>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50" name="Rectangle 98"/>
            <p:cNvSpPr>
              <a:spLocks noChangeArrowheads="1"/>
            </p:cNvSpPr>
            <p:nvPr>
              <p:custDataLst>
                <p:tags r:id="rId99"/>
              </p:custDataLst>
            </p:nvPr>
          </p:nvSpPr>
          <p:spPr bwMode="auto">
            <a:xfrm>
              <a:off x="4192" y="2390"/>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51" name="Line 99"/>
            <p:cNvSpPr>
              <a:spLocks noChangeShapeType="1"/>
            </p:cNvSpPr>
            <p:nvPr>
              <p:custDataLst>
                <p:tags r:id="rId100"/>
              </p:custDataLst>
            </p:nvPr>
          </p:nvSpPr>
          <p:spPr bwMode="auto">
            <a:xfrm flipH="1" flipV="1">
              <a:off x="1104" y="1904"/>
              <a:ext cx="0" cy="384"/>
            </a:xfrm>
            <a:prstGeom prst="line">
              <a:avLst/>
            </a:prstGeom>
            <a:noFill/>
            <a:ln w="28575" cap="sq">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Text Box 100"/>
            <p:cNvSpPr txBox="1">
              <a:spLocks noChangeArrowheads="1"/>
            </p:cNvSpPr>
            <p:nvPr>
              <p:custDataLst>
                <p:tags r:id="rId101"/>
              </p:custDataLst>
            </p:nvPr>
          </p:nvSpPr>
          <p:spPr bwMode="auto">
            <a:xfrm>
              <a:off x="672" y="2336"/>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kumimoji="0" lang="en-US" altLang="zh-CN" sz="1200">
                  <a:latin typeface="Arial" panose="020B0604020202020204" pitchFamily="34" charset="0"/>
                  <a:ea typeface="Gulim" panose="020B0600000101010101" pitchFamily="34" charset="-127"/>
                </a:rPr>
                <a:t>      </a:t>
              </a:r>
              <a:r>
                <a:rPr kumimoji="0" lang="zh-CN" altLang="en-US" sz="1200">
                  <a:latin typeface="Arial" panose="020B0604020202020204" pitchFamily="34" charset="0"/>
                  <a:ea typeface="Gulim" panose="020B0600000101010101" pitchFamily="34" charset="-127"/>
                </a:rPr>
                <a:t>低地址</a:t>
              </a:r>
              <a:endParaRPr kumimoji="0" lang="zh-CN" altLang="en-US" sz="1200">
                <a:latin typeface="Arial" panose="020B0604020202020204" pitchFamily="34" charset="0"/>
                <a:ea typeface="Gulim" panose="020B0600000101010101" pitchFamily="34" charset="-127"/>
              </a:endParaRPr>
            </a:p>
          </p:txBody>
        </p:sp>
        <p:sp>
          <p:nvSpPr>
            <p:cNvPr id="153" name="Text Box 101"/>
            <p:cNvSpPr txBox="1">
              <a:spLocks noChangeArrowheads="1"/>
            </p:cNvSpPr>
            <p:nvPr>
              <p:custDataLst>
                <p:tags r:id="rId102"/>
              </p:custDataLst>
            </p:nvPr>
          </p:nvSpPr>
          <p:spPr bwMode="auto">
            <a:xfrm>
              <a:off x="672" y="1712"/>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kumimoji="0" lang="en-US" altLang="zh-CN" sz="1200" dirty="0">
                  <a:latin typeface="Arial" panose="020B0604020202020204" pitchFamily="34" charset="0"/>
                  <a:ea typeface="Gulim" panose="020B0600000101010101" pitchFamily="34" charset="-127"/>
                </a:rPr>
                <a:t>        </a:t>
              </a:r>
              <a:r>
                <a:rPr kumimoji="0" lang="zh-CN" altLang="en-US" sz="1200" dirty="0">
                  <a:latin typeface="Arial" panose="020B0604020202020204" pitchFamily="34" charset="0"/>
                  <a:ea typeface="Gulim" panose="020B0600000101010101" pitchFamily="34" charset="-127"/>
                </a:rPr>
                <a:t>高地址</a:t>
              </a:r>
              <a:endParaRPr kumimoji="0" lang="zh-CN" altLang="en-US" sz="1200" dirty="0">
                <a:latin typeface="Arial" panose="020B0604020202020204" pitchFamily="34" charset="0"/>
                <a:ea typeface="Gulim" panose="020B0600000101010101" pitchFamily="34" charset="-127"/>
              </a:endParaRPr>
            </a:p>
          </p:txBody>
        </p:sp>
      </p:grpSp>
      <p:grpSp>
        <p:nvGrpSpPr>
          <p:cNvPr id="154" name="Group 102"/>
          <p:cNvGrpSpPr/>
          <p:nvPr/>
        </p:nvGrpSpPr>
        <p:grpSpPr bwMode="auto">
          <a:xfrm>
            <a:off x="2094351" y="2892743"/>
            <a:ext cx="6396038" cy="1274762"/>
            <a:chOff x="1056" y="1760"/>
            <a:chExt cx="4029" cy="803"/>
          </a:xfrm>
        </p:grpSpPr>
        <p:sp>
          <p:nvSpPr>
            <p:cNvPr id="155" name="Rectangle 103"/>
            <p:cNvSpPr>
              <a:spLocks noChangeArrowheads="1"/>
            </p:cNvSpPr>
            <p:nvPr>
              <p:custDataLst>
                <p:tags r:id="rId103"/>
              </p:custDataLst>
            </p:nvPr>
          </p:nvSpPr>
          <p:spPr bwMode="auto">
            <a:xfrm>
              <a:off x="1862" y="1829"/>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31</a:t>
              </a:r>
              <a:endParaRPr lang="ko-KR" altLang="en-US" sz="2800">
                <a:latin typeface="Arial" panose="020B0604020202020204" pitchFamily="34" charset="0"/>
                <a:ea typeface="Gulim" panose="020B0600000101010101" pitchFamily="34" charset="-127"/>
              </a:endParaRPr>
            </a:p>
          </p:txBody>
        </p:sp>
        <p:sp>
          <p:nvSpPr>
            <p:cNvPr id="156" name="Rectangle 104"/>
            <p:cNvSpPr>
              <a:spLocks noChangeArrowheads="1"/>
            </p:cNvSpPr>
            <p:nvPr>
              <p:custDataLst>
                <p:tags r:id="rId104"/>
              </p:custDataLst>
            </p:nvPr>
          </p:nvSpPr>
          <p:spPr bwMode="auto">
            <a:xfrm>
              <a:off x="2448" y="1829"/>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24</a:t>
              </a:r>
              <a:endParaRPr lang="ko-KR" altLang="en-US" sz="2800">
                <a:latin typeface="Arial" panose="020B0604020202020204" pitchFamily="34" charset="0"/>
                <a:ea typeface="Gulim" panose="020B0600000101010101" pitchFamily="34" charset="-127"/>
              </a:endParaRPr>
            </a:p>
          </p:txBody>
        </p:sp>
        <p:sp>
          <p:nvSpPr>
            <p:cNvPr id="157" name="Rectangle 105"/>
            <p:cNvSpPr>
              <a:spLocks noChangeArrowheads="1"/>
            </p:cNvSpPr>
            <p:nvPr>
              <p:custDataLst>
                <p:tags r:id="rId105"/>
              </p:custDataLst>
            </p:nvPr>
          </p:nvSpPr>
          <p:spPr bwMode="auto">
            <a:xfrm>
              <a:off x="2542" y="181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158" name="Rectangle 106"/>
            <p:cNvSpPr>
              <a:spLocks noChangeArrowheads="1"/>
            </p:cNvSpPr>
            <p:nvPr>
              <p:custDataLst>
                <p:tags r:id="rId106"/>
              </p:custDataLst>
            </p:nvPr>
          </p:nvSpPr>
          <p:spPr bwMode="auto">
            <a:xfrm>
              <a:off x="2569" y="1829"/>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dirty="0">
                  <a:latin typeface="Arial" panose="020B0604020202020204" pitchFamily="34" charset="0"/>
                  <a:ea typeface="Gulim" panose="020B0600000101010101" pitchFamily="34" charset="-127"/>
                </a:rPr>
                <a:t>23</a:t>
              </a:r>
              <a:endParaRPr lang="ko-KR" altLang="en-US" sz="2800" dirty="0">
                <a:latin typeface="Arial" panose="020B0604020202020204" pitchFamily="34" charset="0"/>
                <a:ea typeface="Gulim" panose="020B0600000101010101" pitchFamily="34" charset="-127"/>
              </a:endParaRPr>
            </a:p>
          </p:txBody>
        </p:sp>
        <p:sp>
          <p:nvSpPr>
            <p:cNvPr id="159" name="Rectangle 107"/>
            <p:cNvSpPr>
              <a:spLocks noChangeArrowheads="1"/>
            </p:cNvSpPr>
            <p:nvPr>
              <p:custDataLst>
                <p:tags r:id="rId107"/>
              </p:custDataLst>
            </p:nvPr>
          </p:nvSpPr>
          <p:spPr bwMode="auto">
            <a:xfrm>
              <a:off x="3128" y="1829"/>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16</a:t>
              </a:r>
              <a:endParaRPr lang="ko-KR" altLang="en-US" sz="2800">
                <a:latin typeface="Arial" panose="020B0604020202020204" pitchFamily="34" charset="0"/>
                <a:ea typeface="Gulim" panose="020B0600000101010101" pitchFamily="34" charset="-127"/>
              </a:endParaRPr>
            </a:p>
          </p:txBody>
        </p:sp>
        <p:sp>
          <p:nvSpPr>
            <p:cNvPr id="160" name="Rectangle 108"/>
            <p:cNvSpPr>
              <a:spLocks noChangeArrowheads="1"/>
            </p:cNvSpPr>
            <p:nvPr>
              <p:custDataLst>
                <p:tags r:id="rId108"/>
              </p:custDataLst>
            </p:nvPr>
          </p:nvSpPr>
          <p:spPr bwMode="auto">
            <a:xfrm>
              <a:off x="3222" y="181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161" name="Rectangle 109"/>
            <p:cNvSpPr>
              <a:spLocks noChangeArrowheads="1"/>
            </p:cNvSpPr>
            <p:nvPr>
              <p:custDataLst>
                <p:tags r:id="rId109"/>
              </p:custDataLst>
            </p:nvPr>
          </p:nvSpPr>
          <p:spPr bwMode="auto">
            <a:xfrm>
              <a:off x="3249" y="1829"/>
              <a:ext cx="1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15</a:t>
              </a:r>
              <a:endParaRPr lang="ko-KR" altLang="en-US" sz="2800">
                <a:latin typeface="Arial" panose="020B0604020202020204" pitchFamily="34" charset="0"/>
                <a:ea typeface="Gulim" panose="020B0600000101010101" pitchFamily="34" charset="-127"/>
              </a:endParaRPr>
            </a:p>
          </p:txBody>
        </p:sp>
        <p:sp>
          <p:nvSpPr>
            <p:cNvPr id="162" name="Rectangle 110"/>
            <p:cNvSpPr>
              <a:spLocks noChangeArrowheads="1"/>
            </p:cNvSpPr>
            <p:nvPr>
              <p:custDataLst>
                <p:tags r:id="rId110"/>
              </p:custDataLst>
            </p:nvPr>
          </p:nvSpPr>
          <p:spPr bwMode="auto">
            <a:xfrm>
              <a:off x="3854" y="182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163" name="Rectangle 111"/>
            <p:cNvSpPr>
              <a:spLocks noChangeArrowheads="1"/>
            </p:cNvSpPr>
            <p:nvPr>
              <p:custDataLst>
                <p:tags r:id="rId111"/>
              </p:custDataLst>
            </p:nvPr>
          </p:nvSpPr>
          <p:spPr bwMode="auto">
            <a:xfrm>
              <a:off x="3904" y="1814"/>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400">
                  <a:latin typeface="Arial" panose="020B0604020202020204" pitchFamily="34" charset="0"/>
                  <a:ea typeface="Gulim" panose="020B0600000101010101" pitchFamily="34" charset="-127"/>
                </a:rPr>
                <a:t> </a:t>
              </a:r>
              <a:endParaRPr lang="ko-KR" altLang="en-US" sz="2800">
                <a:latin typeface="Arial" panose="020B0604020202020204" pitchFamily="34" charset="0"/>
                <a:ea typeface="Gulim" panose="020B0600000101010101" pitchFamily="34" charset="-127"/>
              </a:endParaRPr>
            </a:p>
          </p:txBody>
        </p:sp>
        <p:sp>
          <p:nvSpPr>
            <p:cNvPr id="164" name="Rectangle 112"/>
            <p:cNvSpPr>
              <a:spLocks noChangeArrowheads="1"/>
            </p:cNvSpPr>
            <p:nvPr>
              <p:custDataLst>
                <p:tags r:id="rId112"/>
              </p:custDataLst>
            </p:nvPr>
          </p:nvSpPr>
          <p:spPr bwMode="auto">
            <a:xfrm>
              <a:off x="3931" y="182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7</a:t>
              </a:r>
              <a:endParaRPr lang="ko-KR" altLang="en-US" sz="2800">
                <a:latin typeface="Arial" panose="020B0604020202020204" pitchFamily="34" charset="0"/>
                <a:ea typeface="Gulim" panose="020B0600000101010101" pitchFamily="34" charset="-127"/>
              </a:endParaRPr>
            </a:p>
          </p:txBody>
        </p:sp>
        <p:sp>
          <p:nvSpPr>
            <p:cNvPr id="165" name="Rectangle 113"/>
            <p:cNvSpPr>
              <a:spLocks noChangeArrowheads="1"/>
            </p:cNvSpPr>
            <p:nvPr>
              <p:custDataLst>
                <p:tags r:id="rId113"/>
              </p:custDataLst>
            </p:nvPr>
          </p:nvSpPr>
          <p:spPr bwMode="auto">
            <a:xfrm>
              <a:off x="4534" y="182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2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166" name="Rectangle 114"/>
            <p:cNvSpPr>
              <a:spLocks noChangeArrowheads="1"/>
            </p:cNvSpPr>
            <p:nvPr>
              <p:custDataLst>
                <p:tags r:id="rId114"/>
              </p:custDataLst>
            </p:nvPr>
          </p:nvSpPr>
          <p:spPr bwMode="auto">
            <a:xfrm>
              <a:off x="4614" y="1810"/>
              <a:ext cx="4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en-US" altLang="zh-CN" sz="1200">
                  <a:latin typeface="Arial" panose="020B0604020202020204" pitchFamily="34" charset="0"/>
                  <a:ea typeface="Gulim" panose="020B0600000101010101" pitchFamily="34" charset="-127"/>
                </a:rPr>
                <a:t>       </a:t>
              </a:r>
              <a:r>
                <a:rPr lang="zh-CN" altLang="en-US" sz="1200">
                  <a:latin typeface="Arial" panose="020B0604020202020204" pitchFamily="34" charset="0"/>
                  <a:ea typeface="Gulim" panose="020B0600000101010101" pitchFamily="34" charset="-127"/>
                </a:rPr>
                <a:t>字地址</a:t>
              </a:r>
              <a:endParaRPr lang="zh-CN" altLang="en-US" sz="1200">
                <a:latin typeface="Arial" panose="020B0604020202020204" pitchFamily="34" charset="0"/>
                <a:ea typeface="Gulim" panose="020B0600000101010101" pitchFamily="34" charset="-127"/>
              </a:endParaRPr>
            </a:p>
          </p:txBody>
        </p:sp>
        <p:sp>
          <p:nvSpPr>
            <p:cNvPr id="167" name="Rectangle 115"/>
            <p:cNvSpPr>
              <a:spLocks noChangeArrowheads="1"/>
            </p:cNvSpPr>
            <p:nvPr>
              <p:custDataLst>
                <p:tags r:id="rId115"/>
              </p:custDataLst>
            </p:nvPr>
          </p:nvSpPr>
          <p:spPr bwMode="auto">
            <a:xfrm>
              <a:off x="2139" y="1931"/>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168" name="Rectangle 116"/>
            <p:cNvSpPr>
              <a:spLocks noChangeArrowheads="1"/>
            </p:cNvSpPr>
            <p:nvPr>
              <p:custDataLst>
                <p:tags r:id="rId116"/>
              </p:custDataLst>
            </p:nvPr>
          </p:nvSpPr>
          <p:spPr bwMode="auto">
            <a:xfrm>
              <a:off x="2819" y="1931"/>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9</a:t>
              </a:r>
              <a:endParaRPr lang="ko-KR" altLang="en-US" sz="2800">
                <a:latin typeface="Arial" panose="020B0604020202020204" pitchFamily="34" charset="0"/>
                <a:ea typeface="Gulim" panose="020B0600000101010101" pitchFamily="34" charset="-127"/>
              </a:endParaRPr>
            </a:p>
          </p:txBody>
        </p:sp>
        <p:sp>
          <p:nvSpPr>
            <p:cNvPr id="169" name="Rectangle 117"/>
            <p:cNvSpPr>
              <a:spLocks noChangeArrowheads="1"/>
            </p:cNvSpPr>
            <p:nvPr>
              <p:custDataLst>
                <p:tags r:id="rId117"/>
              </p:custDataLst>
            </p:nvPr>
          </p:nvSpPr>
          <p:spPr bwMode="auto">
            <a:xfrm>
              <a:off x="3529" y="1931"/>
              <a:ext cx="1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10</a:t>
              </a:r>
              <a:endParaRPr lang="ko-KR" altLang="en-US" sz="2800">
                <a:latin typeface="Arial" panose="020B0604020202020204" pitchFamily="34" charset="0"/>
                <a:ea typeface="Gulim" panose="020B0600000101010101" pitchFamily="34" charset="-127"/>
              </a:endParaRPr>
            </a:p>
          </p:txBody>
        </p:sp>
        <p:sp>
          <p:nvSpPr>
            <p:cNvPr id="170" name="Rectangle 118"/>
            <p:cNvSpPr>
              <a:spLocks noChangeArrowheads="1"/>
            </p:cNvSpPr>
            <p:nvPr>
              <p:custDataLst>
                <p:tags r:id="rId118"/>
              </p:custDataLst>
            </p:nvPr>
          </p:nvSpPr>
          <p:spPr bwMode="auto">
            <a:xfrm>
              <a:off x="4211" y="1931"/>
              <a:ext cx="1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11</a:t>
              </a:r>
              <a:endParaRPr lang="ko-KR" altLang="en-US" sz="2800">
                <a:latin typeface="Arial" panose="020B0604020202020204" pitchFamily="34" charset="0"/>
                <a:ea typeface="Gulim" panose="020B0600000101010101" pitchFamily="34" charset="-127"/>
              </a:endParaRPr>
            </a:p>
          </p:txBody>
        </p:sp>
        <p:sp>
          <p:nvSpPr>
            <p:cNvPr id="171" name="Rectangle 119"/>
            <p:cNvSpPr>
              <a:spLocks noChangeArrowheads="1"/>
            </p:cNvSpPr>
            <p:nvPr>
              <p:custDataLst>
                <p:tags r:id="rId119"/>
              </p:custDataLst>
            </p:nvPr>
          </p:nvSpPr>
          <p:spPr bwMode="auto">
            <a:xfrm>
              <a:off x="4893" y="1931"/>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8</a:t>
              </a:r>
              <a:endParaRPr lang="ko-KR" altLang="en-US" sz="2800">
                <a:latin typeface="Arial" panose="020B0604020202020204" pitchFamily="34" charset="0"/>
                <a:ea typeface="Gulim" panose="020B0600000101010101" pitchFamily="34" charset="-127"/>
              </a:endParaRPr>
            </a:p>
          </p:txBody>
        </p:sp>
        <p:sp>
          <p:nvSpPr>
            <p:cNvPr id="172" name="Rectangle 120"/>
            <p:cNvSpPr>
              <a:spLocks noChangeArrowheads="1"/>
            </p:cNvSpPr>
            <p:nvPr>
              <p:custDataLst>
                <p:tags r:id="rId120"/>
              </p:custDataLst>
            </p:nvPr>
          </p:nvSpPr>
          <p:spPr bwMode="auto">
            <a:xfrm>
              <a:off x="1855"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3" name="Rectangle 121"/>
            <p:cNvSpPr>
              <a:spLocks noChangeArrowheads="1"/>
            </p:cNvSpPr>
            <p:nvPr>
              <p:custDataLst>
                <p:tags r:id="rId121"/>
              </p:custDataLst>
            </p:nvPr>
          </p:nvSpPr>
          <p:spPr bwMode="auto">
            <a:xfrm>
              <a:off x="1855"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4" name="Rectangle 122"/>
            <p:cNvSpPr>
              <a:spLocks noChangeArrowheads="1"/>
            </p:cNvSpPr>
            <p:nvPr>
              <p:custDataLst>
                <p:tags r:id="rId122"/>
              </p:custDataLst>
            </p:nvPr>
          </p:nvSpPr>
          <p:spPr bwMode="auto">
            <a:xfrm>
              <a:off x="1866"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5" name="Rectangle 123"/>
            <p:cNvSpPr>
              <a:spLocks noChangeArrowheads="1"/>
            </p:cNvSpPr>
            <p:nvPr>
              <p:custDataLst>
                <p:tags r:id="rId123"/>
              </p:custDataLst>
            </p:nvPr>
          </p:nvSpPr>
          <p:spPr bwMode="auto">
            <a:xfrm>
              <a:off x="1878" y="1919"/>
              <a:ext cx="31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6" name="Rectangle 124"/>
            <p:cNvSpPr>
              <a:spLocks noChangeArrowheads="1"/>
            </p:cNvSpPr>
            <p:nvPr>
              <p:custDataLst>
                <p:tags r:id="rId124"/>
              </p:custDataLst>
            </p:nvPr>
          </p:nvSpPr>
          <p:spPr bwMode="auto">
            <a:xfrm>
              <a:off x="2197"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7" name="Rectangle 125"/>
            <p:cNvSpPr>
              <a:spLocks noChangeArrowheads="1"/>
            </p:cNvSpPr>
            <p:nvPr>
              <p:custDataLst>
                <p:tags r:id="rId125"/>
              </p:custDataLst>
            </p:nvPr>
          </p:nvSpPr>
          <p:spPr bwMode="auto">
            <a:xfrm>
              <a:off x="2208" y="1919"/>
              <a:ext cx="327"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8" name="Rectangle 126"/>
            <p:cNvSpPr>
              <a:spLocks noChangeArrowheads="1"/>
            </p:cNvSpPr>
            <p:nvPr>
              <p:custDataLst>
                <p:tags r:id="rId126"/>
              </p:custDataLst>
            </p:nvPr>
          </p:nvSpPr>
          <p:spPr bwMode="auto">
            <a:xfrm>
              <a:off x="2535"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79" name="Rectangle 127"/>
            <p:cNvSpPr>
              <a:spLocks noChangeArrowheads="1"/>
            </p:cNvSpPr>
            <p:nvPr>
              <p:custDataLst>
                <p:tags r:id="rId127"/>
              </p:custDataLst>
            </p:nvPr>
          </p:nvSpPr>
          <p:spPr bwMode="auto">
            <a:xfrm>
              <a:off x="2546"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0" name="Rectangle 128"/>
            <p:cNvSpPr>
              <a:spLocks noChangeArrowheads="1"/>
            </p:cNvSpPr>
            <p:nvPr>
              <p:custDataLst>
                <p:tags r:id="rId128"/>
              </p:custDataLst>
            </p:nvPr>
          </p:nvSpPr>
          <p:spPr bwMode="auto">
            <a:xfrm>
              <a:off x="2558" y="1919"/>
              <a:ext cx="31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1" name="Rectangle 129"/>
            <p:cNvSpPr>
              <a:spLocks noChangeArrowheads="1"/>
            </p:cNvSpPr>
            <p:nvPr>
              <p:custDataLst>
                <p:tags r:id="rId129"/>
              </p:custDataLst>
            </p:nvPr>
          </p:nvSpPr>
          <p:spPr bwMode="auto">
            <a:xfrm>
              <a:off x="2876"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2" name="Rectangle 130"/>
            <p:cNvSpPr>
              <a:spLocks noChangeArrowheads="1"/>
            </p:cNvSpPr>
            <p:nvPr>
              <p:custDataLst>
                <p:tags r:id="rId130"/>
              </p:custDataLst>
            </p:nvPr>
          </p:nvSpPr>
          <p:spPr bwMode="auto">
            <a:xfrm>
              <a:off x="2888" y="1919"/>
              <a:ext cx="326"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3" name="Rectangle 131"/>
            <p:cNvSpPr>
              <a:spLocks noChangeArrowheads="1"/>
            </p:cNvSpPr>
            <p:nvPr>
              <p:custDataLst>
                <p:tags r:id="rId131"/>
              </p:custDataLst>
            </p:nvPr>
          </p:nvSpPr>
          <p:spPr bwMode="auto">
            <a:xfrm>
              <a:off x="3214"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4" name="Rectangle 132"/>
            <p:cNvSpPr>
              <a:spLocks noChangeArrowheads="1"/>
            </p:cNvSpPr>
            <p:nvPr>
              <p:custDataLst>
                <p:tags r:id="rId132"/>
              </p:custDataLst>
            </p:nvPr>
          </p:nvSpPr>
          <p:spPr bwMode="auto">
            <a:xfrm>
              <a:off x="3226"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5" name="Rectangle 133"/>
            <p:cNvSpPr>
              <a:spLocks noChangeArrowheads="1"/>
            </p:cNvSpPr>
            <p:nvPr>
              <p:custDataLst>
                <p:tags r:id="rId133"/>
              </p:custDataLst>
            </p:nvPr>
          </p:nvSpPr>
          <p:spPr bwMode="auto">
            <a:xfrm>
              <a:off x="3237" y="1919"/>
              <a:ext cx="32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6" name="Rectangle 134"/>
            <p:cNvSpPr>
              <a:spLocks noChangeArrowheads="1"/>
            </p:cNvSpPr>
            <p:nvPr>
              <p:custDataLst>
                <p:tags r:id="rId134"/>
              </p:custDataLst>
            </p:nvPr>
          </p:nvSpPr>
          <p:spPr bwMode="auto">
            <a:xfrm>
              <a:off x="3558"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7" name="Rectangle 135"/>
            <p:cNvSpPr>
              <a:spLocks noChangeArrowheads="1"/>
            </p:cNvSpPr>
            <p:nvPr>
              <p:custDataLst>
                <p:tags r:id="rId135"/>
              </p:custDataLst>
            </p:nvPr>
          </p:nvSpPr>
          <p:spPr bwMode="auto">
            <a:xfrm>
              <a:off x="3570" y="1919"/>
              <a:ext cx="326"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8" name="Rectangle 136"/>
            <p:cNvSpPr>
              <a:spLocks noChangeArrowheads="1"/>
            </p:cNvSpPr>
            <p:nvPr>
              <p:custDataLst>
                <p:tags r:id="rId136"/>
              </p:custDataLst>
            </p:nvPr>
          </p:nvSpPr>
          <p:spPr bwMode="auto">
            <a:xfrm>
              <a:off x="3896" y="1919"/>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89" name="Rectangle 137"/>
            <p:cNvSpPr>
              <a:spLocks noChangeArrowheads="1"/>
            </p:cNvSpPr>
            <p:nvPr>
              <p:custDataLst>
                <p:tags r:id="rId137"/>
              </p:custDataLst>
            </p:nvPr>
          </p:nvSpPr>
          <p:spPr bwMode="auto">
            <a:xfrm>
              <a:off x="3908"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0" name="Rectangle 138"/>
            <p:cNvSpPr>
              <a:spLocks noChangeArrowheads="1"/>
            </p:cNvSpPr>
            <p:nvPr>
              <p:custDataLst>
                <p:tags r:id="rId138"/>
              </p:custDataLst>
            </p:nvPr>
          </p:nvSpPr>
          <p:spPr bwMode="auto">
            <a:xfrm>
              <a:off x="3919" y="1919"/>
              <a:ext cx="31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1" name="Rectangle 139"/>
            <p:cNvSpPr>
              <a:spLocks noChangeArrowheads="1"/>
            </p:cNvSpPr>
            <p:nvPr>
              <p:custDataLst>
                <p:tags r:id="rId139"/>
              </p:custDataLst>
            </p:nvPr>
          </p:nvSpPr>
          <p:spPr bwMode="auto">
            <a:xfrm>
              <a:off x="4238"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2" name="Rectangle 140"/>
            <p:cNvSpPr>
              <a:spLocks noChangeArrowheads="1"/>
            </p:cNvSpPr>
            <p:nvPr>
              <p:custDataLst>
                <p:tags r:id="rId140"/>
              </p:custDataLst>
            </p:nvPr>
          </p:nvSpPr>
          <p:spPr bwMode="auto">
            <a:xfrm>
              <a:off x="4249" y="1919"/>
              <a:ext cx="327"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3" name="Rectangle 141"/>
            <p:cNvSpPr>
              <a:spLocks noChangeArrowheads="1"/>
            </p:cNvSpPr>
            <p:nvPr>
              <p:custDataLst>
                <p:tags r:id="rId141"/>
              </p:custDataLst>
            </p:nvPr>
          </p:nvSpPr>
          <p:spPr bwMode="auto">
            <a:xfrm>
              <a:off x="4576"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4" name="Rectangle 142"/>
            <p:cNvSpPr>
              <a:spLocks noChangeArrowheads="1"/>
            </p:cNvSpPr>
            <p:nvPr>
              <p:custDataLst>
                <p:tags r:id="rId142"/>
              </p:custDataLst>
            </p:nvPr>
          </p:nvSpPr>
          <p:spPr bwMode="auto">
            <a:xfrm>
              <a:off x="4576" y="1919"/>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5" name="Rectangle 143"/>
            <p:cNvSpPr>
              <a:spLocks noChangeArrowheads="1"/>
            </p:cNvSpPr>
            <p:nvPr>
              <p:custDataLst>
                <p:tags r:id="rId143"/>
              </p:custDataLst>
            </p:nvPr>
          </p:nvSpPr>
          <p:spPr bwMode="auto">
            <a:xfrm>
              <a:off x="1855" y="1931"/>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6" name="Rectangle 144"/>
            <p:cNvSpPr>
              <a:spLocks noChangeArrowheads="1"/>
            </p:cNvSpPr>
            <p:nvPr>
              <p:custDataLst>
                <p:tags r:id="rId144"/>
              </p:custDataLst>
            </p:nvPr>
          </p:nvSpPr>
          <p:spPr bwMode="auto">
            <a:xfrm>
              <a:off x="2535" y="1931"/>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7" name="Rectangle 145"/>
            <p:cNvSpPr>
              <a:spLocks noChangeArrowheads="1"/>
            </p:cNvSpPr>
            <p:nvPr>
              <p:custDataLst>
                <p:tags r:id="rId145"/>
              </p:custDataLst>
            </p:nvPr>
          </p:nvSpPr>
          <p:spPr bwMode="auto">
            <a:xfrm>
              <a:off x="3214" y="1931"/>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8" name="Rectangle 146"/>
            <p:cNvSpPr>
              <a:spLocks noChangeArrowheads="1"/>
            </p:cNvSpPr>
            <p:nvPr>
              <p:custDataLst>
                <p:tags r:id="rId146"/>
              </p:custDataLst>
            </p:nvPr>
          </p:nvSpPr>
          <p:spPr bwMode="auto">
            <a:xfrm>
              <a:off x="3896" y="1931"/>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199" name="Rectangle 147"/>
            <p:cNvSpPr>
              <a:spLocks noChangeArrowheads="1"/>
            </p:cNvSpPr>
            <p:nvPr>
              <p:custDataLst>
                <p:tags r:id="rId147"/>
              </p:custDataLst>
            </p:nvPr>
          </p:nvSpPr>
          <p:spPr bwMode="auto">
            <a:xfrm>
              <a:off x="4576" y="1931"/>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00" name="Rectangle 148"/>
            <p:cNvSpPr>
              <a:spLocks noChangeArrowheads="1"/>
            </p:cNvSpPr>
            <p:nvPr>
              <p:custDataLst>
                <p:tags r:id="rId148"/>
              </p:custDataLst>
            </p:nvPr>
          </p:nvSpPr>
          <p:spPr bwMode="auto">
            <a:xfrm>
              <a:off x="2170" y="210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4</a:t>
              </a:r>
              <a:endParaRPr lang="ko-KR" altLang="en-US" sz="2800">
                <a:latin typeface="Arial" panose="020B0604020202020204" pitchFamily="34" charset="0"/>
                <a:ea typeface="Gulim" panose="020B0600000101010101" pitchFamily="34" charset="-127"/>
              </a:endParaRPr>
            </a:p>
          </p:txBody>
        </p:sp>
        <p:sp>
          <p:nvSpPr>
            <p:cNvPr id="201" name="Rectangle 149"/>
            <p:cNvSpPr>
              <a:spLocks noChangeArrowheads="1"/>
            </p:cNvSpPr>
            <p:nvPr>
              <p:custDataLst>
                <p:tags r:id="rId149"/>
              </p:custDataLst>
            </p:nvPr>
          </p:nvSpPr>
          <p:spPr bwMode="auto">
            <a:xfrm>
              <a:off x="2849" y="210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5</a:t>
              </a:r>
              <a:endParaRPr lang="ko-KR" altLang="en-US" sz="2800">
                <a:latin typeface="Arial" panose="020B0604020202020204" pitchFamily="34" charset="0"/>
                <a:ea typeface="Gulim" panose="020B0600000101010101" pitchFamily="34" charset="-127"/>
              </a:endParaRPr>
            </a:p>
          </p:txBody>
        </p:sp>
        <p:sp>
          <p:nvSpPr>
            <p:cNvPr id="202" name="Rectangle 150"/>
            <p:cNvSpPr>
              <a:spLocks noChangeArrowheads="1"/>
            </p:cNvSpPr>
            <p:nvPr>
              <p:custDataLst>
                <p:tags r:id="rId150"/>
              </p:custDataLst>
            </p:nvPr>
          </p:nvSpPr>
          <p:spPr bwMode="auto">
            <a:xfrm>
              <a:off x="3529" y="210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6</a:t>
              </a:r>
              <a:endParaRPr lang="ko-KR" altLang="en-US" sz="2800">
                <a:latin typeface="Arial" panose="020B0604020202020204" pitchFamily="34" charset="0"/>
                <a:ea typeface="Gulim" panose="020B0600000101010101" pitchFamily="34" charset="-127"/>
              </a:endParaRPr>
            </a:p>
          </p:txBody>
        </p:sp>
        <p:sp>
          <p:nvSpPr>
            <p:cNvPr id="203" name="Rectangle 151"/>
            <p:cNvSpPr>
              <a:spLocks noChangeArrowheads="1"/>
            </p:cNvSpPr>
            <p:nvPr>
              <p:custDataLst>
                <p:tags r:id="rId151"/>
              </p:custDataLst>
            </p:nvPr>
          </p:nvSpPr>
          <p:spPr bwMode="auto">
            <a:xfrm>
              <a:off x="4211" y="210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7</a:t>
              </a:r>
              <a:endParaRPr lang="ko-KR" altLang="en-US" sz="2800">
                <a:latin typeface="Arial" panose="020B0604020202020204" pitchFamily="34" charset="0"/>
                <a:ea typeface="Gulim" panose="020B0600000101010101" pitchFamily="34" charset="-127"/>
              </a:endParaRPr>
            </a:p>
          </p:txBody>
        </p:sp>
        <p:sp>
          <p:nvSpPr>
            <p:cNvPr id="204" name="Rectangle 152"/>
            <p:cNvSpPr>
              <a:spLocks noChangeArrowheads="1"/>
            </p:cNvSpPr>
            <p:nvPr>
              <p:custDataLst>
                <p:tags r:id="rId152"/>
              </p:custDataLst>
            </p:nvPr>
          </p:nvSpPr>
          <p:spPr bwMode="auto">
            <a:xfrm>
              <a:off x="4893" y="210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4</a:t>
              </a:r>
              <a:endParaRPr lang="ko-KR" altLang="en-US" sz="2800">
                <a:latin typeface="Arial" panose="020B0604020202020204" pitchFamily="34" charset="0"/>
                <a:ea typeface="Gulim" panose="020B0600000101010101" pitchFamily="34" charset="-127"/>
              </a:endParaRPr>
            </a:p>
          </p:txBody>
        </p:sp>
        <p:sp>
          <p:nvSpPr>
            <p:cNvPr id="205" name="Rectangle 153"/>
            <p:cNvSpPr>
              <a:spLocks noChangeArrowheads="1"/>
            </p:cNvSpPr>
            <p:nvPr>
              <p:custDataLst>
                <p:tags r:id="rId153"/>
              </p:custDataLst>
            </p:nvPr>
          </p:nvSpPr>
          <p:spPr bwMode="auto">
            <a:xfrm>
              <a:off x="1855" y="2092"/>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06" name="Rectangle 154"/>
            <p:cNvSpPr>
              <a:spLocks noChangeArrowheads="1"/>
            </p:cNvSpPr>
            <p:nvPr>
              <p:custDataLst>
                <p:tags r:id="rId154"/>
              </p:custDataLst>
            </p:nvPr>
          </p:nvSpPr>
          <p:spPr bwMode="auto">
            <a:xfrm>
              <a:off x="1866" y="2092"/>
              <a:ext cx="66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07" name="Rectangle 155"/>
            <p:cNvSpPr>
              <a:spLocks noChangeArrowheads="1"/>
            </p:cNvSpPr>
            <p:nvPr>
              <p:custDataLst>
                <p:tags r:id="rId155"/>
              </p:custDataLst>
            </p:nvPr>
          </p:nvSpPr>
          <p:spPr bwMode="auto">
            <a:xfrm>
              <a:off x="2535" y="2092"/>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08" name="Rectangle 156"/>
            <p:cNvSpPr>
              <a:spLocks noChangeArrowheads="1"/>
            </p:cNvSpPr>
            <p:nvPr>
              <p:custDataLst>
                <p:tags r:id="rId156"/>
              </p:custDataLst>
            </p:nvPr>
          </p:nvSpPr>
          <p:spPr bwMode="auto">
            <a:xfrm>
              <a:off x="2546" y="2092"/>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09" name="Rectangle 157"/>
            <p:cNvSpPr>
              <a:spLocks noChangeArrowheads="1"/>
            </p:cNvSpPr>
            <p:nvPr>
              <p:custDataLst>
                <p:tags r:id="rId157"/>
              </p:custDataLst>
            </p:nvPr>
          </p:nvSpPr>
          <p:spPr bwMode="auto">
            <a:xfrm>
              <a:off x="3214" y="2092"/>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0" name="Rectangle 158"/>
            <p:cNvSpPr>
              <a:spLocks noChangeArrowheads="1"/>
            </p:cNvSpPr>
            <p:nvPr>
              <p:custDataLst>
                <p:tags r:id="rId158"/>
              </p:custDataLst>
            </p:nvPr>
          </p:nvSpPr>
          <p:spPr bwMode="auto">
            <a:xfrm>
              <a:off x="3226" y="2092"/>
              <a:ext cx="670"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1" name="Rectangle 159"/>
            <p:cNvSpPr>
              <a:spLocks noChangeArrowheads="1"/>
            </p:cNvSpPr>
            <p:nvPr>
              <p:custDataLst>
                <p:tags r:id="rId159"/>
              </p:custDataLst>
            </p:nvPr>
          </p:nvSpPr>
          <p:spPr bwMode="auto">
            <a:xfrm>
              <a:off x="3896" y="2092"/>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2" name="Rectangle 160"/>
            <p:cNvSpPr>
              <a:spLocks noChangeArrowheads="1"/>
            </p:cNvSpPr>
            <p:nvPr>
              <p:custDataLst>
                <p:tags r:id="rId160"/>
              </p:custDataLst>
            </p:nvPr>
          </p:nvSpPr>
          <p:spPr bwMode="auto">
            <a:xfrm>
              <a:off x="3908" y="2092"/>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3" name="Rectangle 161"/>
            <p:cNvSpPr>
              <a:spLocks noChangeArrowheads="1"/>
            </p:cNvSpPr>
            <p:nvPr>
              <p:custDataLst>
                <p:tags r:id="rId161"/>
              </p:custDataLst>
            </p:nvPr>
          </p:nvSpPr>
          <p:spPr bwMode="auto">
            <a:xfrm>
              <a:off x="4576" y="2092"/>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4" name="Rectangle 162"/>
            <p:cNvSpPr>
              <a:spLocks noChangeArrowheads="1"/>
            </p:cNvSpPr>
            <p:nvPr>
              <p:custDataLst>
                <p:tags r:id="rId162"/>
              </p:custDataLst>
            </p:nvPr>
          </p:nvSpPr>
          <p:spPr bwMode="auto">
            <a:xfrm>
              <a:off x="1855" y="2104"/>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5" name="Rectangle 163"/>
            <p:cNvSpPr>
              <a:spLocks noChangeArrowheads="1"/>
            </p:cNvSpPr>
            <p:nvPr>
              <p:custDataLst>
                <p:tags r:id="rId163"/>
              </p:custDataLst>
            </p:nvPr>
          </p:nvSpPr>
          <p:spPr bwMode="auto">
            <a:xfrm>
              <a:off x="2535" y="2104"/>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6" name="Rectangle 164"/>
            <p:cNvSpPr>
              <a:spLocks noChangeArrowheads="1"/>
            </p:cNvSpPr>
            <p:nvPr>
              <p:custDataLst>
                <p:tags r:id="rId164"/>
              </p:custDataLst>
            </p:nvPr>
          </p:nvSpPr>
          <p:spPr bwMode="auto">
            <a:xfrm>
              <a:off x="3214" y="2104"/>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7" name="Rectangle 165"/>
            <p:cNvSpPr>
              <a:spLocks noChangeArrowheads="1"/>
            </p:cNvSpPr>
            <p:nvPr>
              <p:custDataLst>
                <p:tags r:id="rId165"/>
              </p:custDataLst>
            </p:nvPr>
          </p:nvSpPr>
          <p:spPr bwMode="auto">
            <a:xfrm>
              <a:off x="3896" y="2104"/>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8" name="Rectangle 166"/>
            <p:cNvSpPr>
              <a:spLocks noChangeArrowheads="1"/>
            </p:cNvSpPr>
            <p:nvPr>
              <p:custDataLst>
                <p:tags r:id="rId166"/>
              </p:custDataLst>
            </p:nvPr>
          </p:nvSpPr>
          <p:spPr bwMode="auto">
            <a:xfrm>
              <a:off x="4576" y="2104"/>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19" name="Rectangle 167"/>
            <p:cNvSpPr>
              <a:spLocks noChangeArrowheads="1"/>
            </p:cNvSpPr>
            <p:nvPr>
              <p:custDataLst>
                <p:tags r:id="rId167"/>
              </p:custDataLst>
            </p:nvPr>
          </p:nvSpPr>
          <p:spPr bwMode="auto">
            <a:xfrm>
              <a:off x="2170" y="227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220" name="Rectangle 168"/>
            <p:cNvSpPr>
              <a:spLocks noChangeArrowheads="1"/>
            </p:cNvSpPr>
            <p:nvPr>
              <p:custDataLst>
                <p:tags r:id="rId168"/>
              </p:custDataLst>
            </p:nvPr>
          </p:nvSpPr>
          <p:spPr bwMode="auto">
            <a:xfrm>
              <a:off x="2849" y="227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1</a:t>
              </a:r>
              <a:endParaRPr lang="ko-KR" altLang="en-US" sz="2800">
                <a:latin typeface="Arial" panose="020B0604020202020204" pitchFamily="34" charset="0"/>
                <a:ea typeface="Gulim" panose="020B0600000101010101" pitchFamily="34" charset="-127"/>
              </a:endParaRPr>
            </a:p>
          </p:txBody>
        </p:sp>
        <p:sp>
          <p:nvSpPr>
            <p:cNvPr id="221" name="Rectangle 169"/>
            <p:cNvSpPr>
              <a:spLocks noChangeArrowheads="1"/>
            </p:cNvSpPr>
            <p:nvPr>
              <p:custDataLst>
                <p:tags r:id="rId169"/>
              </p:custDataLst>
            </p:nvPr>
          </p:nvSpPr>
          <p:spPr bwMode="auto">
            <a:xfrm>
              <a:off x="3529" y="227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2</a:t>
              </a:r>
              <a:endParaRPr lang="ko-KR" altLang="en-US" sz="2800">
                <a:latin typeface="Arial" panose="020B0604020202020204" pitchFamily="34" charset="0"/>
                <a:ea typeface="Gulim" panose="020B0600000101010101" pitchFamily="34" charset="-127"/>
              </a:endParaRPr>
            </a:p>
          </p:txBody>
        </p:sp>
        <p:sp>
          <p:nvSpPr>
            <p:cNvPr id="222" name="Rectangle 170"/>
            <p:cNvSpPr>
              <a:spLocks noChangeArrowheads="1"/>
            </p:cNvSpPr>
            <p:nvPr>
              <p:custDataLst>
                <p:tags r:id="rId170"/>
              </p:custDataLst>
            </p:nvPr>
          </p:nvSpPr>
          <p:spPr bwMode="auto">
            <a:xfrm>
              <a:off x="4211" y="227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3</a:t>
              </a:r>
              <a:endParaRPr lang="ko-KR" altLang="en-US" sz="2800">
                <a:latin typeface="Arial" panose="020B0604020202020204" pitchFamily="34" charset="0"/>
                <a:ea typeface="Gulim" panose="020B0600000101010101" pitchFamily="34" charset="-127"/>
              </a:endParaRPr>
            </a:p>
          </p:txBody>
        </p:sp>
        <p:sp>
          <p:nvSpPr>
            <p:cNvPr id="223" name="Rectangle 171"/>
            <p:cNvSpPr>
              <a:spLocks noChangeArrowheads="1"/>
            </p:cNvSpPr>
            <p:nvPr>
              <p:custDataLst>
                <p:tags r:id="rId171"/>
              </p:custDataLst>
            </p:nvPr>
          </p:nvSpPr>
          <p:spPr bwMode="auto">
            <a:xfrm>
              <a:off x="4893" y="229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latinLnBrk="1">
                <a:spcBef>
                  <a:spcPct val="50000"/>
                </a:spcBef>
              </a:pPr>
              <a:r>
                <a:rPr lang="ko-KR" altLang="en-US" sz="1600">
                  <a:latin typeface="Arial" panose="020B0604020202020204" pitchFamily="34" charset="0"/>
                  <a:ea typeface="Gulim" panose="020B0600000101010101" pitchFamily="34" charset="-127"/>
                </a:rPr>
                <a:t>0</a:t>
              </a:r>
              <a:endParaRPr lang="ko-KR" altLang="en-US" sz="2800">
                <a:latin typeface="Arial" panose="020B0604020202020204" pitchFamily="34" charset="0"/>
                <a:ea typeface="Gulim" panose="020B0600000101010101" pitchFamily="34" charset="-127"/>
              </a:endParaRPr>
            </a:p>
          </p:txBody>
        </p:sp>
        <p:sp>
          <p:nvSpPr>
            <p:cNvPr id="224" name="Rectangle 172"/>
            <p:cNvSpPr>
              <a:spLocks noChangeArrowheads="1"/>
            </p:cNvSpPr>
            <p:nvPr>
              <p:custDataLst>
                <p:tags r:id="rId172"/>
              </p:custDataLst>
            </p:nvPr>
          </p:nvSpPr>
          <p:spPr bwMode="auto">
            <a:xfrm>
              <a:off x="1855" y="2265"/>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25" name="Rectangle 173"/>
            <p:cNvSpPr>
              <a:spLocks noChangeArrowheads="1"/>
            </p:cNvSpPr>
            <p:nvPr>
              <p:custDataLst>
                <p:tags r:id="rId173"/>
              </p:custDataLst>
            </p:nvPr>
          </p:nvSpPr>
          <p:spPr bwMode="auto">
            <a:xfrm>
              <a:off x="1866" y="2265"/>
              <a:ext cx="669"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26" name="Rectangle 174"/>
            <p:cNvSpPr>
              <a:spLocks noChangeArrowheads="1"/>
            </p:cNvSpPr>
            <p:nvPr>
              <p:custDataLst>
                <p:tags r:id="rId174"/>
              </p:custDataLst>
            </p:nvPr>
          </p:nvSpPr>
          <p:spPr bwMode="auto">
            <a:xfrm>
              <a:off x="2535" y="2265"/>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27" name="Rectangle 175"/>
            <p:cNvSpPr>
              <a:spLocks noChangeArrowheads="1"/>
            </p:cNvSpPr>
            <p:nvPr>
              <p:custDataLst>
                <p:tags r:id="rId175"/>
              </p:custDataLst>
            </p:nvPr>
          </p:nvSpPr>
          <p:spPr bwMode="auto">
            <a:xfrm>
              <a:off x="2546" y="2265"/>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28" name="Rectangle 176"/>
            <p:cNvSpPr>
              <a:spLocks noChangeArrowheads="1"/>
            </p:cNvSpPr>
            <p:nvPr>
              <p:custDataLst>
                <p:tags r:id="rId176"/>
              </p:custDataLst>
            </p:nvPr>
          </p:nvSpPr>
          <p:spPr bwMode="auto">
            <a:xfrm>
              <a:off x="3214" y="2265"/>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29" name="Rectangle 177"/>
            <p:cNvSpPr>
              <a:spLocks noChangeArrowheads="1"/>
            </p:cNvSpPr>
            <p:nvPr>
              <p:custDataLst>
                <p:tags r:id="rId177"/>
              </p:custDataLst>
            </p:nvPr>
          </p:nvSpPr>
          <p:spPr bwMode="auto">
            <a:xfrm>
              <a:off x="3226" y="2265"/>
              <a:ext cx="670"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0" name="Rectangle 178"/>
            <p:cNvSpPr>
              <a:spLocks noChangeArrowheads="1"/>
            </p:cNvSpPr>
            <p:nvPr>
              <p:custDataLst>
                <p:tags r:id="rId178"/>
              </p:custDataLst>
            </p:nvPr>
          </p:nvSpPr>
          <p:spPr bwMode="auto">
            <a:xfrm>
              <a:off x="3896" y="2265"/>
              <a:ext cx="12"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1" name="Rectangle 179"/>
            <p:cNvSpPr>
              <a:spLocks noChangeArrowheads="1"/>
            </p:cNvSpPr>
            <p:nvPr>
              <p:custDataLst>
                <p:tags r:id="rId179"/>
              </p:custDataLst>
            </p:nvPr>
          </p:nvSpPr>
          <p:spPr bwMode="auto">
            <a:xfrm>
              <a:off x="3908" y="2265"/>
              <a:ext cx="668"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2" name="Rectangle 180"/>
            <p:cNvSpPr>
              <a:spLocks noChangeArrowheads="1"/>
            </p:cNvSpPr>
            <p:nvPr>
              <p:custDataLst>
                <p:tags r:id="rId180"/>
              </p:custDataLst>
            </p:nvPr>
          </p:nvSpPr>
          <p:spPr bwMode="auto">
            <a:xfrm>
              <a:off x="4576" y="2265"/>
              <a:ext cx="11" cy="12"/>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3" name="Rectangle 181"/>
            <p:cNvSpPr>
              <a:spLocks noChangeArrowheads="1"/>
            </p:cNvSpPr>
            <p:nvPr>
              <p:custDataLst>
                <p:tags r:id="rId181"/>
              </p:custDataLst>
            </p:nvPr>
          </p:nvSpPr>
          <p:spPr bwMode="auto">
            <a:xfrm>
              <a:off x="1855" y="2277"/>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4" name="Rectangle 182"/>
            <p:cNvSpPr>
              <a:spLocks noChangeArrowheads="1"/>
            </p:cNvSpPr>
            <p:nvPr>
              <p:custDataLst>
                <p:tags r:id="rId182"/>
              </p:custDataLst>
            </p:nvPr>
          </p:nvSpPr>
          <p:spPr bwMode="auto">
            <a:xfrm>
              <a:off x="1855" y="2438"/>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5" name="Rectangle 183"/>
            <p:cNvSpPr>
              <a:spLocks noChangeArrowheads="1"/>
            </p:cNvSpPr>
            <p:nvPr>
              <p:custDataLst>
                <p:tags r:id="rId183"/>
              </p:custDataLst>
            </p:nvPr>
          </p:nvSpPr>
          <p:spPr bwMode="auto">
            <a:xfrm>
              <a:off x="1855" y="2438"/>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6" name="Rectangle 184"/>
            <p:cNvSpPr>
              <a:spLocks noChangeArrowheads="1"/>
            </p:cNvSpPr>
            <p:nvPr>
              <p:custDataLst>
                <p:tags r:id="rId184"/>
              </p:custDataLst>
            </p:nvPr>
          </p:nvSpPr>
          <p:spPr bwMode="auto">
            <a:xfrm>
              <a:off x="1866" y="2438"/>
              <a:ext cx="669"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7" name="Rectangle 185"/>
            <p:cNvSpPr>
              <a:spLocks noChangeArrowheads="1"/>
            </p:cNvSpPr>
            <p:nvPr>
              <p:custDataLst>
                <p:tags r:id="rId185"/>
              </p:custDataLst>
            </p:nvPr>
          </p:nvSpPr>
          <p:spPr bwMode="auto">
            <a:xfrm>
              <a:off x="2535" y="2277"/>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8" name="Rectangle 186"/>
            <p:cNvSpPr>
              <a:spLocks noChangeArrowheads="1"/>
            </p:cNvSpPr>
            <p:nvPr>
              <p:custDataLst>
                <p:tags r:id="rId186"/>
              </p:custDataLst>
            </p:nvPr>
          </p:nvSpPr>
          <p:spPr bwMode="auto">
            <a:xfrm>
              <a:off x="2535" y="2438"/>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39" name="Rectangle 187"/>
            <p:cNvSpPr>
              <a:spLocks noChangeArrowheads="1"/>
            </p:cNvSpPr>
            <p:nvPr>
              <p:custDataLst>
                <p:tags r:id="rId187"/>
              </p:custDataLst>
            </p:nvPr>
          </p:nvSpPr>
          <p:spPr bwMode="auto">
            <a:xfrm>
              <a:off x="2546" y="2438"/>
              <a:ext cx="668"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0" name="Rectangle 188"/>
            <p:cNvSpPr>
              <a:spLocks noChangeArrowheads="1"/>
            </p:cNvSpPr>
            <p:nvPr>
              <p:custDataLst>
                <p:tags r:id="rId188"/>
              </p:custDataLst>
            </p:nvPr>
          </p:nvSpPr>
          <p:spPr bwMode="auto">
            <a:xfrm>
              <a:off x="3214" y="2277"/>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1" name="Rectangle 189"/>
            <p:cNvSpPr>
              <a:spLocks noChangeArrowheads="1"/>
            </p:cNvSpPr>
            <p:nvPr>
              <p:custDataLst>
                <p:tags r:id="rId189"/>
              </p:custDataLst>
            </p:nvPr>
          </p:nvSpPr>
          <p:spPr bwMode="auto">
            <a:xfrm>
              <a:off x="3214" y="2438"/>
              <a:ext cx="12"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2" name="Rectangle 190"/>
            <p:cNvSpPr>
              <a:spLocks noChangeArrowheads="1"/>
            </p:cNvSpPr>
            <p:nvPr>
              <p:custDataLst>
                <p:tags r:id="rId190"/>
              </p:custDataLst>
            </p:nvPr>
          </p:nvSpPr>
          <p:spPr bwMode="auto">
            <a:xfrm>
              <a:off x="3226" y="2438"/>
              <a:ext cx="670"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3" name="Rectangle 191"/>
            <p:cNvSpPr>
              <a:spLocks noChangeArrowheads="1"/>
            </p:cNvSpPr>
            <p:nvPr>
              <p:custDataLst>
                <p:tags r:id="rId191"/>
              </p:custDataLst>
            </p:nvPr>
          </p:nvSpPr>
          <p:spPr bwMode="auto">
            <a:xfrm>
              <a:off x="3896" y="2277"/>
              <a:ext cx="12"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4" name="Rectangle 192"/>
            <p:cNvSpPr>
              <a:spLocks noChangeArrowheads="1"/>
            </p:cNvSpPr>
            <p:nvPr>
              <p:custDataLst>
                <p:tags r:id="rId192"/>
              </p:custDataLst>
            </p:nvPr>
          </p:nvSpPr>
          <p:spPr bwMode="auto">
            <a:xfrm>
              <a:off x="3896" y="2438"/>
              <a:ext cx="12"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5" name="Rectangle 193"/>
            <p:cNvSpPr>
              <a:spLocks noChangeArrowheads="1"/>
            </p:cNvSpPr>
            <p:nvPr>
              <p:custDataLst>
                <p:tags r:id="rId193"/>
              </p:custDataLst>
            </p:nvPr>
          </p:nvSpPr>
          <p:spPr bwMode="auto">
            <a:xfrm>
              <a:off x="3908" y="2438"/>
              <a:ext cx="668"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6" name="Rectangle 194"/>
            <p:cNvSpPr>
              <a:spLocks noChangeArrowheads="1"/>
            </p:cNvSpPr>
            <p:nvPr>
              <p:custDataLst>
                <p:tags r:id="rId194"/>
              </p:custDataLst>
            </p:nvPr>
          </p:nvSpPr>
          <p:spPr bwMode="auto">
            <a:xfrm>
              <a:off x="4576" y="2277"/>
              <a:ext cx="11" cy="16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7" name="Rectangle 195"/>
            <p:cNvSpPr>
              <a:spLocks noChangeArrowheads="1"/>
            </p:cNvSpPr>
            <p:nvPr>
              <p:custDataLst>
                <p:tags r:id="rId195"/>
              </p:custDataLst>
            </p:nvPr>
          </p:nvSpPr>
          <p:spPr bwMode="auto">
            <a:xfrm>
              <a:off x="4576" y="2438"/>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8" name="Rectangle 196"/>
            <p:cNvSpPr>
              <a:spLocks noChangeArrowheads="1"/>
            </p:cNvSpPr>
            <p:nvPr>
              <p:custDataLst>
                <p:tags r:id="rId196"/>
              </p:custDataLst>
            </p:nvPr>
          </p:nvSpPr>
          <p:spPr bwMode="auto">
            <a:xfrm>
              <a:off x="4576" y="2438"/>
              <a:ext cx="11" cy="11"/>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249" name="Line 197"/>
            <p:cNvSpPr>
              <a:spLocks noChangeShapeType="1"/>
            </p:cNvSpPr>
            <p:nvPr>
              <p:custDataLst>
                <p:tags r:id="rId197"/>
              </p:custDataLst>
            </p:nvPr>
          </p:nvSpPr>
          <p:spPr bwMode="auto">
            <a:xfrm flipH="1" flipV="1">
              <a:off x="1488" y="1952"/>
              <a:ext cx="0" cy="384"/>
            </a:xfrm>
            <a:prstGeom prst="line">
              <a:avLst/>
            </a:prstGeom>
            <a:noFill/>
            <a:ln w="28575" cap="sq">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Text Box 198"/>
            <p:cNvSpPr txBox="1">
              <a:spLocks noChangeArrowheads="1"/>
            </p:cNvSpPr>
            <p:nvPr>
              <p:custDataLst>
                <p:tags r:id="rId198"/>
              </p:custDataLst>
            </p:nvPr>
          </p:nvSpPr>
          <p:spPr bwMode="auto">
            <a:xfrm>
              <a:off x="1101" y="2390"/>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kumimoji="0" lang="en-US" altLang="zh-CN" sz="1200">
                  <a:latin typeface="Arial" panose="020B0604020202020204" pitchFamily="34" charset="0"/>
                  <a:ea typeface="Gulim" panose="020B0600000101010101" pitchFamily="34" charset="-127"/>
                </a:rPr>
                <a:t>       </a:t>
              </a:r>
              <a:r>
                <a:rPr kumimoji="0" lang="zh-CN" altLang="en-US" sz="1200">
                  <a:latin typeface="Arial" panose="020B0604020202020204" pitchFamily="34" charset="0"/>
                  <a:ea typeface="Gulim" panose="020B0600000101010101" pitchFamily="34" charset="-127"/>
                </a:rPr>
                <a:t>低地址</a:t>
              </a:r>
              <a:endParaRPr kumimoji="0" lang="zh-CN" altLang="en-US" sz="1200">
                <a:latin typeface="Arial" panose="020B0604020202020204" pitchFamily="34" charset="0"/>
                <a:ea typeface="Gulim" panose="020B0600000101010101" pitchFamily="34" charset="-127"/>
              </a:endParaRPr>
            </a:p>
          </p:txBody>
        </p:sp>
        <p:sp>
          <p:nvSpPr>
            <p:cNvPr id="251" name="Text Box 199"/>
            <p:cNvSpPr txBox="1">
              <a:spLocks noChangeArrowheads="1"/>
            </p:cNvSpPr>
            <p:nvPr>
              <p:custDataLst>
                <p:tags r:id="rId199"/>
              </p:custDataLst>
            </p:nvPr>
          </p:nvSpPr>
          <p:spPr bwMode="auto">
            <a:xfrm>
              <a:off x="1056" y="1760"/>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kumimoji="0" lang="en-US" altLang="zh-CN" sz="1200" dirty="0">
                  <a:latin typeface="Arial" panose="020B0604020202020204" pitchFamily="34" charset="0"/>
                  <a:ea typeface="Gulim" panose="020B0600000101010101" pitchFamily="34" charset="-127"/>
                </a:rPr>
                <a:t>       </a:t>
              </a:r>
              <a:r>
                <a:rPr kumimoji="0" lang="zh-CN" altLang="en-US" sz="1200" dirty="0">
                  <a:latin typeface="Arial" panose="020B0604020202020204" pitchFamily="34" charset="0"/>
                  <a:ea typeface="Gulim" panose="020B0600000101010101" pitchFamily="34" charset="-127"/>
                </a:rPr>
                <a:t>高地址</a:t>
              </a:r>
              <a:endParaRPr kumimoji="0" lang="zh-CN" altLang="en-US" sz="1200" dirty="0">
                <a:latin typeface="Arial" panose="020B0604020202020204" pitchFamily="34" charset="0"/>
                <a:ea typeface="Gulim" panose="020B0600000101010101" pitchFamily="34" charset="-127"/>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down)">
                                      <p:cBhvr>
                                        <p:cTn id="27" dur="500"/>
                                        <p:tgtEl>
                                          <p:spTgt spid="15">
                                            <p:txEl>
                                              <p:pRg st="0" end="0"/>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5">
                                            <p:txEl>
                                              <p:pRg st="1" end="1"/>
                                            </p:txEl>
                                          </p:spTgt>
                                        </p:tgtEl>
                                        <p:attrNameLst>
                                          <p:attrName>style.visibility</p:attrName>
                                        </p:attrNameLst>
                                      </p:cBhvr>
                                      <p:to>
                                        <p:strVal val="visible"/>
                                      </p:to>
                                    </p:set>
                                    <p:animEffect transition="in" filter="wipe(down)">
                                      <p:cBhvr>
                                        <p:cTn id="30" dur="500"/>
                                        <p:tgtEl>
                                          <p:spTgt spid="15">
                                            <p:txEl>
                                              <p:pRg st="1" end="1"/>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Effect transition="in" filter="wipe(down)">
                                      <p:cBhvr>
                                        <p:cTn id="33" dur="500"/>
                                        <p:tgtEl>
                                          <p:spTgt spid="1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4"/>
                                        </p:tgtEl>
                                        <p:attrNameLst>
                                          <p:attrName>style.visibility</p:attrName>
                                        </p:attrNameLst>
                                      </p:cBhvr>
                                      <p:to>
                                        <p:strVal val="visible"/>
                                      </p:to>
                                    </p:set>
                                    <p:animEffect transition="in" filter="wipe(down)">
                                      <p:cBhvr>
                                        <p:cTn id="38" dur="500"/>
                                        <p:tgtEl>
                                          <p:spTgt spid="15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wipe(down)">
                                      <p:cBhvr>
                                        <p:cTn id="43" dur="500"/>
                                        <p:tgtEl>
                                          <p:spTgt spid="15">
                                            <p:txEl>
                                              <p:pRg st="9" end="9"/>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5">
                                            <p:txEl>
                                              <p:pRg st="10" end="10"/>
                                            </p:txEl>
                                          </p:spTgt>
                                        </p:tgtEl>
                                        <p:attrNameLst>
                                          <p:attrName>style.visibility</p:attrName>
                                        </p:attrNameLst>
                                      </p:cBhvr>
                                      <p:to>
                                        <p:strVal val="visible"/>
                                      </p:to>
                                    </p:set>
                                    <p:animEffect transition="in" filter="wipe(down)">
                                      <p:cBhvr>
                                        <p:cTn id="46" dur="500"/>
                                        <p:tgtEl>
                                          <p:spTgt spid="15">
                                            <p:txEl>
                                              <p:pRg st="10" end="10"/>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5">
                                            <p:txEl>
                                              <p:pRg st="11" end="11"/>
                                            </p:txEl>
                                          </p:spTgt>
                                        </p:tgtEl>
                                        <p:attrNameLst>
                                          <p:attrName>style.visibility</p:attrName>
                                        </p:attrNameLst>
                                      </p:cBhvr>
                                      <p:to>
                                        <p:strVal val="visible"/>
                                      </p:to>
                                    </p:set>
                                    <p:animEffect transition="in" filter="wipe(down)">
                                      <p:cBhvr>
                                        <p:cTn id="49" dur="500"/>
                                        <p:tgtEl>
                                          <p:spTgt spid="15">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14" name="Rectangle 4"/>
          <p:cNvSpPr>
            <a:spLocks noChangeArrowheads="1"/>
          </p:cNvSpPr>
          <p:nvPr>
            <p:custDataLst>
              <p:tags r:id="rId4"/>
            </p:custDataLst>
          </p:nvPr>
        </p:nvSpPr>
        <p:spPr bwMode="auto">
          <a:xfrm>
            <a:off x="1624583" y="2421731"/>
            <a:ext cx="6021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000" dirty="0">
                <a:latin typeface="Arial" panose="020B0604020202020204" pitchFamily="34" charset="0"/>
              </a:rPr>
              <a:t>A. </a:t>
            </a:r>
            <a:r>
              <a:rPr lang="zh-CN" altLang="en-US" sz="2000" dirty="0">
                <a:latin typeface="Arial" panose="020B0604020202020204" pitchFamily="34" charset="0"/>
              </a:rPr>
              <a:t>小端存储法</a:t>
            </a:r>
            <a:r>
              <a:rPr lang="en-US" altLang="zh-CN" sz="2000" dirty="0">
                <a:latin typeface="Arial" panose="020B0604020202020204" pitchFamily="34" charset="0"/>
              </a:rPr>
              <a:t>(0x01234567)</a:t>
            </a:r>
            <a:endParaRPr lang="en-US" altLang="zh-CN" sz="2000" dirty="0">
              <a:latin typeface="Arial" panose="020B0604020202020204" pitchFamily="34" charset="0"/>
            </a:endParaRPr>
          </a:p>
          <a:p>
            <a:pPr algn="l">
              <a:spcBef>
                <a:spcPct val="50000"/>
              </a:spcBef>
            </a:pPr>
            <a:endParaRPr lang="en-US" altLang="zh-CN" sz="2000" dirty="0">
              <a:latin typeface="Arial" panose="020B0604020202020204" pitchFamily="34" charset="0"/>
            </a:endParaRPr>
          </a:p>
        </p:txBody>
      </p:sp>
      <p:graphicFrame>
        <p:nvGraphicFramePr>
          <p:cNvPr id="15" name="Group 4"/>
          <p:cNvGraphicFramePr>
            <a:graphicFrameLocks noGrp="1"/>
          </p:cNvGraphicFramePr>
          <p:nvPr>
            <p:custDataLst>
              <p:tags r:id="rId5"/>
            </p:custDataLst>
          </p:nvPr>
        </p:nvGraphicFramePr>
        <p:xfrm>
          <a:off x="2045269" y="2980531"/>
          <a:ext cx="9337213" cy="1188720"/>
        </p:xfrm>
        <a:graphic>
          <a:graphicData uri="http://schemas.openxmlformats.org/drawingml/2006/table">
            <a:tbl>
              <a:tblPr/>
              <a:tblGrid>
                <a:gridCol w="2384628"/>
                <a:gridCol w="1517491"/>
                <a:gridCol w="1730404"/>
                <a:gridCol w="1974286"/>
                <a:gridCol w="1730404"/>
              </a:tblGrid>
              <a:tr h="220663">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地址</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0x8000</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0x8002</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0x8003</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进制表示）</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0x67</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0x45</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0x23</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0x01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数据（二进制表示）</a:t>
                      </a:r>
                      <a:endPar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01100111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01000101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00100011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00000001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6" name="Rectangle 101"/>
          <p:cNvSpPr>
            <a:spLocks noChangeArrowheads="1"/>
          </p:cNvSpPr>
          <p:nvPr>
            <p:custDataLst>
              <p:tags r:id="rId6"/>
            </p:custDataLst>
          </p:nvPr>
        </p:nvSpPr>
        <p:spPr bwMode="auto">
          <a:xfrm>
            <a:off x="1188020" y="4652168"/>
            <a:ext cx="2160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09575"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r>
              <a:rPr lang="en-US" altLang="zh-CN" sz="2000">
                <a:latin typeface="Arial" panose="020B0604020202020204" pitchFamily="34" charset="0"/>
              </a:rPr>
              <a:t>B. </a:t>
            </a:r>
            <a:r>
              <a:rPr lang="zh-CN" altLang="en-US" sz="2000">
                <a:latin typeface="Arial" panose="020B0604020202020204" pitchFamily="34" charset="0"/>
              </a:rPr>
              <a:t>大端存储法</a:t>
            </a:r>
            <a:endParaRPr lang="zh-CN" altLang="en-US" sz="2000">
              <a:latin typeface="Arial" panose="020B0604020202020204" pitchFamily="34" charset="0"/>
            </a:endParaRPr>
          </a:p>
          <a:p>
            <a:pPr algn="l">
              <a:spcBef>
                <a:spcPct val="50000"/>
              </a:spcBef>
            </a:pPr>
            <a:endParaRPr lang="en-US" altLang="zh-CN" sz="2000">
              <a:latin typeface="Arial" panose="020B0604020202020204" pitchFamily="34" charset="0"/>
            </a:endParaRPr>
          </a:p>
        </p:txBody>
      </p:sp>
      <p:graphicFrame>
        <p:nvGraphicFramePr>
          <p:cNvPr id="17" name="Group 31"/>
          <p:cNvGraphicFramePr>
            <a:graphicFrameLocks noGrp="1"/>
          </p:cNvGraphicFramePr>
          <p:nvPr>
            <p:custDataLst>
              <p:tags r:id="rId7"/>
            </p:custDataLst>
          </p:nvPr>
        </p:nvGraphicFramePr>
        <p:xfrm>
          <a:off x="2056383" y="5149056"/>
          <a:ext cx="9337211" cy="1188720"/>
        </p:xfrm>
        <a:graphic>
          <a:graphicData uri="http://schemas.openxmlformats.org/drawingml/2006/table">
            <a:tbl>
              <a:tblPr/>
              <a:tblGrid>
                <a:gridCol w="2430286"/>
                <a:gridCol w="1724783"/>
                <a:gridCol w="1726731"/>
                <a:gridCol w="1728680"/>
                <a:gridCol w="1726731"/>
              </a:tblGrid>
              <a:tr h="228600">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地址</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0x8000</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0x8002</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0x8003</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进制表示）</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0x23</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0x45</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0x67</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数据（二进制表示）</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00000001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00100011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01000101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01100111</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 name="Rectangle 3"/>
          <p:cNvSpPr>
            <a:spLocks noGrp="1" noChangeArrowheads="1"/>
          </p:cNvSpPr>
          <p:nvPr>
            <p:custDataLst>
              <p:tags r:id="rId8"/>
            </p:custDataLst>
          </p:nvPr>
        </p:nvSpPr>
        <p:spPr bwMode="auto">
          <a:xfrm>
            <a:off x="1635368" y="1611482"/>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marL="0" indent="0">
              <a:buNone/>
            </a:pPr>
            <a:r>
              <a:rPr lang="zh-CN" altLang="en-US" sz="2400" dirty="0">
                <a:latin typeface="Arial" panose="020B0604020202020204" pitchFamily="34" charset="0"/>
                <a:ea typeface="微软雅黑" panose="020B0503020204020204" pitchFamily="34" charset="-122"/>
              </a:rPr>
              <a:t>大小端存储示例</a:t>
            </a:r>
            <a:endParaRPr lang="zh-CN" altLang="en-US" sz="2400" dirty="0">
              <a:latin typeface="Arial" panose="020B0604020202020204" pitchFamily="34" charset="0"/>
              <a:ea typeface="微软雅黑" panose="020B0503020204020204" pitchFamily="34" charset="-122"/>
            </a:endParaRPr>
          </a:p>
        </p:txBody>
      </p:sp>
      <p:sp>
        <p:nvSpPr>
          <p:cNvPr id="3" name="Rectangle 3"/>
          <p:cNvSpPr>
            <a:spLocks noGrp="1" noChangeArrowheads="1"/>
          </p:cNvSpPr>
          <p:nvPr>
            <p:custDataLst>
              <p:tags r:id="rId9"/>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信息存储的字节顺序（</a:t>
            </a:r>
            <a:r>
              <a:rPr lang="en-US" altLang="zh-CN" b="1" dirty="0">
                <a:solidFill>
                  <a:schemeClr val="accent1"/>
                </a:solidFill>
                <a:latin typeface="Arial" panose="020B0604020202020204" pitchFamily="34" charset="0"/>
                <a:ea typeface="微软雅黑" panose="020B0503020204020204" pitchFamily="34" charset="-122"/>
              </a:rPr>
              <a:t>32 Bit)</a:t>
            </a:r>
            <a:endParaRPr lang="zh-CN" altLang="en-US" b="1" dirty="0">
              <a:solidFill>
                <a:schemeClr val="accent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流水线技术</a:t>
            </a:r>
            <a:endParaRPr lang="zh-CN" altLang="en-US" b="1" dirty="0">
              <a:solidFill>
                <a:schemeClr val="accent1"/>
              </a:solidFill>
              <a:latin typeface="Arial" panose="020B0604020202020204" pitchFamily="34" charset="0"/>
              <a:ea typeface="微软雅黑" panose="020B0503020204020204" pitchFamily="34" charset="-122"/>
            </a:endParaRPr>
          </a:p>
        </p:txBody>
      </p:sp>
      <p:pic>
        <p:nvPicPr>
          <p:cNvPr id="219" name="Picture 8" descr="流水线"/>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2030229" y="4817926"/>
            <a:ext cx="6350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9" descr="非流水线"/>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2030229" y="2639305"/>
            <a:ext cx="6350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Text Box 10"/>
          <p:cNvSpPr txBox="1">
            <a:spLocks noChangeArrowheads="1"/>
          </p:cNvSpPr>
          <p:nvPr>
            <p:custDataLst>
              <p:tags r:id="rId9"/>
            </p:custDataLst>
          </p:nvPr>
        </p:nvSpPr>
        <p:spPr bwMode="auto">
          <a:xfrm>
            <a:off x="1963554" y="2225110"/>
            <a:ext cx="324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buSzTx/>
              <a:buFontTx/>
              <a:buNone/>
            </a:pPr>
            <a:r>
              <a:rPr kumimoji="0" lang="zh-CN" altLang="en-US" sz="2000" b="0" dirty="0">
                <a:latin typeface="Arial" panose="020B0604020202020204" pitchFamily="34" charset="0"/>
                <a:ea typeface="楷体_GB2312" pitchFamily="49" charset="-122"/>
              </a:rPr>
              <a:t>非流水线技术的汽车生产线</a:t>
            </a:r>
            <a:endParaRPr kumimoji="0" lang="zh-CN" altLang="en-US" sz="2000" b="0" dirty="0">
              <a:latin typeface="Arial" panose="020B0604020202020204" pitchFamily="34" charset="0"/>
              <a:ea typeface="楷体_GB2312" pitchFamily="49" charset="-122"/>
            </a:endParaRPr>
          </a:p>
        </p:txBody>
      </p:sp>
      <p:sp>
        <p:nvSpPr>
          <p:cNvPr id="222" name="Text Box 11"/>
          <p:cNvSpPr txBox="1">
            <a:spLocks noChangeArrowheads="1"/>
          </p:cNvSpPr>
          <p:nvPr>
            <p:custDataLst>
              <p:tags r:id="rId10"/>
            </p:custDataLst>
          </p:nvPr>
        </p:nvSpPr>
        <p:spPr bwMode="auto">
          <a:xfrm>
            <a:off x="1947495" y="4441888"/>
            <a:ext cx="359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buSzTx/>
              <a:buFontTx/>
              <a:buNone/>
            </a:pPr>
            <a:r>
              <a:rPr kumimoji="0" lang="zh-CN" altLang="en-US" sz="2000" b="0" dirty="0">
                <a:latin typeface="Arial" panose="020B0604020202020204" pitchFamily="34" charset="0"/>
                <a:ea typeface="楷体_GB2312" pitchFamily="49" charset="-122"/>
              </a:rPr>
              <a:t>采用流水线技术的汽车生产线</a:t>
            </a:r>
            <a:endParaRPr kumimoji="0" lang="zh-CN" altLang="en-US" sz="2000" b="0" dirty="0">
              <a:latin typeface="Arial" panose="020B0604020202020204" pitchFamily="34" charset="0"/>
              <a:ea typeface="楷体_GB2312"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20"/>
                                        </p:tgtEl>
                                        <p:attrNameLst>
                                          <p:attrName>style.visibility</p:attrName>
                                        </p:attrNameLst>
                                      </p:cBhvr>
                                      <p:to>
                                        <p:strVal val="visible"/>
                                      </p:to>
                                    </p:set>
                                    <p:animEffect transition="in" filter="barn(inVertical)">
                                      <p:cBhvr>
                                        <p:cTn id="27" dur="500"/>
                                        <p:tgtEl>
                                          <p:spTgt spid="22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barn(inVertical)">
                                      <p:cBhvr>
                                        <p:cTn id="30" dur="500"/>
                                        <p:tgtEl>
                                          <p:spTgt spid="22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barn(inVertical)">
                                      <p:cBhvr>
                                        <p:cTn id="35" dur="500"/>
                                        <p:tgtEl>
                                          <p:spTgt spid="21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barn(inVertical)">
                                      <p:cBhvr>
                                        <p:cTn id="38"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21" grpId="0"/>
      <p:bldP spid="22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7" name="圆角矩形 27"/>
          <p:cNvSpPr/>
          <p:nvPr/>
        </p:nvSpPr>
        <p:spPr>
          <a:xfrm>
            <a:off x="3327400" y="2736215"/>
            <a:ext cx="8004175" cy="376364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红色：Dialog-DA14681-蓝牙 内部嵌入32-bit ARM Cortex M0内核</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绿色：ST Microelectronics 加速度传感器</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青色：Gigadevice -GD25LQ32 –Flash芯片</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 </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蓝色：NXP-PN80T- NFC控制芯片</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橙色：TI-TPS61046-电压转换芯片（升压）</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紫色：Azoteq-IQS266-触摸控制芯片</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深绿：SGMICRO-Flash芯片</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pPr lvl="0" algn="just">
              <a:lnSpc>
                <a:spcPct val="150000"/>
              </a:lnSpc>
            </a:pPr>
            <a:r>
              <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rPr>
              <a:t>棕色：ON Semi-ESD7383-电源保护芯片(3颗)</a:t>
            </a:r>
            <a:endParaRPr lang="zh-CN"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074" name="Picture 2"/>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682366" y="959443"/>
            <a:ext cx="3709547" cy="15698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小米手环3 NFC版 详细拆解，手指大小主板排布多款芯片"/>
          <p:cNvPicPr>
            <a:picLocks noChangeAspect="1" noChangeArrowheads="1"/>
          </p:cNvPicPr>
          <p:nvPr>
            <p:custDataLst>
              <p:tags r:id="rId6"/>
            </p:custDataLst>
          </p:nvPr>
        </p:nvPicPr>
        <p:blipFill rotWithShape="1">
          <a:blip r:embed="rId7">
            <a:extLst>
              <a:ext uri="{28A0092B-C50C-407E-A947-70E740481C1C}">
                <a14:useLocalDpi xmlns:a14="http://schemas.microsoft.com/office/drawing/2010/main" val="0"/>
              </a:ext>
            </a:extLst>
          </a:blip>
          <a:srcRect l="4669" t="27962" r="2838" b="24607"/>
          <a:stretch>
            <a:fillRect/>
          </a:stretch>
        </p:blipFill>
        <p:spPr bwMode="auto">
          <a:xfrm>
            <a:off x="5947342" y="800059"/>
            <a:ext cx="5139758" cy="17584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498785" y="3631710"/>
            <a:ext cx="1641420" cy="1491358"/>
            <a:chOff x="984131" y="1748258"/>
            <a:chExt cx="1910766" cy="1491358"/>
          </a:xfrm>
        </p:grpSpPr>
        <p:sp>
          <p:nvSpPr>
            <p:cNvPr id="4" name="等腰三角形 42"/>
            <p:cNvSpPr/>
            <p:nvPr>
              <p:custDataLst>
                <p:tags r:id="rId8"/>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 name="TextBox 24"/>
            <p:cNvSpPr>
              <a:spLocks noChangeArrowheads="1"/>
            </p:cNvSpPr>
            <p:nvPr>
              <p:custDataLst>
                <p:tags r:id="rId9"/>
              </p:custDataLst>
            </p:nvPr>
          </p:nvSpPr>
          <p:spPr bwMode="auto">
            <a:xfrm>
              <a:off x="1165117" y="224545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器件</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说明</a:t>
              </a:r>
              <a:endParaRPr lang="zh-CN" altLang="en-US" b="1" spc="300" dirty="0">
                <a:solidFill>
                  <a:schemeClr val="bg1"/>
                </a:solidFill>
                <a:latin typeface="+mj-lt"/>
                <a:ea typeface="微软雅黑" panose="020B0503020204020204" pitchFamily="34" charset="-122"/>
              </a:endParaRPr>
            </a:p>
          </p:txBody>
        </p:sp>
      </p:grpSp>
      <p:sp>
        <p:nvSpPr>
          <p:cNvPr id="6" name="文本框 5"/>
          <p:cNvSpPr txBox="1"/>
          <p:nvPr>
            <p:custDataLst>
              <p:tags r:id="rId10"/>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7" name="矩形 6"/>
          <p:cNvSpPr/>
          <p:nvPr>
            <p:custDataLst>
              <p:tags r:id="rId11"/>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8" name="矩形 7"/>
          <p:cNvSpPr/>
          <p:nvPr>
            <p:custDataLst>
              <p:tags r:id="rId12"/>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9" name="组合 8"/>
          <p:cNvGrpSpPr/>
          <p:nvPr/>
        </p:nvGrpSpPr>
        <p:grpSpPr>
          <a:xfrm>
            <a:off x="289800" y="-7800"/>
            <a:ext cx="720670" cy="968693"/>
            <a:chOff x="4438980" y="1414639"/>
            <a:chExt cx="720670" cy="968693"/>
          </a:xfrm>
        </p:grpSpPr>
        <p:sp>
          <p:nvSpPr>
            <p:cNvPr id="13" name="圆角矩形 12"/>
            <p:cNvSpPr/>
            <p:nvPr>
              <p:custDataLst>
                <p:tags r:id="rId13"/>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8" name="文本框 17"/>
            <p:cNvSpPr txBox="1"/>
            <p:nvPr>
              <p:custDataLst>
                <p:tags r:id="rId14"/>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26" name="圆角矩形 25"/>
            <p:cNvSpPr/>
            <p:nvPr>
              <p:custDataLst>
                <p:tags r:id="rId15"/>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4" fill="hold" grpId="0" nodeType="withEffect">
                                  <p:stCondLst>
                                    <p:cond delay="80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ipe(down)">
                                      <p:cBhvr>
                                        <p:cTn id="16" dur="500"/>
                                        <p:tgtEl>
                                          <p:spTgt spid="3074"/>
                                        </p:tgtEl>
                                      </p:cBhvr>
                                    </p:animEffect>
                                  </p:childTnLst>
                                </p:cTn>
                              </p:par>
                              <p:par>
                                <p:cTn id="17" presetID="22" presetClass="entr" presetSubtype="4"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par>
                                <p:cTn id="20" presetID="2" presetClass="entr" presetSubtype="4" fill="hold" nodeType="with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6" presetClass="entr" presetSubtype="42" fill="hold" grpId="0" nodeType="withEffect">
                                  <p:stCondLst>
                                    <p:cond delay="600"/>
                                  </p:stCondLst>
                                  <p:childTnLst>
                                    <p:set>
                                      <p:cBhvr>
                                        <p:cTn id="31" dur="1" fill="hold">
                                          <p:stCondLst>
                                            <p:cond delay="0"/>
                                          </p:stCondLst>
                                        </p:cTn>
                                        <p:tgtEl>
                                          <p:spTgt spid="7"/>
                                        </p:tgtEl>
                                        <p:attrNameLst>
                                          <p:attrName>style.visibility</p:attrName>
                                        </p:attrNameLst>
                                      </p:cBhvr>
                                      <p:to>
                                        <p:strVal val="visible"/>
                                      </p:to>
                                    </p:set>
                                    <p:animEffect transition="in" filter="barn(outHorizontal)">
                                      <p:cBhvr>
                                        <p:cTn id="32" dur="500"/>
                                        <p:tgtEl>
                                          <p:spTgt spid="7"/>
                                        </p:tgtEl>
                                      </p:cBhvr>
                                    </p:animEffect>
                                  </p:childTnLst>
                                </p:cTn>
                              </p:par>
                              <p:par>
                                <p:cTn id="33" presetID="17" presetClass="entr" presetSubtype="8" fill="hold" grpId="0" nodeType="withEffect">
                                  <p:stCondLst>
                                    <p:cond delay="800"/>
                                  </p:stCondLst>
                                  <p:childTnLst>
                                    <p:set>
                                      <p:cBhvr>
                                        <p:cTn id="34" dur="1" fill="hold">
                                          <p:stCondLst>
                                            <p:cond delay="0"/>
                                          </p:stCondLst>
                                        </p:cTn>
                                        <p:tgtEl>
                                          <p:spTgt spid="8"/>
                                        </p:tgtEl>
                                        <p:attrNameLst>
                                          <p:attrName>style.visibility</p:attrName>
                                        </p:attrNameLst>
                                      </p:cBhvr>
                                      <p:to>
                                        <p:strVal val="visible"/>
                                      </p:to>
                                    </p:set>
                                    <p:anim calcmode="lin" valueType="num">
                                      <p:cBhvr>
                                        <p:cTn id="35" dur="350" fill="hold"/>
                                        <p:tgtEl>
                                          <p:spTgt spid="8"/>
                                        </p:tgtEl>
                                        <p:attrNameLst>
                                          <p:attrName>ppt_x</p:attrName>
                                        </p:attrNameLst>
                                      </p:cBhvr>
                                      <p:tavLst>
                                        <p:tav tm="0">
                                          <p:val>
                                            <p:strVal val="#ppt_x-#ppt_w/2"/>
                                          </p:val>
                                        </p:tav>
                                        <p:tav tm="100000">
                                          <p:val>
                                            <p:strVal val="#ppt_x"/>
                                          </p:val>
                                        </p:tav>
                                      </p:tavLst>
                                    </p:anim>
                                    <p:anim calcmode="lin" valueType="num">
                                      <p:cBhvr>
                                        <p:cTn id="36" dur="350" fill="hold"/>
                                        <p:tgtEl>
                                          <p:spTgt spid="8"/>
                                        </p:tgtEl>
                                        <p:attrNameLst>
                                          <p:attrName>ppt_y</p:attrName>
                                        </p:attrNameLst>
                                      </p:cBhvr>
                                      <p:tavLst>
                                        <p:tav tm="0">
                                          <p:val>
                                            <p:strVal val="#ppt_y"/>
                                          </p:val>
                                        </p:tav>
                                        <p:tav tm="100000">
                                          <p:val>
                                            <p:strVal val="#ppt_y"/>
                                          </p:val>
                                        </p:tav>
                                      </p:tavLst>
                                    </p:anim>
                                    <p:anim calcmode="lin" valueType="num">
                                      <p:cBhvr>
                                        <p:cTn id="37" dur="350" fill="hold"/>
                                        <p:tgtEl>
                                          <p:spTgt spid="8"/>
                                        </p:tgtEl>
                                        <p:attrNameLst>
                                          <p:attrName>ppt_w</p:attrName>
                                        </p:attrNameLst>
                                      </p:cBhvr>
                                      <p:tavLst>
                                        <p:tav tm="0">
                                          <p:val>
                                            <p:fltVal val="0"/>
                                          </p:val>
                                        </p:tav>
                                        <p:tav tm="100000">
                                          <p:val>
                                            <p:strVal val="#ppt_w"/>
                                          </p:val>
                                        </p:tav>
                                      </p:tavLst>
                                    </p:anim>
                                    <p:anim calcmode="lin" valueType="num">
                                      <p:cBhvr>
                                        <p:cTn id="38" dur="35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 grpId="0"/>
      <p:bldP spid="7" grpId="0" bldLvl="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流水线技术</a:t>
            </a:r>
            <a:endParaRPr lang="zh-CN" altLang="en-US" b="1" dirty="0">
              <a:solidFill>
                <a:schemeClr val="accent1"/>
              </a:solidFill>
              <a:latin typeface="Arial" panose="020B0604020202020204" pitchFamily="34" charset="0"/>
              <a:ea typeface="微软雅黑" panose="020B0503020204020204" pitchFamily="34" charset="-122"/>
            </a:endParaRPr>
          </a:p>
        </p:txBody>
      </p:sp>
      <p:sp>
        <p:nvSpPr>
          <p:cNvPr id="4" name="Text Box 5"/>
          <p:cNvSpPr txBox="1">
            <a:spLocks noChangeArrowheads="1"/>
          </p:cNvSpPr>
          <p:nvPr>
            <p:custDataLst>
              <p:tags r:id="rId5"/>
            </p:custDataLst>
          </p:nvPr>
        </p:nvSpPr>
        <p:spPr bwMode="auto">
          <a:xfrm>
            <a:off x="1808405" y="1867100"/>
            <a:ext cx="8869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zh-CN" altLang="en-US" sz="2400" dirty="0">
                <a:latin typeface="楷体_GB2312" pitchFamily="49" charset="-122"/>
                <a:ea typeface="楷体_GB2312" pitchFamily="49" charset="-122"/>
              </a:rPr>
              <a:t>流水线技术：几个步骤可以并行执行提高了</a:t>
            </a:r>
            <a:r>
              <a:rPr lang="en-US" altLang="zh-CN" sz="2400" dirty="0">
                <a:latin typeface="楷体_GB2312" pitchFamily="49" charset="-122"/>
                <a:ea typeface="楷体_GB2312" pitchFamily="49" charset="-122"/>
              </a:rPr>
              <a:t>CPU</a:t>
            </a:r>
            <a:r>
              <a:rPr lang="zh-CN" altLang="en-US" sz="2400" dirty="0">
                <a:latin typeface="楷体_GB2312" pitchFamily="49" charset="-122"/>
                <a:ea typeface="楷体_GB2312" pitchFamily="49" charset="-122"/>
              </a:rPr>
              <a:t>的运行效率</a:t>
            </a:r>
            <a:endParaRPr lang="zh-CN" altLang="en-US" sz="2400" dirty="0">
              <a:latin typeface="楷体_GB2312" pitchFamily="49" charset="-122"/>
              <a:ea typeface="楷体_GB2312" pitchFamily="49" charset="-122"/>
            </a:endParaRPr>
          </a:p>
        </p:txBody>
      </p:sp>
      <p:grpSp>
        <p:nvGrpSpPr>
          <p:cNvPr id="7" name="组合 6"/>
          <p:cNvGrpSpPr/>
          <p:nvPr/>
        </p:nvGrpSpPr>
        <p:grpSpPr>
          <a:xfrm>
            <a:off x="1918797" y="3130133"/>
            <a:ext cx="8132947" cy="2740394"/>
            <a:chOff x="1635368" y="4270575"/>
            <a:chExt cx="6573838" cy="1860769"/>
          </a:xfrm>
        </p:grpSpPr>
        <p:sp>
          <p:nvSpPr>
            <p:cNvPr id="5" name="Text Box 6"/>
            <p:cNvSpPr txBox="1">
              <a:spLocks noChangeArrowheads="1"/>
            </p:cNvSpPr>
            <p:nvPr>
              <p:custDataLst>
                <p:tags r:id="rId6"/>
              </p:custDataLst>
            </p:nvPr>
          </p:nvSpPr>
          <p:spPr bwMode="auto">
            <a:xfrm>
              <a:off x="3884856" y="4270575"/>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译码</a:t>
              </a:r>
              <a:endParaRPr lang="zh-CN" altLang="en-US" sz="2000" b="0"/>
            </a:p>
          </p:txBody>
        </p:sp>
        <p:sp>
          <p:nvSpPr>
            <p:cNvPr id="6" name="Text Box 7"/>
            <p:cNvSpPr txBox="1">
              <a:spLocks noChangeArrowheads="1"/>
            </p:cNvSpPr>
            <p:nvPr>
              <p:custDataLst>
                <p:tags r:id="rId7"/>
              </p:custDataLst>
            </p:nvPr>
          </p:nvSpPr>
          <p:spPr bwMode="auto">
            <a:xfrm>
              <a:off x="2862506" y="4270575"/>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取指</a:t>
              </a:r>
              <a:endParaRPr lang="zh-CN" altLang="en-US" sz="2000" b="0"/>
            </a:p>
          </p:txBody>
        </p:sp>
        <p:sp>
          <p:nvSpPr>
            <p:cNvPr id="8" name="Text Box 8"/>
            <p:cNvSpPr txBox="1">
              <a:spLocks noChangeArrowheads="1"/>
            </p:cNvSpPr>
            <p:nvPr>
              <p:custDataLst>
                <p:tags r:id="rId8"/>
              </p:custDataLst>
            </p:nvPr>
          </p:nvSpPr>
          <p:spPr bwMode="auto">
            <a:xfrm>
              <a:off x="4907206" y="4270575"/>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执行</a:t>
              </a:r>
              <a:r>
                <a:rPr lang="en-US" altLang="zh-CN" sz="2000" b="0"/>
                <a:t>add</a:t>
              </a:r>
              <a:endParaRPr lang="en-US" altLang="zh-CN" sz="2000" b="0"/>
            </a:p>
          </p:txBody>
        </p:sp>
        <p:sp>
          <p:nvSpPr>
            <p:cNvPr id="9" name="Text Box 9"/>
            <p:cNvSpPr txBox="1">
              <a:spLocks noChangeArrowheads="1"/>
            </p:cNvSpPr>
            <p:nvPr>
              <p:custDataLst>
                <p:tags r:id="rId9"/>
              </p:custDataLst>
            </p:nvPr>
          </p:nvSpPr>
          <p:spPr bwMode="auto">
            <a:xfrm>
              <a:off x="4907206" y="4718250"/>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译码</a:t>
              </a:r>
              <a:endParaRPr lang="zh-CN" altLang="en-US" sz="2000" b="0"/>
            </a:p>
          </p:txBody>
        </p:sp>
        <p:sp>
          <p:nvSpPr>
            <p:cNvPr id="13" name="Text Box 10"/>
            <p:cNvSpPr txBox="1">
              <a:spLocks noChangeArrowheads="1"/>
            </p:cNvSpPr>
            <p:nvPr>
              <p:custDataLst>
                <p:tags r:id="rId10"/>
              </p:custDataLst>
            </p:nvPr>
          </p:nvSpPr>
          <p:spPr bwMode="auto">
            <a:xfrm>
              <a:off x="3884856" y="4718250"/>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取指</a:t>
              </a:r>
              <a:endParaRPr lang="zh-CN" altLang="en-US" sz="2000" b="0"/>
            </a:p>
          </p:txBody>
        </p:sp>
        <p:sp>
          <p:nvSpPr>
            <p:cNvPr id="26" name="Text Box 11"/>
            <p:cNvSpPr txBox="1">
              <a:spLocks noChangeArrowheads="1"/>
            </p:cNvSpPr>
            <p:nvPr>
              <p:custDataLst>
                <p:tags r:id="rId11"/>
              </p:custDataLst>
            </p:nvPr>
          </p:nvSpPr>
          <p:spPr bwMode="auto">
            <a:xfrm>
              <a:off x="5929556" y="4718250"/>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执行</a:t>
              </a:r>
              <a:r>
                <a:rPr lang="en-US" altLang="zh-CN" sz="2000" b="0"/>
                <a:t>sub</a:t>
              </a:r>
              <a:endParaRPr lang="en-US" altLang="zh-CN" sz="2000" b="0"/>
            </a:p>
          </p:txBody>
        </p:sp>
        <p:sp>
          <p:nvSpPr>
            <p:cNvPr id="27" name="Text Box 12"/>
            <p:cNvSpPr txBox="1">
              <a:spLocks noChangeArrowheads="1"/>
            </p:cNvSpPr>
            <p:nvPr>
              <p:custDataLst>
                <p:tags r:id="rId12"/>
              </p:custDataLst>
            </p:nvPr>
          </p:nvSpPr>
          <p:spPr bwMode="auto">
            <a:xfrm>
              <a:off x="5929556" y="5189738"/>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译码</a:t>
              </a:r>
              <a:endParaRPr lang="zh-CN" altLang="en-US" sz="2000" b="0"/>
            </a:p>
          </p:txBody>
        </p:sp>
        <p:sp>
          <p:nvSpPr>
            <p:cNvPr id="28" name="Text Box 13"/>
            <p:cNvSpPr txBox="1">
              <a:spLocks noChangeArrowheads="1"/>
            </p:cNvSpPr>
            <p:nvPr>
              <p:custDataLst>
                <p:tags r:id="rId13"/>
              </p:custDataLst>
            </p:nvPr>
          </p:nvSpPr>
          <p:spPr bwMode="auto">
            <a:xfrm>
              <a:off x="4907206" y="5189738"/>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取指</a:t>
              </a:r>
              <a:endParaRPr lang="zh-CN" altLang="en-US" sz="2000" b="0"/>
            </a:p>
          </p:txBody>
        </p:sp>
        <p:sp>
          <p:nvSpPr>
            <p:cNvPr id="29" name="Text Box 14"/>
            <p:cNvSpPr txBox="1">
              <a:spLocks noChangeArrowheads="1"/>
            </p:cNvSpPr>
            <p:nvPr>
              <p:custDataLst>
                <p:tags r:id="rId14"/>
              </p:custDataLst>
            </p:nvPr>
          </p:nvSpPr>
          <p:spPr bwMode="auto">
            <a:xfrm>
              <a:off x="6951906" y="5189738"/>
              <a:ext cx="1022350" cy="271681"/>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SzTx/>
                <a:buFontTx/>
                <a:buNone/>
              </a:pPr>
              <a:r>
                <a:rPr lang="zh-CN" altLang="en-US" sz="2000" b="0"/>
                <a:t>执行</a:t>
              </a:r>
              <a:r>
                <a:rPr lang="en-US" altLang="zh-CN" sz="2000" b="0"/>
                <a:t>cmp</a:t>
              </a:r>
              <a:endParaRPr lang="en-US" altLang="zh-CN" sz="2000" b="0"/>
            </a:p>
          </p:txBody>
        </p:sp>
        <p:sp>
          <p:nvSpPr>
            <p:cNvPr id="30" name="Line 15"/>
            <p:cNvSpPr>
              <a:spLocks noChangeShapeType="1"/>
            </p:cNvSpPr>
            <p:nvPr>
              <p:custDataLst>
                <p:tags r:id="rId15"/>
              </p:custDataLst>
            </p:nvPr>
          </p:nvSpPr>
          <p:spPr bwMode="auto">
            <a:xfrm>
              <a:off x="2862506" y="5859663"/>
              <a:ext cx="534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31" name="Line 16"/>
            <p:cNvSpPr>
              <a:spLocks noChangeShapeType="1"/>
            </p:cNvSpPr>
            <p:nvPr>
              <p:custDataLst>
                <p:tags r:id="rId16"/>
              </p:custDataLst>
            </p:nvPr>
          </p:nvSpPr>
          <p:spPr bwMode="auto">
            <a:xfrm>
              <a:off x="2862506" y="4584900"/>
              <a:ext cx="0" cy="1274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2" name="Line 17"/>
            <p:cNvSpPr>
              <a:spLocks noChangeShapeType="1"/>
            </p:cNvSpPr>
            <p:nvPr>
              <p:custDataLst>
                <p:tags r:id="rId17"/>
              </p:custDataLst>
            </p:nvPr>
          </p:nvSpPr>
          <p:spPr bwMode="auto">
            <a:xfrm>
              <a:off x="3884856" y="5032575"/>
              <a:ext cx="0" cy="8270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3" name="Line 18"/>
            <p:cNvSpPr>
              <a:spLocks noChangeShapeType="1"/>
            </p:cNvSpPr>
            <p:nvPr>
              <p:custDataLst>
                <p:tags r:id="rId18"/>
              </p:custDataLst>
            </p:nvPr>
          </p:nvSpPr>
          <p:spPr bwMode="auto">
            <a:xfrm>
              <a:off x="4907206" y="5504063"/>
              <a:ext cx="0" cy="355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4" name="Line 19"/>
            <p:cNvSpPr>
              <a:spLocks noChangeShapeType="1"/>
            </p:cNvSpPr>
            <p:nvPr>
              <p:custDataLst>
                <p:tags r:id="rId19"/>
              </p:custDataLst>
            </p:nvPr>
          </p:nvSpPr>
          <p:spPr bwMode="auto">
            <a:xfrm>
              <a:off x="5929556" y="5504063"/>
              <a:ext cx="0" cy="355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5" name="Line 20"/>
            <p:cNvSpPr>
              <a:spLocks noChangeShapeType="1"/>
            </p:cNvSpPr>
            <p:nvPr>
              <p:custDataLst>
                <p:tags r:id="rId20"/>
              </p:custDataLst>
            </p:nvPr>
          </p:nvSpPr>
          <p:spPr bwMode="auto">
            <a:xfrm>
              <a:off x="6951906" y="5504063"/>
              <a:ext cx="0" cy="355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6" name="Line 21"/>
            <p:cNvSpPr>
              <a:spLocks noChangeShapeType="1"/>
            </p:cNvSpPr>
            <p:nvPr>
              <p:custDataLst>
                <p:tags r:id="rId21"/>
              </p:custDataLst>
            </p:nvPr>
          </p:nvSpPr>
          <p:spPr bwMode="auto">
            <a:xfrm>
              <a:off x="7974256" y="5504063"/>
              <a:ext cx="0" cy="355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2000"/>
            </a:p>
          </p:txBody>
        </p:sp>
        <p:sp>
          <p:nvSpPr>
            <p:cNvPr id="37" name="Text Box 22"/>
            <p:cNvSpPr txBox="1">
              <a:spLocks noChangeArrowheads="1"/>
            </p:cNvSpPr>
            <p:nvPr>
              <p:custDataLst>
                <p:tags r:id="rId22"/>
              </p:custDataLst>
            </p:nvPr>
          </p:nvSpPr>
          <p:spPr bwMode="auto">
            <a:xfrm>
              <a:off x="2451343" y="5859663"/>
              <a:ext cx="815975" cy="27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zh-CN" altLang="en-US" sz="2000" b="0" dirty="0"/>
                <a:t>时间</a:t>
              </a:r>
              <a:endParaRPr lang="zh-CN" altLang="en-US" sz="2000" b="0" dirty="0"/>
            </a:p>
          </p:txBody>
        </p:sp>
        <p:sp>
          <p:nvSpPr>
            <p:cNvPr id="38" name="Text Box 23"/>
            <p:cNvSpPr txBox="1">
              <a:spLocks noChangeArrowheads="1"/>
            </p:cNvSpPr>
            <p:nvPr>
              <p:custDataLst>
                <p:tags r:id="rId23"/>
              </p:custDataLst>
            </p:nvPr>
          </p:nvSpPr>
          <p:spPr bwMode="auto">
            <a:xfrm>
              <a:off x="1635368" y="4295975"/>
              <a:ext cx="815975" cy="27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en-US" altLang="zh-CN" sz="2000" dirty="0"/>
                <a:t>a</a:t>
              </a:r>
              <a:r>
                <a:rPr lang="en-US" altLang="zh-CN" sz="2000" b="0" dirty="0"/>
                <a:t>dd</a:t>
              </a:r>
              <a:endParaRPr lang="en-US" altLang="zh-CN" sz="2000" b="0" dirty="0"/>
            </a:p>
          </p:txBody>
        </p:sp>
        <p:sp>
          <p:nvSpPr>
            <p:cNvPr id="39" name="Text Box 24"/>
            <p:cNvSpPr txBox="1">
              <a:spLocks noChangeArrowheads="1"/>
            </p:cNvSpPr>
            <p:nvPr>
              <p:custDataLst>
                <p:tags r:id="rId24"/>
              </p:custDataLst>
            </p:nvPr>
          </p:nvSpPr>
          <p:spPr bwMode="auto">
            <a:xfrm>
              <a:off x="1635368" y="4811913"/>
              <a:ext cx="815975" cy="27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en-US" altLang="zh-CN" sz="2000" dirty="0"/>
                <a:t>s</a:t>
              </a:r>
              <a:r>
                <a:rPr lang="en-US" altLang="zh-CN" sz="2000" b="0" dirty="0"/>
                <a:t>ub</a:t>
              </a:r>
              <a:endParaRPr lang="en-US" altLang="zh-CN" sz="2000" b="0" dirty="0"/>
            </a:p>
          </p:txBody>
        </p:sp>
        <p:sp>
          <p:nvSpPr>
            <p:cNvPr id="40" name="Text Box 25"/>
            <p:cNvSpPr txBox="1">
              <a:spLocks noChangeArrowheads="1"/>
            </p:cNvSpPr>
            <p:nvPr>
              <p:custDataLst>
                <p:tags r:id="rId25"/>
              </p:custDataLst>
            </p:nvPr>
          </p:nvSpPr>
          <p:spPr bwMode="auto">
            <a:xfrm>
              <a:off x="1640131" y="5215138"/>
              <a:ext cx="815975" cy="27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SzTx/>
                <a:buFontTx/>
                <a:buNone/>
              </a:pPr>
              <a:r>
                <a:rPr lang="en-US" altLang="zh-CN" sz="2000" dirty="0"/>
                <a:t>mov</a:t>
              </a:r>
              <a:endParaRPr lang="en-US" altLang="zh-CN" sz="2000" b="0"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Rectangle 3"/>
          <p:cNvSpPr>
            <a:spLocks noGrp="1" noChangeArrowheads="1"/>
          </p:cNvSpPr>
          <p:nvPr>
            <p:custDataLst>
              <p:tags r:id="rId4"/>
            </p:custDataLst>
          </p:nvPr>
        </p:nvSpPr>
        <p:spPr bwMode="auto">
          <a:xfrm>
            <a:off x="1635368" y="1143159"/>
            <a:ext cx="8229600" cy="55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b="1" dirty="0">
                <a:solidFill>
                  <a:schemeClr val="accent1"/>
                </a:solidFill>
                <a:latin typeface="Arial" panose="020B0604020202020204" pitchFamily="34" charset="0"/>
                <a:ea typeface="微软雅黑" panose="020B0503020204020204" pitchFamily="34" charset="-122"/>
              </a:rPr>
              <a:t>流水线技术说</a:t>
            </a:r>
            <a:endParaRPr lang="zh-CN" altLang="en-US" b="1" dirty="0">
              <a:solidFill>
                <a:schemeClr val="accent1"/>
              </a:solidFill>
              <a:latin typeface="Arial" panose="020B0604020202020204" pitchFamily="34" charset="0"/>
              <a:ea typeface="微软雅黑" panose="020B0503020204020204" pitchFamily="34" charset="-122"/>
            </a:endParaRPr>
          </a:p>
        </p:txBody>
      </p:sp>
      <p:grpSp>
        <p:nvGrpSpPr>
          <p:cNvPr id="41" name="组合 40"/>
          <p:cNvGrpSpPr/>
          <p:nvPr/>
        </p:nvGrpSpPr>
        <p:grpSpPr>
          <a:xfrm>
            <a:off x="1851269" y="2479044"/>
            <a:ext cx="6073776" cy="2774951"/>
            <a:chOff x="1196975" y="2686689"/>
            <a:chExt cx="6073776" cy="2774951"/>
          </a:xfrm>
        </p:grpSpPr>
        <p:sp>
          <p:nvSpPr>
            <p:cNvPr id="42" name="Rectangle 5"/>
            <p:cNvSpPr>
              <a:spLocks noChangeArrowheads="1"/>
            </p:cNvSpPr>
            <p:nvPr>
              <p:custDataLst>
                <p:tags r:id="rId5"/>
              </p:custDataLst>
            </p:nvPr>
          </p:nvSpPr>
          <p:spPr bwMode="auto">
            <a:xfrm>
              <a:off x="2994025" y="3131189"/>
              <a:ext cx="1393825" cy="541338"/>
            </a:xfrm>
            <a:prstGeom prst="rect">
              <a:avLst/>
            </a:prstGeom>
            <a:solidFill>
              <a:schemeClr val="accent1">
                <a:lumMod val="40000"/>
                <a:lumOff val="60000"/>
              </a:schemeClr>
            </a:solidFill>
            <a:ln w="15875">
              <a:solidFill>
                <a:schemeClr val="tx1"/>
              </a:solidFill>
              <a:miter lim="800000"/>
            </a:ln>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buSzTx/>
                <a:buFontTx/>
                <a:buNone/>
              </a:pPr>
              <a:endParaRPr kumimoji="0" lang="en-GB" altLang="zh-CN" sz="1400">
                <a:solidFill>
                  <a:schemeClr val="hlink"/>
                </a:solidFill>
                <a:latin typeface="Arial" panose="020B0604020202020204" pitchFamily="34" charset="0"/>
              </a:endParaRPr>
            </a:p>
          </p:txBody>
        </p:sp>
        <p:sp>
          <p:nvSpPr>
            <p:cNvPr id="43" name="Rectangle 6"/>
            <p:cNvSpPr>
              <a:spLocks noChangeArrowheads="1"/>
            </p:cNvSpPr>
            <p:nvPr>
              <p:custDataLst>
                <p:tags r:id="rId6"/>
              </p:custDataLst>
            </p:nvPr>
          </p:nvSpPr>
          <p:spPr bwMode="auto">
            <a:xfrm>
              <a:off x="2971800" y="3977327"/>
              <a:ext cx="1393825" cy="533400"/>
            </a:xfrm>
            <a:prstGeom prst="rect">
              <a:avLst/>
            </a:prstGeom>
            <a:solidFill>
              <a:srgbClr val="92D050"/>
            </a:solidFill>
            <a:ln w="15875">
              <a:solidFill>
                <a:schemeClr val="tx1"/>
              </a:solidFill>
              <a:miter lim="800000"/>
            </a:ln>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4" name="Rectangle 7"/>
            <p:cNvSpPr>
              <a:spLocks noChangeArrowheads="1"/>
            </p:cNvSpPr>
            <p:nvPr>
              <p:custDataLst>
                <p:tags r:id="rId7"/>
              </p:custDataLst>
            </p:nvPr>
          </p:nvSpPr>
          <p:spPr bwMode="auto">
            <a:xfrm>
              <a:off x="2971800" y="4815527"/>
              <a:ext cx="1393825" cy="533400"/>
            </a:xfrm>
            <a:prstGeom prst="rect">
              <a:avLst/>
            </a:prstGeom>
            <a:solidFill>
              <a:schemeClr val="bg2">
                <a:lumMod val="40000"/>
                <a:lumOff val="60000"/>
              </a:schemeClr>
            </a:solidFill>
            <a:ln w="15875">
              <a:solidFill>
                <a:schemeClr val="tx1"/>
              </a:solidFill>
              <a:miter lim="800000"/>
            </a:ln>
          </p:spPr>
          <p:txBody>
            <a:bodyPr wrap="none" anchor="ct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spcBef>
                  <a:spcPct val="50000"/>
                </a:spcBef>
              </a:pPr>
              <a:endParaRPr lang="zh-CN" altLang="en-US" sz="2000">
                <a:latin typeface="Arial" panose="020B0604020202020204" pitchFamily="34" charset="0"/>
              </a:endParaRPr>
            </a:p>
          </p:txBody>
        </p:sp>
        <p:sp>
          <p:nvSpPr>
            <p:cNvPr id="45" name="Rectangle 8"/>
            <p:cNvSpPr>
              <a:spLocks noChangeArrowheads="1"/>
            </p:cNvSpPr>
            <p:nvPr>
              <p:custDataLst>
                <p:tags r:id="rId8"/>
              </p:custDataLst>
            </p:nvPr>
          </p:nvSpPr>
          <p:spPr bwMode="auto">
            <a:xfrm>
              <a:off x="2994025" y="3264539"/>
              <a:ext cx="13890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nSpc>
                  <a:spcPct val="90000"/>
                </a:lnSpc>
                <a:buSzTx/>
                <a:buFontTx/>
                <a:buNone/>
              </a:pPr>
              <a:r>
                <a:rPr kumimoji="0" lang="en-US" altLang="zh-CN" sz="1400">
                  <a:solidFill>
                    <a:schemeClr val="bg1"/>
                  </a:solidFill>
                  <a:latin typeface="Arial" panose="020B0604020202020204" pitchFamily="34" charset="0"/>
                </a:rPr>
                <a:t>Fetch</a:t>
              </a:r>
              <a:endParaRPr kumimoji="0" lang="en-US" altLang="zh-CN" sz="1400">
                <a:solidFill>
                  <a:schemeClr val="bg1"/>
                </a:solidFill>
                <a:latin typeface="Arial" panose="020B0604020202020204" pitchFamily="34" charset="0"/>
              </a:endParaRPr>
            </a:p>
          </p:txBody>
        </p:sp>
        <p:sp>
          <p:nvSpPr>
            <p:cNvPr id="46" name="Rectangle 9"/>
            <p:cNvSpPr>
              <a:spLocks noChangeArrowheads="1"/>
            </p:cNvSpPr>
            <p:nvPr>
              <p:custDataLst>
                <p:tags r:id="rId9"/>
              </p:custDataLst>
            </p:nvPr>
          </p:nvSpPr>
          <p:spPr bwMode="auto">
            <a:xfrm>
              <a:off x="3013075" y="4110677"/>
              <a:ext cx="13303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nSpc>
                  <a:spcPct val="90000"/>
                </a:lnSpc>
                <a:buSzTx/>
                <a:buFontTx/>
                <a:buNone/>
              </a:pPr>
              <a:r>
                <a:rPr kumimoji="0" lang="en-US" altLang="zh-CN" sz="1400">
                  <a:solidFill>
                    <a:schemeClr val="bg1"/>
                  </a:solidFill>
                  <a:latin typeface="Arial" panose="020B0604020202020204" pitchFamily="34" charset="0"/>
                </a:rPr>
                <a:t>Decode</a:t>
              </a:r>
              <a:endParaRPr kumimoji="0" lang="en-US" altLang="zh-CN" sz="1400">
                <a:solidFill>
                  <a:schemeClr val="bg1"/>
                </a:solidFill>
                <a:latin typeface="Arial" panose="020B0604020202020204" pitchFamily="34" charset="0"/>
              </a:endParaRPr>
            </a:p>
          </p:txBody>
        </p:sp>
        <p:sp>
          <p:nvSpPr>
            <p:cNvPr id="47" name="Rectangle 10"/>
            <p:cNvSpPr>
              <a:spLocks noChangeArrowheads="1"/>
            </p:cNvSpPr>
            <p:nvPr>
              <p:custDataLst>
                <p:tags r:id="rId10"/>
              </p:custDataLst>
            </p:nvPr>
          </p:nvSpPr>
          <p:spPr bwMode="white">
            <a:xfrm>
              <a:off x="2971800" y="4942527"/>
              <a:ext cx="13716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nSpc>
                  <a:spcPct val="90000"/>
                </a:lnSpc>
                <a:buSzTx/>
                <a:buFontTx/>
                <a:buNone/>
              </a:pPr>
              <a:r>
                <a:rPr kumimoji="0" lang="en-US" altLang="zh-CN" sz="1400" dirty="0">
                  <a:solidFill>
                    <a:schemeClr val="bg1"/>
                  </a:solidFill>
                  <a:latin typeface="Arial" panose="020B0604020202020204" pitchFamily="34" charset="0"/>
                </a:rPr>
                <a:t>Execute</a:t>
              </a:r>
              <a:endParaRPr kumimoji="0" lang="en-US" altLang="zh-CN" sz="1400" dirty="0">
                <a:solidFill>
                  <a:schemeClr val="bg1"/>
                </a:solidFill>
                <a:latin typeface="Arial" panose="020B0604020202020204" pitchFamily="34" charset="0"/>
              </a:endParaRPr>
            </a:p>
          </p:txBody>
        </p:sp>
        <p:sp>
          <p:nvSpPr>
            <p:cNvPr id="48" name="Line 11"/>
            <p:cNvSpPr>
              <a:spLocks noChangeShapeType="1"/>
            </p:cNvSpPr>
            <p:nvPr>
              <p:custDataLst>
                <p:tags r:id="rId11"/>
              </p:custDataLst>
            </p:nvPr>
          </p:nvSpPr>
          <p:spPr bwMode="auto">
            <a:xfrm flipH="1">
              <a:off x="3683000" y="3663002"/>
              <a:ext cx="0" cy="322263"/>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2"/>
            <p:cNvSpPr>
              <a:spLocks noChangeShapeType="1"/>
            </p:cNvSpPr>
            <p:nvPr>
              <p:custDataLst>
                <p:tags r:id="rId12"/>
              </p:custDataLst>
            </p:nvPr>
          </p:nvSpPr>
          <p:spPr bwMode="auto">
            <a:xfrm>
              <a:off x="3657600" y="4510727"/>
              <a:ext cx="0" cy="304800"/>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Rectangle 13"/>
            <p:cNvSpPr>
              <a:spLocks noChangeArrowheads="1"/>
            </p:cNvSpPr>
            <p:nvPr>
              <p:custDataLst>
                <p:tags r:id="rId13"/>
              </p:custDataLst>
            </p:nvPr>
          </p:nvSpPr>
          <p:spPr bwMode="auto">
            <a:xfrm>
              <a:off x="4570413" y="3223264"/>
              <a:ext cx="20129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zh-CN" altLang="en-US" sz="1600" b="0">
                  <a:latin typeface="Arial" panose="020B0604020202020204" pitchFamily="34" charset="0"/>
                </a:rPr>
                <a:t>从存储器中读取指令</a:t>
              </a:r>
              <a:endParaRPr kumimoji="0" lang="zh-CN" altLang="en-US" sz="1600" b="0">
                <a:latin typeface="Arial" panose="020B0604020202020204" pitchFamily="34" charset="0"/>
              </a:endParaRPr>
            </a:p>
          </p:txBody>
        </p:sp>
        <p:sp>
          <p:nvSpPr>
            <p:cNvPr id="51" name="Rectangle 14"/>
            <p:cNvSpPr>
              <a:spLocks noChangeArrowheads="1"/>
            </p:cNvSpPr>
            <p:nvPr>
              <p:custDataLst>
                <p:tags r:id="rId14"/>
              </p:custDataLst>
            </p:nvPr>
          </p:nvSpPr>
          <p:spPr bwMode="auto">
            <a:xfrm>
              <a:off x="4535488" y="4117027"/>
              <a:ext cx="9969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zh-CN" altLang="en-US" sz="1600" b="0">
                  <a:latin typeface="Arial" panose="020B0604020202020204" pitchFamily="34" charset="0"/>
                </a:rPr>
                <a:t>解码指令</a:t>
              </a:r>
              <a:endParaRPr kumimoji="0" lang="zh-CN" altLang="en-US" sz="1600" b="0">
                <a:latin typeface="Arial" panose="020B0604020202020204" pitchFamily="34" charset="0"/>
              </a:endParaRPr>
            </a:p>
          </p:txBody>
        </p:sp>
        <p:sp>
          <p:nvSpPr>
            <p:cNvPr id="52" name="Rectangle 15"/>
            <p:cNvSpPr>
              <a:spLocks noChangeArrowheads="1"/>
            </p:cNvSpPr>
            <p:nvPr>
              <p:custDataLst>
                <p:tags r:id="rId15"/>
              </p:custDataLst>
            </p:nvPr>
          </p:nvSpPr>
          <p:spPr bwMode="auto">
            <a:xfrm>
              <a:off x="4535488" y="4707577"/>
              <a:ext cx="27352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zh-CN" altLang="en-US" sz="1600" b="0" dirty="0">
                  <a:latin typeface="Arial" panose="020B0604020202020204" pitchFamily="34" charset="0"/>
                </a:rPr>
                <a:t>寄存器读（从寄存器</a:t>
              </a:r>
              <a:r>
                <a:rPr kumimoji="0" lang="en-US" altLang="zh-CN" sz="1600" b="0" dirty="0">
                  <a:latin typeface="Arial" panose="020B0604020202020204" pitchFamily="34" charset="0"/>
                </a:rPr>
                <a:t>Bank</a:t>
              </a:r>
              <a:r>
                <a:rPr kumimoji="0" lang="zh-CN" altLang="en-US" sz="1600" b="0" dirty="0">
                  <a:latin typeface="Arial" panose="020B0604020202020204" pitchFamily="34" charset="0"/>
                </a:rPr>
                <a:t>）</a:t>
              </a:r>
              <a:endParaRPr kumimoji="0" lang="zh-CN" altLang="en-US" sz="1600" b="0" dirty="0">
                <a:latin typeface="Arial" panose="020B0604020202020204" pitchFamily="34" charset="0"/>
              </a:endParaRPr>
            </a:p>
            <a:p>
              <a:pPr algn="l">
                <a:lnSpc>
                  <a:spcPct val="90000"/>
                </a:lnSpc>
                <a:buSzTx/>
                <a:buFontTx/>
                <a:buNone/>
              </a:pPr>
              <a:r>
                <a:rPr kumimoji="0" lang="zh-CN" altLang="en-US" sz="1600" b="0" dirty="0">
                  <a:latin typeface="Arial" panose="020B0604020202020204" pitchFamily="34" charset="0"/>
                </a:rPr>
                <a:t>移位及</a:t>
              </a:r>
              <a:r>
                <a:rPr kumimoji="0" lang="en-US" altLang="zh-CN" sz="1600" b="0" dirty="0">
                  <a:latin typeface="Arial" panose="020B0604020202020204" pitchFamily="34" charset="0"/>
                </a:rPr>
                <a:t>ALU</a:t>
              </a:r>
              <a:r>
                <a:rPr kumimoji="0" lang="zh-CN" altLang="en-US" sz="1600" b="0" dirty="0">
                  <a:latin typeface="Arial" panose="020B0604020202020204" pitchFamily="34" charset="0"/>
                </a:rPr>
                <a:t>操作</a:t>
              </a:r>
              <a:endParaRPr kumimoji="0" lang="zh-CN" altLang="en-US" sz="1600" b="0" dirty="0">
                <a:latin typeface="Arial" panose="020B0604020202020204" pitchFamily="34" charset="0"/>
              </a:endParaRPr>
            </a:p>
            <a:p>
              <a:pPr algn="l">
                <a:lnSpc>
                  <a:spcPct val="90000"/>
                </a:lnSpc>
                <a:buSzTx/>
                <a:buFontTx/>
                <a:buNone/>
              </a:pPr>
              <a:r>
                <a:rPr kumimoji="0" lang="zh-CN" altLang="en-US" sz="1600" b="0" dirty="0">
                  <a:latin typeface="Arial" panose="020B0604020202020204" pitchFamily="34" charset="0"/>
                </a:rPr>
                <a:t>寄存器写（到寄存器</a:t>
              </a:r>
              <a:r>
                <a:rPr kumimoji="0" lang="en-US" altLang="zh-CN" sz="1600" b="0" dirty="0">
                  <a:latin typeface="Arial" panose="020B0604020202020204" pitchFamily="34" charset="0"/>
                </a:rPr>
                <a:t>Bank </a:t>
              </a:r>
              <a:r>
                <a:rPr kumimoji="0" lang="zh-CN" altLang="en-US" sz="1600" b="0" dirty="0">
                  <a:latin typeface="Arial" panose="020B0604020202020204" pitchFamily="34" charset="0"/>
                </a:rPr>
                <a:t>）</a:t>
              </a:r>
              <a:endParaRPr kumimoji="0" lang="zh-CN" altLang="en-US" sz="1600" b="0" dirty="0">
                <a:latin typeface="Arial" panose="020B0604020202020204" pitchFamily="34" charset="0"/>
              </a:endParaRPr>
            </a:p>
          </p:txBody>
        </p:sp>
        <p:sp>
          <p:nvSpPr>
            <p:cNvPr id="53" name="Rectangle 16"/>
            <p:cNvSpPr>
              <a:spLocks noChangeArrowheads="1"/>
            </p:cNvSpPr>
            <p:nvPr>
              <p:custDataLst>
                <p:tags r:id="rId16"/>
              </p:custDataLst>
            </p:nvPr>
          </p:nvSpPr>
          <p:spPr bwMode="auto">
            <a:xfrm>
              <a:off x="1219200" y="3215327"/>
              <a:ext cx="13763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en-US" altLang="zh-CN" sz="1600" b="0">
                  <a:latin typeface="Arial" panose="020B0604020202020204" pitchFamily="34" charset="0"/>
                </a:rPr>
                <a:t>PC	PC</a:t>
              </a:r>
              <a:endParaRPr kumimoji="0" lang="en-US" altLang="zh-CN" sz="1600" b="0">
                <a:latin typeface="Arial" panose="020B0604020202020204" pitchFamily="34" charset="0"/>
              </a:endParaRPr>
            </a:p>
          </p:txBody>
        </p:sp>
        <p:sp>
          <p:nvSpPr>
            <p:cNvPr id="54" name="Rectangle 17"/>
            <p:cNvSpPr>
              <a:spLocks noChangeArrowheads="1"/>
            </p:cNvSpPr>
            <p:nvPr>
              <p:custDataLst>
                <p:tags r:id="rId17"/>
              </p:custDataLst>
            </p:nvPr>
          </p:nvSpPr>
          <p:spPr bwMode="auto">
            <a:xfrm>
              <a:off x="1219200" y="4053527"/>
              <a:ext cx="155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en-US" altLang="zh-CN" sz="1600" b="0">
                  <a:latin typeface="Arial" panose="020B0604020202020204" pitchFamily="34" charset="0"/>
                </a:rPr>
                <a:t>PC - 4	PC-2</a:t>
              </a:r>
              <a:endParaRPr kumimoji="0" lang="en-US" altLang="zh-CN" sz="1600" b="0">
                <a:latin typeface="Arial" panose="020B0604020202020204" pitchFamily="34" charset="0"/>
              </a:endParaRPr>
            </a:p>
          </p:txBody>
        </p:sp>
        <p:sp>
          <p:nvSpPr>
            <p:cNvPr id="55" name="Rectangle 18"/>
            <p:cNvSpPr>
              <a:spLocks noChangeArrowheads="1"/>
            </p:cNvSpPr>
            <p:nvPr>
              <p:custDataLst>
                <p:tags r:id="rId18"/>
              </p:custDataLst>
            </p:nvPr>
          </p:nvSpPr>
          <p:spPr bwMode="auto">
            <a:xfrm>
              <a:off x="1219200" y="4891727"/>
              <a:ext cx="16716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defTabSz="911225">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defTabSz="911225"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lnSpc>
                  <a:spcPct val="90000"/>
                </a:lnSpc>
                <a:buSzTx/>
                <a:buFontTx/>
                <a:buNone/>
              </a:pPr>
              <a:r>
                <a:rPr kumimoji="0" lang="en-US" altLang="zh-CN" sz="1600" b="0">
                  <a:latin typeface="Arial" panose="020B0604020202020204" pitchFamily="34" charset="0"/>
                </a:rPr>
                <a:t>PC - 8	PC - 4</a:t>
              </a:r>
              <a:endParaRPr kumimoji="0" lang="en-US" altLang="zh-CN" sz="1600" b="0">
                <a:latin typeface="Arial" panose="020B0604020202020204" pitchFamily="34" charset="0"/>
              </a:endParaRPr>
            </a:p>
          </p:txBody>
        </p:sp>
        <p:sp>
          <p:nvSpPr>
            <p:cNvPr id="56" name="Rectangle 19"/>
            <p:cNvSpPr>
              <a:spLocks noChangeArrowheads="1"/>
            </p:cNvSpPr>
            <p:nvPr>
              <p:custDataLst>
                <p:tags r:id="rId19"/>
              </p:custDataLst>
            </p:nvPr>
          </p:nvSpPr>
          <p:spPr bwMode="auto">
            <a:xfrm>
              <a:off x="1196975" y="2686689"/>
              <a:ext cx="1730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gn="ctr">
                <a:spcBef>
                  <a:spcPct val="0"/>
                </a:spcBef>
                <a:defRPr kumimoji="1" sz="3600">
                  <a:solidFill>
                    <a:schemeClr val="tx1"/>
                  </a:solidFill>
                  <a:latin typeface="Times New Roman" panose="02020603050405020304" pitchFamily="18" charset="0"/>
                  <a:ea typeface="宋体" panose="02010600030101010101" pitchFamily="2" charset="-122"/>
                </a:defRPr>
              </a:lvl1pPr>
              <a:lvl2pPr marL="742950" indent="-285750" algn="ctr">
                <a:spcBef>
                  <a:spcPct val="0"/>
                </a:spcBef>
                <a:defRPr kumimoji="1" sz="3600">
                  <a:solidFill>
                    <a:schemeClr val="tx1"/>
                  </a:solidFill>
                  <a:latin typeface="Times New Roman" panose="02020603050405020304" pitchFamily="18" charset="0"/>
                  <a:ea typeface="宋体" panose="02010600030101010101" pitchFamily="2" charset="-122"/>
                </a:defRPr>
              </a:lvl2pPr>
              <a:lvl3pPr marL="11430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3pPr>
              <a:lvl4pPr marL="16002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4pPr>
              <a:lvl5pPr marL="2057400" indent="-228600" algn="ctr">
                <a:spcBef>
                  <a:spcPct val="0"/>
                </a:spcBef>
                <a:defRPr kumimoji="1" sz="36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l">
                <a:buSzTx/>
                <a:buFontTx/>
                <a:buNone/>
              </a:pPr>
              <a:r>
                <a:rPr kumimoji="0" lang="en-US" altLang="zh-CN" sz="1600" b="0" u="sng" dirty="0">
                  <a:latin typeface="Arial" panose="020B0604020202020204" pitchFamily="34" charset="0"/>
                </a:rPr>
                <a:t>ARM	Thumb</a:t>
              </a:r>
              <a:endParaRPr kumimoji="0" lang="en-US" altLang="zh-CN" sz="1600" b="0" u="sng" dirty="0">
                <a:latin typeface="Arial" panose="020B0604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5535" y="219710"/>
            <a:ext cx="4614545" cy="521970"/>
          </a:xfrm>
          <a:prstGeom prst="rect">
            <a:avLst/>
          </a:prstGeom>
          <a:noFill/>
        </p:spPr>
        <p:txBody>
          <a:bodyPr wrap="square" rtlCol="0">
            <a:spAutoFit/>
          </a:bodyPr>
          <a:lstStyle/>
          <a:p>
            <a:r>
              <a:rPr sz="2800" b="1" spc="300" dirty="0">
                <a:solidFill>
                  <a:schemeClr val="tx1">
                    <a:lumMod val="75000"/>
                    <a:lumOff val="25000"/>
                  </a:schemeClr>
                </a:solidFill>
              </a:rPr>
              <a:t>2 嵌入式处理器基础知识</a:t>
            </a:r>
            <a:endParaRPr sz="2800" b="1" spc="300" dirty="0">
              <a:solidFill>
                <a:schemeClr val="tx1">
                  <a:lumMod val="75000"/>
                  <a:lumOff val="25000"/>
                </a:schemeClr>
              </a:solidFill>
            </a:endParaRPr>
          </a:p>
        </p:txBody>
      </p:sp>
      <p:sp>
        <p:nvSpPr>
          <p:cNvPr id="20" name="矩形 19"/>
          <p:cNvSpPr/>
          <p:nvPr/>
        </p:nvSpPr>
        <p:spPr>
          <a:xfrm>
            <a:off x="5623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688361" y="232393"/>
            <a:ext cx="3027680" cy="521970"/>
          </a:xfrm>
          <a:prstGeom prst="rect">
            <a:avLst/>
          </a:prstGeom>
        </p:spPr>
        <p:txBody>
          <a:bodyPr wrap="none">
            <a:spAutoFit/>
          </a:bodyPr>
          <a:lstStyle/>
          <a:p>
            <a:pPr algn="l"/>
            <a:r>
              <a:rPr sz="2800" dirty="0">
                <a:solidFill>
                  <a:schemeClr val="tx1">
                    <a:lumMod val="75000"/>
                    <a:lumOff val="25000"/>
                  </a:schemeClr>
                </a:solidFill>
              </a:rPr>
              <a:t>微处理器体系结构</a:t>
            </a:r>
            <a:endParaRPr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圆角矩形 1"/>
          <p:cNvSpPr/>
          <p:nvPr>
            <p:custDataLst>
              <p:tags r:id="rId4"/>
            </p:custDataLst>
          </p:nvPr>
        </p:nvSpPr>
        <p:spPr>
          <a:xfrm>
            <a:off x="2649220" y="1623060"/>
            <a:ext cx="3676015" cy="285750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支持实时多任务/进程操作系统</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处理器结构可扩展</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存储区保护功能强</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中断处理能力强</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低功耗</a:t>
            </a:r>
            <a:endParaRPr dirty="0">
              <a:solidFill>
                <a:schemeClr val="tx1"/>
              </a:solidFill>
              <a:latin typeface="Arial" panose="020B0604020202020204" pitchFamily="34" charset="0"/>
            </a:endParaRPr>
          </a:p>
        </p:txBody>
      </p:sp>
      <p:grpSp>
        <p:nvGrpSpPr>
          <p:cNvPr id="4" name="组合 3"/>
          <p:cNvGrpSpPr/>
          <p:nvPr/>
        </p:nvGrpSpPr>
        <p:grpSpPr>
          <a:xfrm>
            <a:off x="1108878" y="2305496"/>
            <a:ext cx="1641420" cy="1491358"/>
            <a:chOff x="984131" y="1748258"/>
            <a:chExt cx="1910766" cy="1491358"/>
          </a:xfrm>
        </p:grpSpPr>
        <p:sp>
          <p:nvSpPr>
            <p:cNvPr id="5" name="等腰三角形 42"/>
            <p:cNvSpPr/>
            <p:nvPr>
              <p:custDataLst>
                <p:tags r:id="rId5"/>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custDataLst>
                <p:tags r:id="rId6"/>
              </p:custDataLst>
            </p:nvPr>
          </p:nvSpPr>
          <p:spPr bwMode="auto">
            <a:xfrm>
              <a:off x="1165117" y="2355949"/>
              <a:ext cx="1189776"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特点</a:t>
              </a:r>
              <a:endParaRPr lang="zh-CN" altLang="en-US" b="1" spc="300" dirty="0">
                <a:solidFill>
                  <a:schemeClr val="bg1"/>
                </a:solidFill>
                <a:latin typeface="+mj-lt"/>
                <a:ea typeface="微软雅黑" panose="020B0503020204020204" pitchFamily="34" charset="-122"/>
              </a:endParaRPr>
            </a:p>
          </p:txBody>
        </p:sp>
      </p:grpSp>
      <p:sp>
        <p:nvSpPr>
          <p:cNvPr id="26" name="圆角矩形 25"/>
          <p:cNvSpPr/>
          <p:nvPr>
            <p:custDataLst>
              <p:tags r:id="rId7"/>
            </p:custDataLst>
          </p:nvPr>
        </p:nvSpPr>
        <p:spPr>
          <a:xfrm>
            <a:off x="8226425" y="1623060"/>
            <a:ext cx="2817495" cy="285750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小体积</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高性能</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低功耗</a:t>
            </a:r>
            <a:endParaRPr dirty="0">
              <a:solidFill>
                <a:schemeClr val="tx1"/>
              </a:solidFill>
              <a:latin typeface="Arial" panose="020B0604020202020204" pitchFamily="34" charset="0"/>
            </a:endParaRPr>
          </a:p>
          <a:p>
            <a:pPr marL="285750" indent="-285750" algn="just">
              <a:lnSpc>
                <a:spcPct val="150000"/>
              </a:lnSpc>
              <a:buFont typeface="Wingdings" panose="05000000000000000000" pitchFamily="2" charset="2"/>
              <a:buChar char="p"/>
            </a:pPr>
            <a:r>
              <a:rPr dirty="0">
                <a:solidFill>
                  <a:schemeClr val="tx1"/>
                </a:solidFill>
                <a:latin typeface="Arial" panose="020B0604020202020204" pitchFamily="34" charset="0"/>
              </a:rPr>
              <a:t>高集成度</a:t>
            </a:r>
            <a:endParaRPr dirty="0">
              <a:solidFill>
                <a:schemeClr val="tx1"/>
              </a:solidFill>
              <a:latin typeface="Arial" panose="020B0604020202020204" pitchFamily="34" charset="0"/>
            </a:endParaRPr>
          </a:p>
        </p:txBody>
      </p:sp>
      <p:grpSp>
        <p:nvGrpSpPr>
          <p:cNvPr id="27" name="组合 26"/>
          <p:cNvGrpSpPr/>
          <p:nvPr/>
        </p:nvGrpSpPr>
        <p:grpSpPr>
          <a:xfrm>
            <a:off x="6585118" y="2305496"/>
            <a:ext cx="1641420" cy="1491358"/>
            <a:chOff x="984131" y="1748258"/>
            <a:chExt cx="1910766" cy="1491358"/>
          </a:xfrm>
        </p:grpSpPr>
        <p:sp>
          <p:nvSpPr>
            <p:cNvPr id="28" name="等腰三角形 42"/>
            <p:cNvSpPr/>
            <p:nvPr>
              <p:custDataLst>
                <p:tags r:id="rId8"/>
              </p:custDataLst>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custDataLst>
                <p:tags r:id="rId9"/>
              </p:custDataLst>
            </p:nvPr>
          </p:nvSpPr>
          <p:spPr bwMode="auto">
            <a:xfrm>
              <a:off x="1165117" y="2355949"/>
              <a:ext cx="1189776"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发展</a:t>
              </a:r>
              <a:endParaRPr lang="zh-CN" altLang="en-US"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方向</a:t>
              </a:r>
              <a:endParaRPr lang="zh-CN" altLang="en-US"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90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90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2" grpId="0" bldLvl="0" animBg="1"/>
      <p:bldP spid="2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155"/>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03</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062203"/>
            <a:ext cx="10763252" cy="829945"/>
          </a:xfrm>
          <a:prstGeom prst="rect">
            <a:avLst/>
          </a:prstGeom>
          <a:noFill/>
        </p:spPr>
        <p:txBody>
          <a:bodyPr wrap="square" rtlCol="0">
            <a:spAutoFit/>
          </a:bodyPr>
          <a:lstStyle/>
          <a:p>
            <a:pPr algn="ctr"/>
            <a:r>
              <a:rPr sz="4800" b="1" spc="300" dirty="0">
                <a:solidFill>
                  <a:schemeClr val="accent1"/>
                </a:solidFill>
              </a:rPr>
              <a:t>嵌入式操作系统</a:t>
            </a:r>
            <a:endParaRPr sz="4800" b="1" spc="300" dirty="0">
              <a:solidFill>
                <a:schemeClr val="accent1"/>
              </a:solidFill>
            </a:endParaRPr>
          </a:p>
        </p:txBody>
      </p:sp>
      <p:grpSp>
        <p:nvGrpSpPr>
          <p:cNvPr id="6" name="组合 5"/>
          <p:cNvGrpSpPr/>
          <p:nvPr/>
        </p:nvGrpSpPr>
        <p:grpSpPr>
          <a:xfrm>
            <a:off x="4276725" y="1991426"/>
            <a:ext cx="363855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 常见嵌入式操作系统</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511673"/>
            <a:ext cx="363855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a:solidFill>
                    <a:schemeClr val="tx1">
                      <a:lumMod val="75000"/>
                      <a:lumOff val="25000"/>
                    </a:schemeClr>
                  </a:solidFill>
                  <a:sym typeface="+mn-ea"/>
                </a:rPr>
                <a:t> 嵌入式操作系统分类</a:t>
              </a:r>
              <a:endParaRPr lang="zh-CN" altLang="en-US" spc="300" dirty="0">
                <a:solidFill>
                  <a:schemeClr val="tx1">
                    <a:lumMod val="75000"/>
                    <a:lumOff val="25000"/>
                  </a:schemeClr>
                </a:solidFill>
                <a:sym typeface="+mn-ea"/>
              </a:endParaRPr>
            </a:p>
          </p:txBody>
        </p:sp>
      </p:grpSp>
      <p:grpSp>
        <p:nvGrpSpPr>
          <p:cNvPr id="12" name="组合 11"/>
          <p:cNvGrpSpPr/>
          <p:nvPr/>
        </p:nvGrpSpPr>
        <p:grpSpPr>
          <a:xfrm>
            <a:off x="4276090" y="3031920"/>
            <a:ext cx="3639821" cy="401228"/>
            <a:chOff x="5162224" y="4930104"/>
            <a:chExt cx="1867552" cy="401228"/>
          </a:xfrm>
        </p:grpSpPr>
        <p:sp>
          <p:nvSpPr>
            <p:cNvPr id="13" name="文本框 12"/>
            <p:cNvSpPr txBox="1"/>
            <p:nvPr/>
          </p:nvSpPr>
          <p:spPr>
            <a:xfrm>
              <a:off x="5162224" y="4961219"/>
              <a:ext cx="1867552" cy="337185"/>
            </a:xfrm>
            <a:prstGeom prst="rect">
              <a:avLst/>
            </a:prstGeom>
            <a:noFill/>
          </p:spPr>
          <p:txBody>
            <a:bodyPr wrap="square" rtlCol="0">
              <a:spAutoFit/>
            </a:bodyPr>
            <a:lstStyle/>
            <a:p>
              <a:pPr algn="ctr"/>
              <a:r>
                <a:rPr sz="1600" spc="300" dirty="0">
                  <a:solidFill>
                    <a:schemeClr val="tx1">
                      <a:lumMod val="75000"/>
                      <a:lumOff val="25000"/>
                    </a:schemeClr>
                  </a:solidFill>
                </a:rPr>
                <a:t> 常见嵌入式操作系统特点介绍</a:t>
              </a:r>
              <a:endParaRPr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552167"/>
            <a:ext cx="3638550" cy="614902"/>
            <a:chOff x="5162550" y="5418236"/>
            <a:chExt cx="1866900" cy="614902"/>
          </a:xfrm>
        </p:grpSpPr>
        <p:sp>
          <p:nvSpPr>
            <p:cNvPr id="16" name="文本框 15"/>
            <p:cNvSpPr txBox="1"/>
            <p:nvPr/>
          </p:nvSpPr>
          <p:spPr>
            <a:xfrm>
              <a:off x="5276071" y="5449573"/>
              <a:ext cx="1639859" cy="583565"/>
            </a:xfrm>
            <a:prstGeom prst="rect">
              <a:avLst/>
            </a:prstGeom>
            <a:noFill/>
          </p:spPr>
          <p:txBody>
            <a:bodyPr wrap="square" rtlCol="0">
              <a:spAutoFit/>
            </a:bodyPr>
            <a:lstStyle/>
            <a:p>
              <a:pPr algn="ctr"/>
              <a:r>
                <a:rPr lang="en-US" altLang="zh-CN" sz="1600" spc="300" dirty="0">
                  <a:solidFill>
                    <a:schemeClr val="bg1">
                      <a:lumMod val="75000"/>
                    </a:schemeClr>
                  </a:solidFill>
                  <a:sym typeface="+mn-ea"/>
                </a:rPr>
                <a:t>-----</a:t>
              </a:r>
              <a:r>
                <a:rPr lang="zh-CN" altLang="en-US" sz="1600" spc="300" dirty="0">
                  <a:solidFill>
                    <a:schemeClr val="bg1">
                      <a:lumMod val="75000"/>
                    </a:schemeClr>
                  </a:solidFill>
                  <a:sym typeface="+mn-ea"/>
                </a:rPr>
                <a:t>虚席以待</a:t>
              </a:r>
              <a:r>
                <a:rPr lang="en-US" altLang="zh-CN" sz="1600" spc="300" dirty="0">
                  <a:solidFill>
                    <a:schemeClr val="bg1">
                      <a:lumMod val="75000"/>
                    </a:schemeClr>
                  </a:solidFill>
                  <a:sym typeface="+mn-ea"/>
                </a:rPr>
                <a:t>------</a:t>
              </a:r>
              <a:endParaRPr lang="zh-CN" altLang="en-US" sz="1600" spc="300" dirty="0">
                <a:solidFill>
                  <a:schemeClr val="bg1">
                    <a:lumMod val="75000"/>
                  </a:schemeClr>
                </a:solidFill>
              </a:endParaRPr>
            </a:p>
            <a:p>
              <a:pPr algn="ctr"/>
              <a:endParaRPr lang="zh-CN" altLang="en-US"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4072416"/>
            <a:ext cx="3638550" cy="401228"/>
            <a:chOff x="5162550" y="5895607"/>
            <a:chExt cx="1866900" cy="401228"/>
          </a:xfrm>
        </p:grpSpPr>
        <p:sp>
          <p:nvSpPr>
            <p:cNvPr id="19" name="文本框 18"/>
            <p:cNvSpPr txBox="1"/>
            <p:nvPr/>
          </p:nvSpPr>
          <p:spPr>
            <a:xfrm>
              <a:off x="5276071" y="5926944"/>
              <a:ext cx="1639859" cy="337185"/>
            </a:xfrm>
            <a:prstGeom prst="rect">
              <a:avLst/>
            </a:prstGeom>
            <a:noFill/>
          </p:spPr>
          <p:txBody>
            <a:bodyPr wrap="square" rtlCol="0">
              <a:spAutoFit/>
            </a:bodyPr>
            <a:lstStyle/>
            <a:p>
              <a:pPr algn="ctr"/>
              <a:r>
                <a:rPr lang="en-US" altLang="zh-CN" sz="1600" spc="300" dirty="0">
                  <a:solidFill>
                    <a:schemeClr val="bg1">
                      <a:lumMod val="75000"/>
                    </a:schemeClr>
                  </a:solidFill>
                  <a:sym typeface="+mn-ea"/>
                </a:rPr>
                <a:t>-----</a:t>
              </a:r>
              <a:r>
                <a:rPr lang="zh-CN" altLang="en-US" sz="1600" spc="300" dirty="0">
                  <a:solidFill>
                    <a:schemeClr val="bg1">
                      <a:lumMod val="75000"/>
                    </a:schemeClr>
                  </a:solidFill>
                  <a:sym typeface="+mn-ea"/>
                </a:rPr>
                <a:t>虚席以待</a:t>
              </a:r>
              <a:r>
                <a:rPr lang="en-US" altLang="zh-CN" sz="1600" spc="300" dirty="0">
                  <a:solidFill>
                    <a:schemeClr val="bg1">
                      <a:lumMod val="75000"/>
                    </a:schemeClr>
                  </a:solidFill>
                  <a:sym typeface="+mn-ea"/>
                </a:rPr>
                <a:t>------</a:t>
              </a:r>
              <a:endParaRPr lang="zh-CN" altLang="en-US" sz="1600" spc="300" dirty="0">
                <a:solidFill>
                  <a:schemeClr val="tx1">
                    <a:lumMod val="75000"/>
                    <a:lumOff val="2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76725" y="4620600"/>
            <a:ext cx="3638550" cy="401228"/>
            <a:chOff x="5162550" y="5895607"/>
            <a:chExt cx="1866900" cy="401228"/>
          </a:xfrm>
        </p:grpSpPr>
        <p:sp>
          <p:nvSpPr>
            <p:cNvPr id="22" name="文本框 21"/>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bg1">
                      <a:lumMod val="75000"/>
                    </a:schemeClr>
                  </a:solidFill>
                </a:rPr>
                <a:t>-----</a:t>
              </a:r>
              <a:r>
                <a:rPr lang="zh-CN" altLang="en-US" sz="1600" spc="300" dirty="0">
                  <a:solidFill>
                    <a:schemeClr val="bg1">
                      <a:lumMod val="75000"/>
                    </a:schemeClr>
                  </a:solidFill>
                </a:rPr>
                <a:t>虚席以待</a:t>
              </a:r>
              <a:r>
                <a:rPr lang="en-US" altLang="zh-CN" sz="1600" spc="300" dirty="0">
                  <a:solidFill>
                    <a:schemeClr val="bg1">
                      <a:lumMod val="75000"/>
                    </a:schemeClr>
                  </a:solidFill>
                </a:rPr>
                <a:t>------</a:t>
              </a:r>
              <a:endParaRPr lang="zh-CN" altLang="en-US" sz="1600" spc="300" dirty="0">
                <a:solidFill>
                  <a:schemeClr val="bg1">
                    <a:lumMod val="75000"/>
                  </a:schemeClr>
                </a:solidFill>
              </a:endParaRPr>
            </a:p>
          </p:txBody>
        </p:sp>
        <p:sp>
          <p:nvSpPr>
            <p:cNvPr id="23"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par>
                                <p:cTn id="38" presetID="12" presetClass="entr" presetSubtype="1" fill="hold" nodeType="withEffect">
                                  <p:stCondLst>
                                    <p:cond delay="23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ppt_y</p:attrName>
                                        </p:attrNameLst>
                                      </p:cBhvr>
                                      <p:tavLst>
                                        <p:tav tm="0">
                                          <p:val>
                                            <p:strVal val="#ppt_y-#ppt_h*1.125000"/>
                                          </p:val>
                                        </p:tav>
                                        <p:tav tm="100000">
                                          <p:val>
                                            <p:strVal val="#ppt_y"/>
                                          </p:val>
                                        </p:tav>
                                      </p:tavLst>
                                    </p:anim>
                                    <p:animEffect transition="in" filter="wipe(down)">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矩形 19"/>
          <p:cNvSpPr/>
          <p:nvPr/>
        </p:nvSpPr>
        <p:spPr>
          <a:xfrm>
            <a:off x="401025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3548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rPr>
              <a:t>嵌入式操作系统</a:t>
            </a:r>
            <a:endParaRPr sz="2800" b="1" spc="300" dirty="0">
              <a:solidFill>
                <a:schemeClr val="tx1">
                  <a:lumMod val="75000"/>
                  <a:lumOff val="25000"/>
                </a:schemeClr>
              </a:solidFill>
            </a:endParaRPr>
          </a:p>
        </p:txBody>
      </p:sp>
      <p:sp>
        <p:nvSpPr>
          <p:cNvPr id="28" name="矩形 27"/>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grpSp>
        <p:nvGrpSpPr>
          <p:cNvPr id="35" name="组合 34"/>
          <p:cNvGrpSpPr/>
          <p:nvPr/>
        </p:nvGrpSpPr>
        <p:grpSpPr>
          <a:xfrm>
            <a:off x="1134110" y="2206625"/>
            <a:ext cx="1681480" cy="1945005"/>
            <a:chOff x="984131" y="1748258"/>
            <a:chExt cx="1910766" cy="1491358"/>
          </a:xfrm>
        </p:grpSpPr>
        <p:sp>
          <p:nvSpPr>
            <p:cNvPr id="36"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7" name="TextBox 24"/>
            <p:cNvSpPr>
              <a:spLocks noChangeArrowheads="1"/>
            </p:cNvSpPr>
            <p:nvPr/>
          </p:nvSpPr>
          <p:spPr bwMode="auto">
            <a:xfrm>
              <a:off x="1165116" y="2175091"/>
              <a:ext cx="1189776" cy="6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b="1" spc="300" dirty="0">
                  <a:solidFill>
                    <a:schemeClr val="bg1"/>
                  </a:solidFill>
                  <a:latin typeface="+mj-lt"/>
                  <a:ea typeface="微软雅黑" panose="020B0503020204020204" pitchFamily="34" charset="-122"/>
                </a:rPr>
                <a:t>常见嵌入式操作系统</a:t>
              </a:r>
              <a:endParaRPr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2" name="Picture 3"/>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l="13562" t="29880" r="15190" b="10361"/>
          <a:stretch>
            <a:fillRect/>
          </a:stretch>
        </p:blipFill>
        <p:spPr bwMode="auto">
          <a:xfrm>
            <a:off x="3024508" y="1125018"/>
            <a:ext cx="78486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9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2" presetClass="entr" presetSubtype="4" fill="hold" nodeType="withEffect">
                                  <p:stCondLst>
                                    <p:cond delay="90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8" presetClass="entr" presetSubtype="12"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strips(downLef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304415" y="1106805"/>
            <a:ext cx="9218930" cy="174752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sz="2000" dirty="0">
                <a:solidFill>
                  <a:prstClr val="black">
                    <a:lumMod val="75000"/>
                    <a:lumOff val="25000"/>
                  </a:prstClr>
                </a:solidFill>
                <a:latin typeface="Arial" panose="020B0604020202020204" pitchFamily="34" charset="0"/>
              </a:rPr>
              <a:t>分时操作系统以时间片为基本调度原则的操作系统。</a:t>
            </a:r>
            <a:endParaRPr sz="2000" dirty="0">
              <a:solidFill>
                <a:prstClr val="black">
                  <a:lumMod val="75000"/>
                  <a:lumOff val="25000"/>
                </a:prstClr>
              </a:solidFill>
              <a:latin typeface="Arial" panose="020B0604020202020204" pitchFamily="34" charset="0"/>
            </a:endParaRPr>
          </a:p>
          <a:p>
            <a:pPr lvl="0" algn="just">
              <a:lnSpc>
                <a:spcPct val="150000"/>
              </a:lnSpc>
            </a:pPr>
            <a:r>
              <a:rPr sz="2000" dirty="0">
                <a:solidFill>
                  <a:prstClr val="black">
                    <a:lumMod val="75000"/>
                    <a:lumOff val="25000"/>
                  </a:prstClr>
                </a:solidFill>
                <a:latin typeface="Arial" panose="020B0604020202020204" pitchFamily="34" charset="0"/>
              </a:rPr>
              <a:t>对于分时操作系统，软件的执行在时间上的要求，并不严格，时间上的错误，一般不会造成灾难性的后果</a:t>
            </a:r>
            <a:r>
              <a:rPr lang="zh-CN" sz="2000" dirty="0">
                <a:solidFill>
                  <a:prstClr val="black">
                    <a:lumMod val="75000"/>
                    <a:lumOff val="25000"/>
                  </a:prstClr>
                </a:solidFill>
                <a:latin typeface="Arial" panose="020B0604020202020204" pitchFamily="34" charset="0"/>
              </a:rPr>
              <a:t>，</a:t>
            </a:r>
            <a:r>
              <a:rPr sz="2000" dirty="0">
                <a:solidFill>
                  <a:prstClr val="black">
                    <a:lumMod val="75000"/>
                    <a:lumOff val="25000"/>
                  </a:prstClr>
                </a:solidFill>
                <a:latin typeface="Arial" panose="020B0604020202020204" pitchFamily="34" charset="0"/>
              </a:rPr>
              <a:t>典型代表WinCE</a:t>
            </a:r>
            <a:r>
              <a:rPr lang="zh-CN" sz="2000" dirty="0">
                <a:solidFill>
                  <a:prstClr val="black">
                    <a:lumMod val="75000"/>
                    <a:lumOff val="25000"/>
                  </a:prstClr>
                </a:solidFill>
                <a:latin typeface="Arial" panose="020B0604020202020204" pitchFamily="34" charset="0"/>
              </a:rPr>
              <a:t>。</a:t>
            </a:r>
            <a:endParaRPr lang="zh-CN"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1050290" y="1308735"/>
            <a:ext cx="1268095" cy="154559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845" y="1577038"/>
              <a:ext cx="1189776" cy="45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分时操作系统</a:t>
              </a:r>
              <a:endParaRPr lang="zh-CN" altLang="en-US" b="1" spc="300" dirty="0">
                <a:solidFill>
                  <a:schemeClr val="bg1"/>
                </a:solidFill>
                <a:latin typeface="+mj-lt"/>
                <a:ea typeface="微软雅黑" panose="020B0503020204020204" pitchFamily="34" charset="-122"/>
              </a:endParaRPr>
            </a:p>
          </p:txBody>
        </p:sp>
      </p:grpSp>
      <p:sp>
        <p:nvSpPr>
          <p:cNvPr id="30" name="圆角矩形 17"/>
          <p:cNvSpPr/>
          <p:nvPr/>
        </p:nvSpPr>
        <p:spPr>
          <a:xfrm>
            <a:off x="2275205" y="3315335"/>
            <a:ext cx="9248140" cy="258064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sz="2000">
                <a:solidFill>
                  <a:prstClr val="black">
                    <a:lumMod val="75000"/>
                    <a:lumOff val="25000"/>
                  </a:prstClr>
                </a:solidFill>
                <a:latin typeface="Arial" panose="020B0604020202020204" pitchFamily="34" charset="0"/>
              </a:rPr>
              <a:t>实时操作系统</a:t>
            </a:r>
            <a:r>
              <a:rPr lang="zh-CN" sz="2000">
                <a:solidFill>
                  <a:prstClr val="black">
                    <a:lumMod val="75000"/>
                    <a:lumOff val="25000"/>
                  </a:prstClr>
                </a:solidFill>
                <a:latin typeface="Arial" panose="020B0604020202020204" pitchFamily="34" charset="0"/>
              </a:rPr>
              <a:t>英文全称为</a:t>
            </a:r>
            <a:r>
              <a:rPr lang="en-US" altLang="zh-CN" sz="2000">
                <a:solidFill>
                  <a:prstClr val="black">
                    <a:lumMod val="75000"/>
                    <a:lumOff val="25000"/>
                  </a:prstClr>
                </a:solidFill>
                <a:latin typeface="Arial" panose="020B0604020202020204" pitchFamily="34" charset="0"/>
              </a:rPr>
              <a:t> </a:t>
            </a:r>
            <a:r>
              <a:rPr sz="2000">
                <a:solidFill>
                  <a:prstClr val="black">
                    <a:lumMod val="75000"/>
                    <a:lumOff val="25000"/>
                  </a:prstClr>
                </a:solidFill>
                <a:latin typeface="Arial" panose="020B0604020202020204" pitchFamily="34" charset="0"/>
              </a:rPr>
              <a:t>Real Time Operating System)</a:t>
            </a:r>
            <a:r>
              <a:rPr lang="zh-CN" sz="2000">
                <a:solidFill>
                  <a:prstClr val="black">
                    <a:lumMod val="75000"/>
                    <a:lumOff val="25000"/>
                  </a:prstClr>
                </a:solidFill>
                <a:latin typeface="Arial" panose="020B0604020202020204" pitchFamily="34" charset="0"/>
              </a:rPr>
              <a:t>，</a:t>
            </a:r>
            <a:r>
              <a:rPr lang="en-US" altLang="zh-CN" sz="2000">
                <a:solidFill>
                  <a:prstClr val="black">
                    <a:lumMod val="75000"/>
                    <a:lumOff val="25000"/>
                  </a:prstClr>
                </a:solidFill>
                <a:latin typeface="Arial" panose="020B0604020202020204" pitchFamily="34" charset="0"/>
              </a:rPr>
              <a:t> </a:t>
            </a:r>
            <a:r>
              <a:rPr sz="2000">
                <a:solidFill>
                  <a:prstClr val="black">
                    <a:lumMod val="75000"/>
                    <a:lumOff val="25000"/>
                  </a:prstClr>
                </a:solidFill>
                <a:latin typeface="Arial" panose="020B0604020202020204" pitchFamily="34" charset="0"/>
              </a:rPr>
              <a:t>以优先级为基本调度原则的操作系统.</a:t>
            </a:r>
            <a:endParaRPr sz="2000">
              <a:solidFill>
                <a:prstClr val="black">
                  <a:lumMod val="75000"/>
                  <a:lumOff val="25000"/>
                </a:prstClr>
              </a:solidFill>
              <a:latin typeface="Arial" panose="020B0604020202020204" pitchFamily="34" charset="0"/>
            </a:endParaRPr>
          </a:p>
          <a:p>
            <a:pPr lvl="0" algn="just">
              <a:lnSpc>
                <a:spcPct val="150000"/>
              </a:lnSpc>
            </a:pPr>
            <a:r>
              <a:rPr sz="2000">
                <a:solidFill>
                  <a:prstClr val="black">
                    <a:lumMod val="75000"/>
                    <a:lumOff val="25000"/>
                  </a:prstClr>
                </a:solidFill>
                <a:latin typeface="Arial" panose="020B0604020202020204" pitchFamily="34" charset="0"/>
              </a:rPr>
              <a:t>实时操作系统与一般的操作系统相比，最大的特色就是“实时性”.</a:t>
            </a:r>
            <a:endParaRPr sz="2000">
              <a:solidFill>
                <a:prstClr val="black">
                  <a:lumMod val="75000"/>
                  <a:lumOff val="25000"/>
                </a:prstClr>
              </a:solidFill>
              <a:latin typeface="Arial" panose="020B0604020202020204" pitchFamily="34" charset="0"/>
            </a:endParaRPr>
          </a:p>
          <a:p>
            <a:pPr lvl="0" algn="just">
              <a:lnSpc>
                <a:spcPct val="150000"/>
              </a:lnSpc>
            </a:pPr>
            <a:r>
              <a:rPr sz="2000">
                <a:solidFill>
                  <a:prstClr val="black">
                    <a:lumMod val="75000"/>
                    <a:lumOff val="25000"/>
                  </a:prstClr>
                </a:solidFill>
                <a:latin typeface="Arial" panose="020B0604020202020204" pitchFamily="34" charset="0"/>
              </a:rPr>
              <a:t>如果有高优先级任务需要执行，实时操作系统会尽可能快的执行该任务，延时较短。这个特性保证了各个任务的及时执行</a:t>
            </a:r>
            <a:r>
              <a:rPr lang="zh-CN" sz="2000">
                <a:solidFill>
                  <a:prstClr val="black">
                    <a:lumMod val="75000"/>
                    <a:lumOff val="25000"/>
                  </a:prstClr>
                </a:solidFill>
                <a:latin typeface="Arial" panose="020B0604020202020204" pitchFamily="34" charset="0"/>
              </a:rPr>
              <a:t>，</a:t>
            </a:r>
            <a:r>
              <a:rPr sz="2000">
                <a:solidFill>
                  <a:prstClr val="black">
                    <a:lumMod val="75000"/>
                    <a:lumOff val="25000"/>
                  </a:prstClr>
                </a:solidFill>
                <a:latin typeface="Arial" panose="020B0604020202020204" pitchFamily="34" charset="0"/>
              </a:rPr>
              <a:t>典型代表：uCOS-II /III</a:t>
            </a:r>
            <a:r>
              <a:rPr lang="zh-CN" sz="2000">
                <a:solidFill>
                  <a:prstClr val="black">
                    <a:lumMod val="75000"/>
                    <a:lumOff val="25000"/>
                  </a:prstClr>
                </a:solidFill>
                <a:latin typeface="Arial" panose="020B0604020202020204" pitchFamily="34" charset="0"/>
              </a:rPr>
              <a:t>。</a:t>
            </a:r>
            <a:endParaRPr lang="zh-CN" sz="2000">
              <a:solidFill>
                <a:prstClr val="black">
                  <a:lumMod val="75000"/>
                  <a:lumOff val="25000"/>
                </a:prstClr>
              </a:solidFill>
              <a:latin typeface="Arial" panose="020B0604020202020204" pitchFamily="34" charset="0"/>
            </a:endParaRPr>
          </a:p>
        </p:txBody>
      </p:sp>
      <p:grpSp>
        <p:nvGrpSpPr>
          <p:cNvPr id="32" name="组合 31"/>
          <p:cNvGrpSpPr/>
          <p:nvPr/>
        </p:nvGrpSpPr>
        <p:grpSpPr>
          <a:xfrm>
            <a:off x="1102995" y="3742055"/>
            <a:ext cx="1156970" cy="1561465"/>
            <a:chOff x="1184861" y="1176758"/>
            <a:chExt cx="1691689" cy="1271167"/>
          </a:xfrm>
        </p:grpSpPr>
        <p:sp>
          <p:nvSpPr>
            <p:cNvPr id="34"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5" name="TextBox 24"/>
            <p:cNvSpPr>
              <a:spLocks noChangeArrowheads="1"/>
            </p:cNvSpPr>
            <p:nvPr/>
          </p:nvSpPr>
          <p:spPr bwMode="auto">
            <a:xfrm>
              <a:off x="1297858" y="1529644"/>
              <a:ext cx="1189776" cy="45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实时操作系统</a:t>
              </a:r>
              <a:endParaRPr lang="zh-CN" altLang="en-US"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grpId="0"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nodeType="withEffect">
                                  <p:stCondLst>
                                    <p:cond delay="40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P spid="30"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7160"/>
            <a:ext cx="6548755" cy="232473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sz="2000" dirty="0">
                <a:solidFill>
                  <a:prstClr val="black">
                    <a:lumMod val="75000"/>
                    <a:lumOff val="25000"/>
                  </a:prstClr>
                </a:solidFill>
                <a:latin typeface="Arial" panose="020B0604020202020204" pitchFamily="34" charset="0"/>
              </a:rPr>
              <a:t>是MS的产品，由Win95精简而来</a:t>
            </a:r>
            <a:endParaRPr sz="2000" dirty="0">
              <a:solidFill>
                <a:prstClr val="black">
                  <a:lumMod val="75000"/>
                  <a:lumOff val="25000"/>
                </a:prstClr>
              </a:solidFill>
              <a:latin typeface="Arial" panose="020B0604020202020204" pitchFamily="34" charset="0"/>
            </a:endParaRPr>
          </a:p>
          <a:p>
            <a:pPr lvl="0" algn="just">
              <a:lnSpc>
                <a:spcPct val="150000"/>
              </a:lnSpc>
            </a:pPr>
            <a:r>
              <a:rPr sz="2000" dirty="0">
                <a:solidFill>
                  <a:prstClr val="black">
                    <a:lumMod val="75000"/>
                    <a:lumOff val="25000"/>
                  </a:prstClr>
                </a:solidFill>
                <a:latin typeface="Arial" panose="020B0604020202020204" pitchFamily="34" charset="0"/>
              </a:rPr>
              <a:t>PDA、手机、显示仪表等界面要求较高场合</a:t>
            </a:r>
            <a:endParaRPr sz="2000" dirty="0">
              <a:solidFill>
                <a:prstClr val="black">
                  <a:lumMod val="75000"/>
                  <a:lumOff val="25000"/>
                </a:prstClr>
              </a:solidFill>
              <a:latin typeface="Arial" panose="020B0604020202020204" pitchFamily="34" charset="0"/>
            </a:endParaRPr>
          </a:p>
          <a:p>
            <a:pPr lvl="0" algn="just">
              <a:lnSpc>
                <a:spcPct val="150000"/>
              </a:lnSpc>
            </a:pPr>
            <a:r>
              <a:rPr sz="2000" dirty="0">
                <a:solidFill>
                  <a:prstClr val="black">
                    <a:lumMod val="75000"/>
                    <a:lumOff val="25000"/>
                  </a:prstClr>
                </a:solidFill>
                <a:latin typeface="Arial" panose="020B0604020202020204" pitchFamily="34" charset="0"/>
              </a:rPr>
              <a:t>优点：界面友好</a:t>
            </a:r>
            <a:endParaRPr sz="2000" dirty="0">
              <a:solidFill>
                <a:prstClr val="black">
                  <a:lumMod val="75000"/>
                  <a:lumOff val="25000"/>
                </a:prstClr>
              </a:solidFill>
              <a:latin typeface="Arial" panose="020B0604020202020204" pitchFamily="34" charset="0"/>
            </a:endParaRPr>
          </a:p>
          <a:p>
            <a:pPr lvl="0" algn="just">
              <a:lnSpc>
                <a:spcPct val="150000"/>
              </a:lnSpc>
            </a:pPr>
            <a:r>
              <a:rPr sz="2000" dirty="0">
                <a:solidFill>
                  <a:prstClr val="black">
                    <a:lumMod val="75000"/>
                    <a:lumOff val="25000"/>
                  </a:prstClr>
                </a:solidFill>
                <a:latin typeface="Arial" panose="020B0604020202020204" pitchFamily="34" charset="0"/>
              </a:rPr>
              <a:t>缺点：实时性不够，软实时操作系统</a:t>
            </a: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1541145" y="1797050"/>
            <a:ext cx="1312545" cy="154559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831" y="1668725"/>
              <a:ext cx="1189901" cy="22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WinCE</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2"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5085177" y="3945499"/>
            <a:ext cx="6048375" cy="2322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7160"/>
            <a:ext cx="8034655" cy="461581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美国WindRiver System公司开发的嵌入式实时操作系统</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采用基于微内核的体系结构，由四百多个相对独立、短小精练的目标模块组成</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用户可根据需要选择适当的模块，进行裁减和配置。</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采用GNU类型的编译和调试器，专有的API函数，支持x86、Motorola MC68xxx、Coldfire、PowerPC、MIPS、ARM、i960等主流的32位处理器，</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具有良好的可靠性和卓越的实时性，是目前嵌入式系统领域中使用最广泛、市场占有率最高的商业系统之一。</a:t>
            </a: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VxWorks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美国 WIND RIVER公司的产品。</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是一个模块化、高性能的实时操作系统，专为嵌入式微处理器设计。</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商用操作系统</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pSOS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2"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425173" y="2988208"/>
            <a:ext cx="4248150" cy="2801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美国 WIND RIVER公司的产品。</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是一个模块化、高性能的实时操作系统，专为嵌入式微处理器设计。</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商用操作系统</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QNX</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 name="Picture 4" descr="logo"/>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8712199" y="4438406"/>
            <a:ext cx="1972029" cy="837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9" name="TextBox 2"/>
          <p:cNvSpPr txBox="1"/>
          <p:nvPr>
            <p:custDataLst>
              <p:tags r:id="rId10"/>
            </p:custDataLst>
          </p:nvPr>
        </p:nvSpPr>
        <p:spPr>
          <a:xfrm>
            <a:off x="1736817" y="1289123"/>
            <a:ext cx="9961685" cy="523220"/>
          </a:xfrm>
          <a:prstGeom prst="rect">
            <a:avLst/>
          </a:prstGeom>
          <a:noFill/>
        </p:spPr>
        <p:txBody>
          <a:bodyPr wrap="square" rtlCol="0">
            <a:spAutoFit/>
          </a:bodyPr>
          <a:lstStyle/>
          <a:p>
            <a:r>
              <a:rPr lang="zh-CN" altLang="en-US" sz="2800" b="1" dirty="0"/>
              <a:t> </a:t>
            </a:r>
            <a:r>
              <a:rPr lang="en-US" altLang="zh-CN" sz="2800" b="1" dirty="0"/>
              <a:t>Jawbone</a:t>
            </a:r>
            <a:r>
              <a:rPr lang="zh-CN" altLang="en-US" sz="2800" b="1" dirty="0"/>
              <a:t> </a:t>
            </a:r>
            <a:r>
              <a:rPr lang="en-US" altLang="zh-CN" sz="2800" b="1" dirty="0"/>
              <a:t>UP </a:t>
            </a:r>
            <a:r>
              <a:rPr lang="zh-CN" altLang="en-US" sz="2800" b="1" dirty="0"/>
              <a:t>手环和小米手环</a:t>
            </a:r>
            <a:r>
              <a:rPr lang="en-US" altLang="zh-CN" sz="2800" b="1" dirty="0"/>
              <a:t>2</a:t>
            </a:r>
            <a:endParaRPr lang="en-US" altLang="zh-CN" sz="2800" b="1" dirty="0"/>
          </a:p>
        </p:txBody>
      </p:sp>
      <p:pic>
        <p:nvPicPr>
          <p:cNvPr id="8194" name="Picture 2" descr="小米手环采取的分体式设计，腕带与主体可以分离。主体内部构造也很简单，前后两片式外壳，中间嵌入电池、主板与振动器，充电触点设计在外壳上。"/>
          <p:cNvPicPr>
            <a:picLocks noChangeAspect="1" noChangeArrowheads="1"/>
          </p:cNvPicPr>
          <p:nvPr>
            <p:custDataLst>
              <p:tags r:id="rId11"/>
            </p:custDataLst>
          </p:nvPr>
        </p:nvPicPr>
        <p:blipFill rotWithShape="1">
          <a:blip r:embed="rId12">
            <a:extLst>
              <a:ext uri="{28A0092B-C50C-407E-A947-70E740481C1C}">
                <a14:useLocalDpi xmlns:a14="http://schemas.microsoft.com/office/drawing/2010/main" val="0"/>
              </a:ext>
            </a:extLst>
          </a:blip>
          <a:srcRect b="10808"/>
          <a:stretch>
            <a:fillRect/>
          </a:stretch>
        </p:blipFill>
        <p:spPr bwMode="auto">
          <a:xfrm>
            <a:off x="1736817" y="1990619"/>
            <a:ext cx="6010275" cy="32877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小米手环采取的分体式设计，腕带与主体可以分离。主体内部构造也很简单，前后两片式外壳，中间嵌入电池、主板与振动器，充电触点设计在外壳上。"/>
          <p:cNvPicPr>
            <a:picLocks noChangeAspect="1" noChangeArrowheads="1"/>
          </p:cNvPicPr>
          <p:nvPr>
            <p:custDataLst>
              <p:tags r:id="rId13"/>
            </p:custDataLst>
          </p:nvPr>
        </p:nvPicPr>
        <p:blipFill rotWithShape="1">
          <a:blip r:embed="rId14">
            <a:extLst>
              <a:ext uri="{28A0092B-C50C-407E-A947-70E740481C1C}">
                <a14:useLocalDpi xmlns:a14="http://schemas.microsoft.com/office/drawing/2010/main" val="0"/>
              </a:ext>
            </a:extLst>
          </a:blip>
          <a:srcRect b="7129"/>
          <a:stretch>
            <a:fillRect/>
          </a:stretch>
        </p:blipFill>
        <p:spPr bwMode="auto">
          <a:xfrm>
            <a:off x="6630419" y="3804151"/>
            <a:ext cx="5429250" cy="249456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46"/>
          <p:cNvSpPr>
            <a:spLocks noChangeArrowheads="1"/>
          </p:cNvSpPr>
          <p:nvPr>
            <p:custDataLst>
              <p:tags r:id="rId15"/>
            </p:custDataLst>
          </p:nvPr>
        </p:nvSpPr>
        <p:spPr bwMode="auto">
          <a:xfrm>
            <a:off x="8170961" y="2253743"/>
            <a:ext cx="3477869" cy="677106"/>
          </a:xfrm>
          <a:prstGeom prst="rect">
            <a:avLst/>
          </a:prstGeom>
          <a:noFill/>
          <a:ln>
            <a:noFill/>
          </a:ln>
          <a:scene3d>
            <a:camera prst="isometricLeftDown"/>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defTabSz="3429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defTabSz="3429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defTabSz="3429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defTabSz="3429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600" b="1" dirty="0">
                <a:sym typeface="Calibri" panose="020F0502020204030204" charset="0"/>
              </a:rPr>
              <a:t>嵌入式系统举例</a:t>
            </a:r>
            <a:endParaRPr lang="zh-CN" altLang="en-US" sz="3600" b="1" dirty="0">
              <a:sym typeface="Calibri" panose="020F05020202040302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80">
                                          <p:stCondLst>
                                            <p:cond delay="0"/>
                                          </p:stCondLst>
                                        </p:cTn>
                                        <p:tgtEl>
                                          <p:spTgt spid="18"/>
                                        </p:tgtEl>
                                      </p:cBhvr>
                                    </p:animEffect>
                                    <p:anim calcmode="lin" valueType="num">
                                      <p:cBhvr>
                                        <p:cTn id="2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3" dur="26">
                                          <p:stCondLst>
                                            <p:cond delay="650"/>
                                          </p:stCondLst>
                                        </p:cTn>
                                        <p:tgtEl>
                                          <p:spTgt spid="18"/>
                                        </p:tgtEl>
                                      </p:cBhvr>
                                      <p:to x="100000" y="60000"/>
                                    </p:animScale>
                                    <p:animScale>
                                      <p:cBhvr>
                                        <p:cTn id="34" dur="166" decel="50000">
                                          <p:stCondLst>
                                            <p:cond delay="676"/>
                                          </p:stCondLst>
                                        </p:cTn>
                                        <p:tgtEl>
                                          <p:spTgt spid="18"/>
                                        </p:tgtEl>
                                      </p:cBhvr>
                                      <p:to x="100000" y="100000"/>
                                    </p:animScale>
                                    <p:animScale>
                                      <p:cBhvr>
                                        <p:cTn id="35" dur="26">
                                          <p:stCondLst>
                                            <p:cond delay="1312"/>
                                          </p:stCondLst>
                                        </p:cTn>
                                        <p:tgtEl>
                                          <p:spTgt spid="18"/>
                                        </p:tgtEl>
                                      </p:cBhvr>
                                      <p:to x="100000" y="80000"/>
                                    </p:animScale>
                                    <p:animScale>
                                      <p:cBhvr>
                                        <p:cTn id="36" dur="166" decel="50000">
                                          <p:stCondLst>
                                            <p:cond delay="1338"/>
                                          </p:stCondLst>
                                        </p:cTn>
                                        <p:tgtEl>
                                          <p:spTgt spid="18"/>
                                        </p:tgtEl>
                                      </p:cBhvr>
                                      <p:to x="100000" y="100000"/>
                                    </p:animScale>
                                    <p:animScale>
                                      <p:cBhvr>
                                        <p:cTn id="37" dur="26">
                                          <p:stCondLst>
                                            <p:cond delay="1642"/>
                                          </p:stCondLst>
                                        </p:cTn>
                                        <p:tgtEl>
                                          <p:spTgt spid="18"/>
                                        </p:tgtEl>
                                      </p:cBhvr>
                                      <p:to x="100000" y="90000"/>
                                    </p:animScale>
                                    <p:animScale>
                                      <p:cBhvr>
                                        <p:cTn id="38" dur="166" decel="50000">
                                          <p:stCondLst>
                                            <p:cond delay="1668"/>
                                          </p:stCondLst>
                                        </p:cTn>
                                        <p:tgtEl>
                                          <p:spTgt spid="18"/>
                                        </p:tgtEl>
                                      </p:cBhvr>
                                      <p:to x="100000" y="100000"/>
                                    </p:animScale>
                                    <p:animScale>
                                      <p:cBhvr>
                                        <p:cTn id="39" dur="26">
                                          <p:stCondLst>
                                            <p:cond delay="1808"/>
                                          </p:stCondLst>
                                        </p:cTn>
                                        <p:tgtEl>
                                          <p:spTgt spid="18"/>
                                        </p:tgtEl>
                                      </p:cBhvr>
                                      <p:to x="100000" y="95000"/>
                                    </p:animScale>
                                    <p:animScale>
                                      <p:cBhvr>
                                        <p:cTn id="40" dur="166" decel="50000">
                                          <p:stCondLst>
                                            <p:cond delay="1834"/>
                                          </p:stCondLst>
                                        </p:cTn>
                                        <p:tgtEl>
                                          <p:spTgt spid="18"/>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80">
                                          <p:stCondLst>
                                            <p:cond delay="0"/>
                                          </p:stCondLst>
                                        </p:cTn>
                                        <p:tgtEl>
                                          <p:spTgt spid="9"/>
                                        </p:tgtEl>
                                      </p:cBhvr>
                                    </p:animEffect>
                                    <p:anim calcmode="lin" valueType="num">
                                      <p:cBhvr>
                                        <p:cTn id="4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1" dur="26">
                                          <p:stCondLst>
                                            <p:cond delay="650"/>
                                          </p:stCondLst>
                                        </p:cTn>
                                        <p:tgtEl>
                                          <p:spTgt spid="9"/>
                                        </p:tgtEl>
                                      </p:cBhvr>
                                      <p:to x="100000" y="60000"/>
                                    </p:animScale>
                                    <p:animScale>
                                      <p:cBhvr>
                                        <p:cTn id="52" dur="166" decel="50000">
                                          <p:stCondLst>
                                            <p:cond delay="676"/>
                                          </p:stCondLst>
                                        </p:cTn>
                                        <p:tgtEl>
                                          <p:spTgt spid="9"/>
                                        </p:tgtEl>
                                      </p:cBhvr>
                                      <p:to x="100000" y="100000"/>
                                    </p:animScale>
                                    <p:animScale>
                                      <p:cBhvr>
                                        <p:cTn id="53" dur="26">
                                          <p:stCondLst>
                                            <p:cond delay="1312"/>
                                          </p:stCondLst>
                                        </p:cTn>
                                        <p:tgtEl>
                                          <p:spTgt spid="9"/>
                                        </p:tgtEl>
                                      </p:cBhvr>
                                      <p:to x="100000" y="80000"/>
                                    </p:animScale>
                                    <p:animScale>
                                      <p:cBhvr>
                                        <p:cTn id="54" dur="166" decel="50000">
                                          <p:stCondLst>
                                            <p:cond delay="1338"/>
                                          </p:stCondLst>
                                        </p:cTn>
                                        <p:tgtEl>
                                          <p:spTgt spid="9"/>
                                        </p:tgtEl>
                                      </p:cBhvr>
                                      <p:to x="100000" y="100000"/>
                                    </p:animScale>
                                    <p:animScale>
                                      <p:cBhvr>
                                        <p:cTn id="55" dur="26">
                                          <p:stCondLst>
                                            <p:cond delay="1642"/>
                                          </p:stCondLst>
                                        </p:cTn>
                                        <p:tgtEl>
                                          <p:spTgt spid="9"/>
                                        </p:tgtEl>
                                      </p:cBhvr>
                                      <p:to x="100000" y="90000"/>
                                    </p:animScale>
                                    <p:animScale>
                                      <p:cBhvr>
                                        <p:cTn id="56" dur="166" decel="50000">
                                          <p:stCondLst>
                                            <p:cond delay="1668"/>
                                          </p:stCondLst>
                                        </p:cTn>
                                        <p:tgtEl>
                                          <p:spTgt spid="9"/>
                                        </p:tgtEl>
                                      </p:cBhvr>
                                      <p:to x="100000" y="100000"/>
                                    </p:animScale>
                                    <p:animScale>
                                      <p:cBhvr>
                                        <p:cTn id="57" dur="26">
                                          <p:stCondLst>
                                            <p:cond delay="1808"/>
                                          </p:stCondLst>
                                        </p:cTn>
                                        <p:tgtEl>
                                          <p:spTgt spid="9"/>
                                        </p:tgtEl>
                                      </p:cBhvr>
                                      <p:to x="100000" y="95000"/>
                                    </p:animScale>
                                    <p:animScale>
                                      <p:cBhvr>
                                        <p:cTn id="58" dur="166" decel="50000">
                                          <p:stCondLst>
                                            <p:cond delay="1834"/>
                                          </p:stCondLst>
                                        </p:cTn>
                                        <p:tgtEl>
                                          <p:spTgt spid="9"/>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8194"/>
                                        </p:tgtEl>
                                        <p:attrNameLst>
                                          <p:attrName>style.visibility</p:attrName>
                                        </p:attrNameLst>
                                      </p:cBhvr>
                                      <p:to>
                                        <p:strVal val="visible"/>
                                      </p:to>
                                    </p:set>
                                    <p:animEffect transition="in" filter="wipe(down)">
                                      <p:cBhvr>
                                        <p:cTn id="61" dur="580">
                                          <p:stCondLst>
                                            <p:cond delay="0"/>
                                          </p:stCondLst>
                                        </p:cTn>
                                        <p:tgtEl>
                                          <p:spTgt spid="8194"/>
                                        </p:tgtEl>
                                      </p:cBhvr>
                                    </p:animEffect>
                                    <p:anim calcmode="lin" valueType="num">
                                      <p:cBhvr>
                                        <p:cTn id="62"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67" dur="26">
                                          <p:stCondLst>
                                            <p:cond delay="650"/>
                                          </p:stCondLst>
                                        </p:cTn>
                                        <p:tgtEl>
                                          <p:spTgt spid="8194"/>
                                        </p:tgtEl>
                                      </p:cBhvr>
                                      <p:to x="100000" y="60000"/>
                                    </p:animScale>
                                    <p:animScale>
                                      <p:cBhvr>
                                        <p:cTn id="68" dur="166" decel="50000">
                                          <p:stCondLst>
                                            <p:cond delay="676"/>
                                          </p:stCondLst>
                                        </p:cTn>
                                        <p:tgtEl>
                                          <p:spTgt spid="8194"/>
                                        </p:tgtEl>
                                      </p:cBhvr>
                                      <p:to x="100000" y="100000"/>
                                    </p:animScale>
                                    <p:animScale>
                                      <p:cBhvr>
                                        <p:cTn id="69" dur="26">
                                          <p:stCondLst>
                                            <p:cond delay="1312"/>
                                          </p:stCondLst>
                                        </p:cTn>
                                        <p:tgtEl>
                                          <p:spTgt spid="8194"/>
                                        </p:tgtEl>
                                      </p:cBhvr>
                                      <p:to x="100000" y="80000"/>
                                    </p:animScale>
                                    <p:animScale>
                                      <p:cBhvr>
                                        <p:cTn id="70" dur="166" decel="50000">
                                          <p:stCondLst>
                                            <p:cond delay="1338"/>
                                          </p:stCondLst>
                                        </p:cTn>
                                        <p:tgtEl>
                                          <p:spTgt spid="8194"/>
                                        </p:tgtEl>
                                      </p:cBhvr>
                                      <p:to x="100000" y="100000"/>
                                    </p:animScale>
                                    <p:animScale>
                                      <p:cBhvr>
                                        <p:cTn id="71" dur="26">
                                          <p:stCondLst>
                                            <p:cond delay="1642"/>
                                          </p:stCondLst>
                                        </p:cTn>
                                        <p:tgtEl>
                                          <p:spTgt spid="8194"/>
                                        </p:tgtEl>
                                      </p:cBhvr>
                                      <p:to x="100000" y="90000"/>
                                    </p:animScale>
                                    <p:animScale>
                                      <p:cBhvr>
                                        <p:cTn id="72" dur="166" decel="50000">
                                          <p:stCondLst>
                                            <p:cond delay="1668"/>
                                          </p:stCondLst>
                                        </p:cTn>
                                        <p:tgtEl>
                                          <p:spTgt spid="8194"/>
                                        </p:tgtEl>
                                      </p:cBhvr>
                                      <p:to x="100000" y="100000"/>
                                    </p:animScale>
                                    <p:animScale>
                                      <p:cBhvr>
                                        <p:cTn id="73" dur="26">
                                          <p:stCondLst>
                                            <p:cond delay="1808"/>
                                          </p:stCondLst>
                                        </p:cTn>
                                        <p:tgtEl>
                                          <p:spTgt spid="8194"/>
                                        </p:tgtEl>
                                      </p:cBhvr>
                                      <p:to x="100000" y="95000"/>
                                    </p:animScale>
                                    <p:animScale>
                                      <p:cBhvr>
                                        <p:cTn id="74" dur="166" decel="50000">
                                          <p:stCondLst>
                                            <p:cond delay="1834"/>
                                          </p:stCondLst>
                                        </p:cTn>
                                        <p:tgtEl>
                                          <p:spTgt spid="819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8196"/>
                                        </p:tgtEl>
                                        <p:attrNameLst>
                                          <p:attrName>style.visibility</p:attrName>
                                        </p:attrNameLst>
                                      </p:cBhvr>
                                      <p:to>
                                        <p:strVal val="visible"/>
                                      </p:to>
                                    </p:set>
                                    <p:animEffect transition="in" filter="wipe(down)">
                                      <p:cBhvr>
                                        <p:cTn id="79" dur="580">
                                          <p:stCondLst>
                                            <p:cond delay="0"/>
                                          </p:stCondLst>
                                        </p:cTn>
                                        <p:tgtEl>
                                          <p:spTgt spid="8196"/>
                                        </p:tgtEl>
                                      </p:cBhvr>
                                    </p:animEffect>
                                    <p:anim calcmode="lin" valueType="num">
                                      <p:cBhvr>
                                        <p:cTn id="80" dur="1822" tmFilter="0,0; 0.14,0.36; 0.43,0.73; 0.71,0.91; 1.0,1.0">
                                          <p:stCondLst>
                                            <p:cond delay="0"/>
                                          </p:stCondLst>
                                        </p:cTn>
                                        <p:tgtEl>
                                          <p:spTgt spid="8196"/>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196"/>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196"/>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196"/>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196"/>
                                        </p:tgtEl>
                                        <p:attrNameLst>
                                          <p:attrName>ppt_y</p:attrName>
                                        </p:attrNameLst>
                                      </p:cBhvr>
                                      <p:tavLst>
                                        <p:tav tm="0" fmla="#ppt_y-sin(pi*$)/81">
                                          <p:val>
                                            <p:fltVal val="0"/>
                                          </p:val>
                                        </p:tav>
                                        <p:tav tm="100000">
                                          <p:val>
                                            <p:fltVal val="1"/>
                                          </p:val>
                                        </p:tav>
                                      </p:tavLst>
                                    </p:anim>
                                    <p:animScale>
                                      <p:cBhvr>
                                        <p:cTn id="85" dur="26">
                                          <p:stCondLst>
                                            <p:cond delay="650"/>
                                          </p:stCondLst>
                                        </p:cTn>
                                        <p:tgtEl>
                                          <p:spTgt spid="8196"/>
                                        </p:tgtEl>
                                      </p:cBhvr>
                                      <p:to x="100000" y="60000"/>
                                    </p:animScale>
                                    <p:animScale>
                                      <p:cBhvr>
                                        <p:cTn id="86" dur="166" decel="50000">
                                          <p:stCondLst>
                                            <p:cond delay="676"/>
                                          </p:stCondLst>
                                        </p:cTn>
                                        <p:tgtEl>
                                          <p:spTgt spid="8196"/>
                                        </p:tgtEl>
                                      </p:cBhvr>
                                      <p:to x="100000" y="100000"/>
                                    </p:animScale>
                                    <p:animScale>
                                      <p:cBhvr>
                                        <p:cTn id="87" dur="26">
                                          <p:stCondLst>
                                            <p:cond delay="1312"/>
                                          </p:stCondLst>
                                        </p:cTn>
                                        <p:tgtEl>
                                          <p:spTgt spid="8196"/>
                                        </p:tgtEl>
                                      </p:cBhvr>
                                      <p:to x="100000" y="80000"/>
                                    </p:animScale>
                                    <p:animScale>
                                      <p:cBhvr>
                                        <p:cTn id="88" dur="166" decel="50000">
                                          <p:stCondLst>
                                            <p:cond delay="1338"/>
                                          </p:stCondLst>
                                        </p:cTn>
                                        <p:tgtEl>
                                          <p:spTgt spid="8196"/>
                                        </p:tgtEl>
                                      </p:cBhvr>
                                      <p:to x="100000" y="100000"/>
                                    </p:animScale>
                                    <p:animScale>
                                      <p:cBhvr>
                                        <p:cTn id="89" dur="26">
                                          <p:stCondLst>
                                            <p:cond delay="1642"/>
                                          </p:stCondLst>
                                        </p:cTn>
                                        <p:tgtEl>
                                          <p:spTgt spid="8196"/>
                                        </p:tgtEl>
                                      </p:cBhvr>
                                      <p:to x="100000" y="90000"/>
                                    </p:animScale>
                                    <p:animScale>
                                      <p:cBhvr>
                                        <p:cTn id="90" dur="166" decel="50000">
                                          <p:stCondLst>
                                            <p:cond delay="1668"/>
                                          </p:stCondLst>
                                        </p:cTn>
                                        <p:tgtEl>
                                          <p:spTgt spid="8196"/>
                                        </p:tgtEl>
                                      </p:cBhvr>
                                      <p:to x="100000" y="100000"/>
                                    </p:animScale>
                                    <p:animScale>
                                      <p:cBhvr>
                                        <p:cTn id="91" dur="26">
                                          <p:stCondLst>
                                            <p:cond delay="1808"/>
                                          </p:stCondLst>
                                        </p:cTn>
                                        <p:tgtEl>
                                          <p:spTgt spid="8196"/>
                                        </p:tgtEl>
                                      </p:cBhvr>
                                      <p:to x="100000" y="95000"/>
                                    </p:animScale>
                                    <p:animScale>
                                      <p:cBhvr>
                                        <p:cTn id="92" dur="166" decel="50000">
                                          <p:stCondLst>
                                            <p:cond delay="1834"/>
                                          </p:stCondLst>
                                        </p:cTn>
                                        <p:tgtEl>
                                          <p:spTgt spid="819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9"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美国 WIND RIVER公司的产品。</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是一个模块化、高性能的实时操作系统，专为嵌入式微处理器设计。</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商用操作系统</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QNX</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 name="Picture 4" descr="logo"/>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8712199" y="4438406"/>
            <a:ext cx="1972029" cy="837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是Lynx Real-time Systems的产品。</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是一个分布式、嵌入式、可规模扩展的实时操作系统。最早开发在1988年。</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LynxOS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2" name="Picture 4"/>
          <p:cNvPicPr>
            <a:picLocks noChangeAspect="1" noChangeArrowheads="1"/>
          </p:cNvPicPr>
          <p:nvPr>
            <p:custDataLst>
              <p:tags r:id="rId4"/>
            </p:custDataLst>
          </p:nvPr>
        </p:nvPicPr>
        <p:blipFill rotWithShape="1">
          <a:blip r:embed="rId5">
            <a:extLst>
              <a:ext uri="{28A0092B-C50C-407E-A947-70E740481C1C}">
                <a14:useLocalDpi xmlns:a14="http://schemas.microsoft.com/office/drawing/2010/main" val="0"/>
              </a:ext>
            </a:extLst>
          </a:blip>
          <a:srcRect l="6386" t="14844" r="4574" b="17187"/>
          <a:stretch>
            <a:fillRect/>
          </a:stretch>
        </p:blipFill>
        <p:spPr bwMode="auto">
          <a:xfrm>
            <a:off x="9043279" y="4595147"/>
            <a:ext cx="1762125" cy="10398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lang="zh-CN" sz="2000" dirty="0">
                <a:solidFill>
                  <a:prstClr val="black">
                    <a:lumMod val="75000"/>
                    <a:lumOff val="25000"/>
                  </a:prstClr>
                </a:solidFill>
                <a:latin typeface="Arial" panose="020B0604020202020204" pitchFamily="34" charset="0"/>
              </a:rPr>
              <a:t>目前有</a:t>
            </a:r>
            <a:r>
              <a:rPr lang="en-US" altLang="zh-CN" sz="2000" dirty="0">
                <a:solidFill>
                  <a:prstClr val="black">
                    <a:lumMod val="75000"/>
                    <a:lumOff val="25000"/>
                  </a:prstClr>
                </a:solidFill>
                <a:latin typeface="Arial" panose="020B0604020202020204" pitchFamily="34" charset="0"/>
              </a:rPr>
              <a:t>uc/OS-I,</a:t>
            </a:r>
            <a:r>
              <a:rPr lang="en-US" altLang="zh-CN" sz="2000" dirty="0">
                <a:solidFill>
                  <a:prstClr val="black">
                    <a:lumMod val="75000"/>
                    <a:lumOff val="25000"/>
                  </a:prstClr>
                </a:solidFill>
                <a:latin typeface="Arial" panose="020B0604020202020204" pitchFamily="34" charset="0"/>
                <a:sym typeface="+mn-ea"/>
              </a:rPr>
              <a:t>uc/OS-II,uc/OS-III, </a:t>
            </a:r>
            <a:r>
              <a:rPr lang="zh-CN" altLang="en-US" sz="2000" dirty="0">
                <a:solidFill>
                  <a:prstClr val="black">
                    <a:lumMod val="75000"/>
                    <a:lumOff val="25000"/>
                  </a:prstClr>
                </a:solidFill>
                <a:latin typeface="Arial" panose="020B0604020202020204" pitchFamily="34" charset="0"/>
                <a:sym typeface="+mn-ea"/>
              </a:rPr>
              <a:t>其中</a:t>
            </a:r>
            <a:r>
              <a:rPr lang="en-US" altLang="zh-CN" sz="2000" dirty="0">
                <a:solidFill>
                  <a:prstClr val="black">
                    <a:lumMod val="75000"/>
                    <a:lumOff val="25000"/>
                  </a:prstClr>
                </a:solidFill>
                <a:latin typeface="Arial" panose="020B0604020202020204" pitchFamily="34" charset="0"/>
                <a:sym typeface="+mn-ea"/>
              </a:rPr>
              <a:t>uc/OS-III</a:t>
            </a:r>
            <a:r>
              <a:rPr lang="zh-CN" altLang="en-US" sz="2000" dirty="0">
                <a:solidFill>
                  <a:prstClr val="black">
                    <a:lumMod val="75000"/>
                    <a:lumOff val="25000"/>
                  </a:prstClr>
                </a:solidFill>
                <a:latin typeface="Arial" panose="020B0604020202020204" pitchFamily="34" charset="0"/>
                <a:sym typeface="+mn-ea"/>
              </a:rPr>
              <a:t>是目前主流版本</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是一个可裁减的、源码开放的、结构小巧的实时多任务操作系统内核。</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开源、教育使用免费、商用收费</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uC/OS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18"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7497665" y="4099142"/>
            <a:ext cx="3658406" cy="1149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lang="zh-CN" sz="2000" dirty="0">
                <a:solidFill>
                  <a:prstClr val="black">
                    <a:lumMod val="75000"/>
                    <a:lumOff val="25000"/>
                  </a:prstClr>
                </a:solidFill>
                <a:latin typeface="Arial" panose="020B0604020202020204" pitchFamily="34" charset="0"/>
              </a:rPr>
              <a:t>目前有</a:t>
            </a:r>
            <a:r>
              <a:rPr lang="en-US" altLang="zh-CN" sz="2000" dirty="0">
                <a:solidFill>
                  <a:prstClr val="black">
                    <a:lumMod val="75000"/>
                    <a:lumOff val="25000"/>
                  </a:prstClr>
                </a:solidFill>
                <a:latin typeface="Arial" panose="020B0604020202020204" pitchFamily="34" charset="0"/>
              </a:rPr>
              <a:t>uc/OS-I,</a:t>
            </a:r>
            <a:r>
              <a:rPr lang="en-US" altLang="zh-CN" sz="2000" dirty="0">
                <a:solidFill>
                  <a:prstClr val="black">
                    <a:lumMod val="75000"/>
                    <a:lumOff val="25000"/>
                  </a:prstClr>
                </a:solidFill>
                <a:latin typeface="Arial" panose="020B0604020202020204" pitchFamily="34" charset="0"/>
                <a:sym typeface="+mn-ea"/>
              </a:rPr>
              <a:t>uc/OS-II,uc/OS-III, </a:t>
            </a:r>
            <a:r>
              <a:rPr lang="zh-CN" altLang="en-US" sz="2000" dirty="0">
                <a:solidFill>
                  <a:prstClr val="black">
                    <a:lumMod val="75000"/>
                    <a:lumOff val="25000"/>
                  </a:prstClr>
                </a:solidFill>
                <a:latin typeface="Arial" panose="020B0604020202020204" pitchFamily="34" charset="0"/>
                <a:sym typeface="+mn-ea"/>
              </a:rPr>
              <a:t>其中</a:t>
            </a:r>
            <a:r>
              <a:rPr lang="en-US" altLang="zh-CN" sz="2000" dirty="0">
                <a:solidFill>
                  <a:prstClr val="black">
                    <a:lumMod val="75000"/>
                    <a:lumOff val="25000"/>
                  </a:prstClr>
                </a:solidFill>
                <a:latin typeface="Arial" panose="020B0604020202020204" pitchFamily="34" charset="0"/>
                <a:sym typeface="+mn-ea"/>
              </a:rPr>
              <a:t>uc/OS-III</a:t>
            </a:r>
            <a:r>
              <a:rPr lang="zh-CN" altLang="en-US" sz="2000" dirty="0">
                <a:solidFill>
                  <a:prstClr val="black">
                    <a:lumMod val="75000"/>
                    <a:lumOff val="25000"/>
                  </a:prstClr>
                </a:solidFill>
                <a:latin typeface="Arial" panose="020B0604020202020204" pitchFamily="34" charset="0"/>
                <a:sym typeface="+mn-ea"/>
              </a:rPr>
              <a:t>是目前主流版本</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是一个可裁减的、源码开放的、结构小巧的实时多任务操作系统内核。</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开源、教育使用免费、商用收费</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uC/OS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18"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7497665" y="4099142"/>
            <a:ext cx="3658406" cy="1149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3350"/>
            <a:ext cx="8390255" cy="461962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lang="zh-CN" sz="2000" dirty="0">
                <a:solidFill>
                  <a:prstClr val="black">
                    <a:lumMod val="75000"/>
                    <a:lumOff val="25000"/>
                  </a:prstClr>
                </a:solidFill>
                <a:latin typeface="Arial" panose="020B0604020202020204" pitchFamily="34" charset="0"/>
              </a:rPr>
              <a:t>目前有</a:t>
            </a:r>
            <a:r>
              <a:rPr lang="en-US" altLang="zh-CN" sz="2000" dirty="0">
                <a:solidFill>
                  <a:prstClr val="black">
                    <a:lumMod val="75000"/>
                    <a:lumOff val="25000"/>
                  </a:prstClr>
                </a:solidFill>
                <a:latin typeface="Arial" panose="020B0604020202020204" pitchFamily="34" charset="0"/>
              </a:rPr>
              <a:t>uc/OS-I,</a:t>
            </a:r>
            <a:r>
              <a:rPr lang="en-US" altLang="zh-CN" sz="2000" dirty="0">
                <a:solidFill>
                  <a:prstClr val="black">
                    <a:lumMod val="75000"/>
                    <a:lumOff val="25000"/>
                  </a:prstClr>
                </a:solidFill>
                <a:latin typeface="Arial" panose="020B0604020202020204" pitchFamily="34" charset="0"/>
                <a:sym typeface="+mn-ea"/>
              </a:rPr>
              <a:t>uc/OS-II,uc/OS-III, </a:t>
            </a:r>
            <a:r>
              <a:rPr lang="zh-CN" altLang="en-US" sz="2000" dirty="0">
                <a:solidFill>
                  <a:prstClr val="black">
                    <a:lumMod val="75000"/>
                    <a:lumOff val="25000"/>
                  </a:prstClr>
                </a:solidFill>
                <a:latin typeface="Arial" panose="020B0604020202020204" pitchFamily="34" charset="0"/>
                <a:sym typeface="+mn-ea"/>
              </a:rPr>
              <a:t>其中</a:t>
            </a:r>
            <a:r>
              <a:rPr lang="en-US" altLang="zh-CN" sz="2000" dirty="0">
                <a:solidFill>
                  <a:prstClr val="black">
                    <a:lumMod val="75000"/>
                    <a:lumOff val="25000"/>
                  </a:prstClr>
                </a:solidFill>
                <a:latin typeface="Arial" panose="020B0604020202020204" pitchFamily="34" charset="0"/>
                <a:sym typeface="+mn-ea"/>
              </a:rPr>
              <a:t>uc/OS-III</a:t>
            </a:r>
            <a:r>
              <a:rPr lang="zh-CN" altLang="en-US" sz="2000" dirty="0">
                <a:solidFill>
                  <a:prstClr val="black">
                    <a:lumMod val="75000"/>
                    <a:lumOff val="25000"/>
                  </a:prstClr>
                </a:solidFill>
                <a:latin typeface="Arial" panose="020B0604020202020204" pitchFamily="34" charset="0"/>
                <a:sym typeface="+mn-ea"/>
              </a:rPr>
              <a:t>是目前主流版本</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是一个可裁减的、源码开放的、结构小巧的实时多任务操作系统内核。</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开源、教育使用免费、商用收费</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936625" y="2720340"/>
            <a:ext cx="184594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uC/OS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18"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7497665" y="4099142"/>
            <a:ext cx="3658406" cy="1149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723515" y="971550"/>
            <a:ext cx="8881110" cy="241363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lang="zh-CN" sz="2000" dirty="0">
                <a:solidFill>
                  <a:prstClr val="black">
                    <a:lumMod val="75000"/>
                    <a:lumOff val="25000"/>
                  </a:prstClr>
                </a:solidFill>
                <a:latin typeface="Arial" panose="020B0604020202020204" pitchFamily="34" charset="0"/>
              </a:rPr>
              <a:t>目前有</a:t>
            </a:r>
            <a:r>
              <a:rPr lang="en-US" altLang="zh-CN" sz="2000" dirty="0">
                <a:solidFill>
                  <a:prstClr val="black">
                    <a:lumMod val="75000"/>
                    <a:lumOff val="25000"/>
                  </a:prstClr>
                </a:solidFill>
                <a:latin typeface="Arial" panose="020B0604020202020204" pitchFamily="34" charset="0"/>
              </a:rPr>
              <a:t>uc/OS-I,</a:t>
            </a:r>
            <a:r>
              <a:rPr lang="en-US" altLang="zh-CN" sz="2000" dirty="0">
                <a:solidFill>
                  <a:prstClr val="black">
                    <a:lumMod val="75000"/>
                    <a:lumOff val="25000"/>
                  </a:prstClr>
                </a:solidFill>
                <a:latin typeface="Arial" panose="020B0604020202020204" pitchFamily="34" charset="0"/>
                <a:sym typeface="+mn-ea"/>
              </a:rPr>
              <a:t>uc/OS-II,uc/OS-III, </a:t>
            </a:r>
            <a:r>
              <a:rPr lang="zh-CN" altLang="en-US" sz="2000" dirty="0">
                <a:solidFill>
                  <a:prstClr val="black">
                    <a:lumMod val="75000"/>
                    <a:lumOff val="25000"/>
                  </a:prstClr>
                </a:solidFill>
                <a:latin typeface="Arial" panose="020B0604020202020204" pitchFamily="34" charset="0"/>
                <a:sym typeface="+mn-ea"/>
              </a:rPr>
              <a:t>其中</a:t>
            </a:r>
            <a:r>
              <a:rPr lang="en-US" altLang="zh-CN" sz="2000" dirty="0">
                <a:solidFill>
                  <a:prstClr val="black">
                    <a:lumMod val="75000"/>
                    <a:lumOff val="25000"/>
                  </a:prstClr>
                </a:solidFill>
                <a:latin typeface="Arial" panose="020B0604020202020204" pitchFamily="34" charset="0"/>
                <a:sym typeface="+mn-ea"/>
              </a:rPr>
              <a:t>uc/OS-III</a:t>
            </a:r>
            <a:r>
              <a:rPr lang="zh-CN" altLang="en-US" sz="2000" dirty="0">
                <a:solidFill>
                  <a:prstClr val="black">
                    <a:lumMod val="75000"/>
                    <a:lumOff val="25000"/>
                  </a:prstClr>
                </a:solidFill>
                <a:latin typeface="Arial" panose="020B0604020202020204" pitchFamily="34" charset="0"/>
                <a:sym typeface="+mn-ea"/>
              </a:rPr>
              <a:t>是目前主流版本</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是一个可裁减的、源码开放的、结构小巧的实时多任务操作系统内核。</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开源、教育使用免费、商用收费</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1080135" y="1224915"/>
            <a:ext cx="1500505" cy="171831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39270" y="1699600"/>
              <a:ext cx="1401747" cy="22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uC/OS</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18"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7577455" y="2190115"/>
            <a:ext cx="3471545" cy="10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esc2000_book2"/>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l="3151" t="8723"/>
          <a:stretch>
            <a:fillRect/>
          </a:stretch>
        </p:blipFill>
        <p:spPr bwMode="auto">
          <a:xfrm>
            <a:off x="5329555" y="3604260"/>
            <a:ext cx="3900170" cy="275780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3364230" y="4290060"/>
            <a:ext cx="1500505" cy="1718310"/>
            <a:chOff x="1184861" y="1176758"/>
            <a:chExt cx="1691689" cy="1271167"/>
          </a:xfrm>
        </p:grpSpPr>
        <p:sp>
          <p:nvSpPr>
            <p:cNvPr id="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6" name="TextBox 24"/>
            <p:cNvSpPr>
              <a:spLocks noChangeArrowheads="1"/>
            </p:cNvSpPr>
            <p:nvPr/>
          </p:nvSpPr>
          <p:spPr bwMode="auto">
            <a:xfrm>
              <a:off x="1238981" y="1668595"/>
              <a:ext cx="1401885" cy="45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作者及其著作</a:t>
              </a:r>
              <a:endParaRPr lang="en-US" altLang="zh-CN" b="1" spc="300" dirty="0">
                <a:solidFill>
                  <a:schemeClr val="bg1"/>
                </a:solidFill>
                <a:latin typeface="+mj-lt"/>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downLeft)">
                                      <p:cBhvr>
                                        <p:cTn id="32" dur="500"/>
                                        <p:tgtEl>
                                          <p:spTgt spid="2"/>
                                        </p:tgtEl>
                                      </p:cBhvr>
                                    </p:animEffect>
                                  </p:childTnLst>
                                </p:cTn>
                              </p:par>
                              <p:par>
                                <p:cTn id="33" presetID="22" presetClass="entr" presetSubtype="4" fill="hold" nodeType="withEffect">
                                  <p:stCondLst>
                                    <p:cond delay="40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9823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007546" y="213978"/>
            <a:ext cx="3383280" cy="521970"/>
          </a:xfrm>
          <a:prstGeom prst="rect">
            <a:avLst/>
          </a:prstGeom>
        </p:spPr>
        <p:txBody>
          <a:bodyPr wrap="none">
            <a:spAutoFit/>
          </a:bodyPr>
          <a:lstStyle/>
          <a:p>
            <a:pPr algn="l"/>
            <a:r>
              <a:rPr lang="zh-CN" altLang="en-US" sz="2800" dirty="0">
                <a:solidFill>
                  <a:schemeClr val="tx1">
                    <a:lumMod val="75000"/>
                    <a:lumOff val="25000"/>
                  </a:schemeClr>
                </a:solidFill>
              </a:rPr>
              <a:t>常见嵌入式操作系统</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33" name="文本框 32"/>
          <p:cNvSpPr txBox="1"/>
          <p:nvPr/>
        </p:nvSpPr>
        <p:spPr>
          <a:xfrm>
            <a:off x="1076920" y="219693"/>
            <a:ext cx="4252665" cy="521970"/>
          </a:xfrm>
          <a:prstGeom prst="rect">
            <a:avLst/>
          </a:prstGeom>
          <a:noFill/>
        </p:spPr>
        <p:txBody>
          <a:bodyPr wrap="square" rtlCol="0">
            <a:spAutoFit/>
          </a:bodyPr>
          <a:lstStyle/>
          <a:p>
            <a:r>
              <a:rPr sz="2800" b="1" spc="300" dirty="0">
                <a:solidFill>
                  <a:schemeClr val="tx1">
                    <a:lumMod val="75000"/>
                    <a:lumOff val="25000"/>
                  </a:schemeClr>
                </a:solidFill>
                <a:sym typeface="+mn-ea"/>
              </a:rPr>
              <a:t>嵌入式操作系统</a:t>
            </a:r>
            <a:endParaRPr lang="zh-CN" altLang="en-US" sz="2800" b="1" spc="300" dirty="0">
              <a:solidFill>
                <a:schemeClr val="tx1">
                  <a:lumMod val="75000"/>
                  <a:lumOff val="25000"/>
                </a:schemeClr>
              </a:solidFill>
            </a:endParaRPr>
          </a:p>
        </p:txBody>
      </p:sp>
      <p:sp>
        <p:nvSpPr>
          <p:cNvPr id="14" name="圆角矩形 17"/>
          <p:cNvSpPr/>
          <p:nvPr/>
        </p:nvSpPr>
        <p:spPr>
          <a:xfrm>
            <a:off x="2953385" y="1407160"/>
            <a:ext cx="8972550" cy="415734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广泛的硬件支持</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开放源码，软件丰富</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高效、灵活性高</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良好的可移植性</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具有多任务、多用户的能力</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Linux内核小</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Linux强大的网络功能</a:t>
            </a:r>
            <a:endParaRPr sz="2000" dirty="0">
              <a:solidFill>
                <a:prstClr val="black">
                  <a:lumMod val="75000"/>
                  <a:lumOff val="25000"/>
                </a:prstClr>
              </a:solidFill>
              <a:latin typeface="Arial" panose="020B0604020202020204" pitchFamily="34" charset="0"/>
            </a:endParaRPr>
          </a:p>
          <a:p>
            <a:pPr marL="342900" lvl="0" indent="-342900" algn="just">
              <a:lnSpc>
                <a:spcPct val="150000"/>
              </a:lnSpc>
              <a:buFont typeface="Wingdings" panose="05000000000000000000" charset="0"/>
              <a:buChar char="p"/>
            </a:pPr>
            <a:r>
              <a:rPr sz="2000" dirty="0">
                <a:solidFill>
                  <a:prstClr val="black">
                    <a:lumMod val="75000"/>
                    <a:lumOff val="25000"/>
                  </a:prstClr>
                </a:solidFill>
                <a:latin typeface="Arial" panose="020B0604020202020204" pitchFamily="34" charset="0"/>
              </a:rPr>
              <a:t>能在PC计算机上实现全部的 Unix特性</a:t>
            </a:r>
            <a:endParaRPr sz="2000" dirty="0">
              <a:solidFill>
                <a:prstClr val="black">
                  <a:lumMod val="75000"/>
                  <a:lumOff val="25000"/>
                </a:prstClr>
              </a:solidFill>
              <a:latin typeface="Arial" panose="020B0604020202020204" pitchFamily="34" charset="0"/>
            </a:endParaRPr>
          </a:p>
          <a:p>
            <a:pPr lvl="0" algn="just">
              <a:lnSpc>
                <a:spcPct val="150000"/>
              </a:lnSpc>
            </a:pPr>
            <a:endParaRPr sz="2000"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1151255" y="2423160"/>
            <a:ext cx="1591945" cy="1545590"/>
            <a:chOff x="1184861" y="1176758"/>
            <a:chExt cx="1691689" cy="1271167"/>
          </a:xfrm>
        </p:grpSpPr>
        <p:sp>
          <p:nvSpPr>
            <p:cNvPr id="16"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nvSpPr>
          <p:spPr bwMode="auto">
            <a:xfrm>
              <a:off x="1292893" y="1595085"/>
              <a:ext cx="1189993" cy="37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a:r>
                <a:rPr lang="en-US" altLang="zh-CN" b="1" spc="300" dirty="0">
                  <a:solidFill>
                    <a:schemeClr val="bg1"/>
                  </a:solidFill>
                  <a:latin typeface="+mj-lt"/>
                  <a:ea typeface="微软雅黑" panose="020B0503020204020204" pitchFamily="34" charset="-122"/>
                </a:rPr>
                <a:t>Linux</a:t>
              </a:r>
              <a:r>
                <a:rPr lang="zh-CN" altLang="en-US" b="1" spc="300" dirty="0">
                  <a:solidFill>
                    <a:schemeClr val="bg1"/>
                  </a:solidFill>
                  <a:latin typeface="+mj-lt"/>
                  <a:ea typeface="微软雅黑" panose="020B0503020204020204" pitchFamily="34" charset="-122"/>
                </a:rPr>
                <a:t>操作系统</a:t>
              </a:r>
              <a:endParaRPr lang="zh-CN" altLang="en-US"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26626" name="Picture 2"/>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8248380" y="1573898"/>
            <a:ext cx="3289838" cy="38777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3" grpId="0"/>
      <p:bldP spid="14"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621429" y="-175959"/>
            <a:ext cx="6949143" cy="6447919"/>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04</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062203"/>
            <a:ext cx="10763252" cy="829945"/>
          </a:xfrm>
          <a:prstGeom prst="rect">
            <a:avLst/>
          </a:prstGeom>
          <a:noFill/>
        </p:spPr>
        <p:txBody>
          <a:bodyPr wrap="square" rtlCol="0">
            <a:spAutoFit/>
          </a:bodyPr>
          <a:lstStyle/>
          <a:p>
            <a:pPr algn="ctr"/>
            <a:r>
              <a:rPr sz="4800" b="1" spc="300" dirty="0">
                <a:solidFill>
                  <a:schemeClr val="accent1"/>
                </a:solidFill>
              </a:rPr>
              <a:t>ARM处理器</a:t>
            </a:r>
            <a:endParaRPr sz="4800" b="1" spc="300" dirty="0">
              <a:solidFill>
                <a:schemeClr val="accent1"/>
              </a:solidFill>
            </a:endParaRPr>
          </a:p>
        </p:txBody>
      </p:sp>
      <p:grpSp>
        <p:nvGrpSpPr>
          <p:cNvPr id="6" name="组合 5"/>
          <p:cNvGrpSpPr/>
          <p:nvPr/>
        </p:nvGrpSpPr>
        <p:grpSpPr>
          <a:xfrm>
            <a:off x="4276725" y="1991426"/>
            <a:ext cx="363855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ARM简介</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511673"/>
            <a:ext cx="363855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ARM处理器应用领域</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276725" y="3031920"/>
            <a:ext cx="3638550" cy="401228"/>
            <a:chOff x="5162550" y="4930104"/>
            <a:chExt cx="1866900" cy="401228"/>
          </a:xfrm>
        </p:grpSpPr>
        <p:sp>
          <p:nvSpPr>
            <p:cNvPr id="13" name="文本框 12"/>
            <p:cNvSpPr txBox="1"/>
            <p:nvPr/>
          </p:nvSpPr>
          <p:spPr>
            <a:xfrm>
              <a:off x="5276071" y="4961441"/>
              <a:ext cx="1639859" cy="337185"/>
            </a:xfrm>
            <a:prstGeom prst="rect">
              <a:avLst/>
            </a:prstGeom>
            <a:noFill/>
          </p:spPr>
          <p:txBody>
            <a:bodyPr wrap="square" rtlCol="0">
              <a:spAutoFit/>
            </a:bodyPr>
            <a:lstStyle/>
            <a:p>
              <a:pPr algn="ctr"/>
              <a:r>
                <a:rPr sz="1600" spc="300" dirty="0">
                  <a:solidFill>
                    <a:schemeClr val="tx1">
                      <a:lumMod val="75000"/>
                      <a:lumOff val="25000"/>
                    </a:schemeClr>
                  </a:solidFill>
                </a:rPr>
                <a:t>ARM系列处理器</a:t>
              </a:r>
              <a:endParaRPr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552167"/>
            <a:ext cx="3638550" cy="401228"/>
            <a:chOff x="5162550" y="5418236"/>
            <a:chExt cx="1866900" cy="401228"/>
          </a:xfrm>
        </p:grpSpPr>
        <p:sp>
          <p:nvSpPr>
            <p:cNvPr id="16" name="文本框 15"/>
            <p:cNvSpPr txBox="1"/>
            <p:nvPr/>
          </p:nvSpPr>
          <p:spPr>
            <a:xfrm>
              <a:off x="5276071" y="5449573"/>
              <a:ext cx="1639859" cy="337185"/>
            </a:xfrm>
            <a:prstGeom prst="rect">
              <a:avLst/>
            </a:prstGeom>
            <a:noFill/>
          </p:spPr>
          <p:txBody>
            <a:bodyPr wrap="square" rtlCol="0">
              <a:spAutoFit/>
            </a:bodyPr>
            <a:lstStyle/>
            <a:p>
              <a:pPr algn="ctr"/>
              <a:r>
                <a:rPr lang="en-US" altLang="zh-CN" sz="1600" spc="300" dirty="0">
                  <a:solidFill>
                    <a:schemeClr val="bg1">
                      <a:lumMod val="75000"/>
                    </a:schemeClr>
                  </a:solidFill>
                  <a:sym typeface="+mn-ea"/>
                </a:rPr>
                <a:t>-----</a:t>
              </a:r>
              <a:r>
                <a:rPr lang="zh-CN" altLang="en-US" sz="1600" spc="300" dirty="0">
                  <a:solidFill>
                    <a:schemeClr val="bg1">
                      <a:lumMod val="75000"/>
                    </a:schemeClr>
                  </a:solidFill>
                  <a:sym typeface="+mn-ea"/>
                </a:rPr>
                <a:t>虚席以待</a:t>
              </a:r>
              <a:r>
                <a:rPr lang="en-US" altLang="zh-CN" sz="1600" spc="300" dirty="0">
                  <a:solidFill>
                    <a:schemeClr val="bg1">
                      <a:lumMod val="75000"/>
                    </a:schemeClr>
                  </a:solidFill>
                  <a:sym typeface="+mn-ea"/>
                </a:rPr>
                <a:t>------</a:t>
              </a:r>
              <a:endParaRPr lang="zh-CN" altLang="en-US"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4072416"/>
            <a:ext cx="3638550" cy="401228"/>
            <a:chOff x="5162550" y="5895607"/>
            <a:chExt cx="1866900" cy="401228"/>
          </a:xfrm>
        </p:grpSpPr>
        <p:sp>
          <p:nvSpPr>
            <p:cNvPr id="19" name="文本框 18"/>
            <p:cNvSpPr txBox="1"/>
            <p:nvPr/>
          </p:nvSpPr>
          <p:spPr>
            <a:xfrm>
              <a:off x="5276071" y="5926944"/>
              <a:ext cx="1639859" cy="337185"/>
            </a:xfrm>
            <a:prstGeom prst="rect">
              <a:avLst/>
            </a:prstGeom>
            <a:noFill/>
          </p:spPr>
          <p:txBody>
            <a:bodyPr wrap="square" rtlCol="0">
              <a:spAutoFit/>
            </a:bodyPr>
            <a:lstStyle/>
            <a:p>
              <a:pPr algn="ctr"/>
              <a:r>
                <a:rPr lang="en-US" altLang="zh-CN" sz="1600" spc="300" dirty="0">
                  <a:solidFill>
                    <a:schemeClr val="bg1">
                      <a:lumMod val="75000"/>
                    </a:schemeClr>
                  </a:solidFill>
                  <a:sym typeface="+mn-ea"/>
                </a:rPr>
                <a:t>-----</a:t>
              </a:r>
              <a:r>
                <a:rPr lang="zh-CN" altLang="en-US" sz="1600" spc="300" dirty="0">
                  <a:solidFill>
                    <a:schemeClr val="bg1">
                      <a:lumMod val="75000"/>
                    </a:schemeClr>
                  </a:solidFill>
                  <a:sym typeface="+mn-ea"/>
                </a:rPr>
                <a:t>虚席以待</a:t>
              </a:r>
              <a:r>
                <a:rPr lang="en-US" altLang="zh-CN" sz="1600" spc="300" dirty="0">
                  <a:solidFill>
                    <a:schemeClr val="bg1">
                      <a:lumMod val="75000"/>
                    </a:schemeClr>
                  </a:solidFill>
                  <a:sym typeface="+mn-ea"/>
                </a:rPr>
                <a:t>------</a:t>
              </a:r>
              <a:endParaRPr lang="zh-CN" altLang="en-US" sz="1600" spc="300" dirty="0">
                <a:solidFill>
                  <a:schemeClr val="tx1">
                    <a:lumMod val="75000"/>
                    <a:lumOff val="2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76725" y="4620600"/>
            <a:ext cx="3638550" cy="401228"/>
            <a:chOff x="5162550" y="5895607"/>
            <a:chExt cx="1866900" cy="401228"/>
          </a:xfrm>
        </p:grpSpPr>
        <p:sp>
          <p:nvSpPr>
            <p:cNvPr id="22" name="文本框 21"/>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bg1">
                      <a:lumMod val="75000"/>
                    </a:schemeClr>
                  </a:solidFill>
                </a:rPr>
                <a:t>-----</a:t>
              </a:r>
              <a:r>
                <a:rPr lang="zh-CN" altLang="en-US" sz="1600" spc="300" dirty="0">
                  <a:solidFill>
                    <a:schemeClr val="bg1">
                      <a:lumMod val="75000"/>
                    </a:schemeClr>
                  </a:solidFill>
                </a:rPr>
                <a:t>虚席以待</a:t>
              </a:r>
              <a:r>
                <a:rPr lang="en-US" altLang="zh-CN" sz="1600" spc="300" dirty="0">
                  <a:solidFill>
                    <a:schemeClr val="bg1">
                      <a:lumMod val="75000"/>
                    </a:schemeClr>
                  </a:solidFill>
                </a:rPr>
                <a:t>------</a:t>
              </a:r>
              <a:endParaRPr lang="zh-CN" altLang="en-US" sz="1600" spc="300" dirty="0">
                <a:solidFill>
                  <a:schemeClr val="bg1">
                    <a:lumMod val="75000"/>
                  </a:schemeClr>
                </a:solidFill>
              </a:endParaRPr>
            </a:p>
          </p:txBody>
        </p:sp>
        <p:sp>
          <p:nvSpPr>
            <p:cNvPr id="23"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par>
                                <p:cTn id="38" presetID="12" presetClass="entr" presetSubtype="1" fill="hold" nodeType="withEffect">
                                  <p:stCondLst>
                                    <p:cond delay="23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ppt_y</p:attrName>
                                        </p:attrNameLst>
                                      </p:cBhvr>
                                      <p:tavLst>
                                        <p:tav tm="0">
                                          <p:val>
                                            <p:strVal val="#ppt_y-#ppt_h*1.125000"/>
                                          </p:val>
                                        </p:tav>
                                        <p:tav tm="100000">
                                          <p:val>
                                            <p:strVal val="#ppt_y"/>
                                          </p:val>
                                        </p:tav>
                                      </p:tavLst>
                                    </p:anim>
                                    <p:animEffect transition="in" filter="wipe(down)">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40" name="文本框 39"/>
          <p:cNvSpPr txBox="1"/>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41" name="矩形 40"/>
          <p:cNvSpPr/>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42" name="矩形 41"/>
          <p:cNvSpPr/>
          <p:nvPr/>
        </p:nvSpPr>
        <p:spPr>
          <a:xfrm>
            <a:off x="3389630" y="233680"/>
            <a:ext cx="2227580" cy="521970"/>
          </a:xfrm>
          <a:prstGeom prst="rect">
            <a:avLst/>
          </a:prstGeom>
        </p:spPr>
        <p:txBody>
          <a:bodyPr wrap="square">
            <a:spAutoFit/>
          </a:bodyPr>
          <a:lstStyle/>
          <a:p>
            <a:pPr algn="l"/>
            <a:r>
              <a:rPr lang="zh-CN" altLang="en-US" sz="2800" spc="300" dirty="0">
                <a:solidFill>
                  <a:schemeClr val="tx1">
                    <a:lumMod val="75000"/>
                    <a:lumOff val="25000"/>
                  </a:schemeClr>
                </a:solidFill>
              </a:rPr>
              <a:t>ARM简介</a:t>
            </a:r>
            <a:endParaRPr lang="zh-CN" altLang="en-US" sz="2800" spc="300" dirty="0">
              <a:solidFill>
                <a:schemeClr val="tx1">
                  <a:lumMod val="75000"/>
                  <a:lumOff val="25000"/>
                </a:schemeClr>
              </a:solidFill>
            </a:endParaRPr>
          </a:p>
        </p:txBody>
      </p:sp>
      <p:grpSp>
        <p:nvGrpSpPr>
          <p:cNvPr id="43" name="组合 42"/>
          <p:cNvGrpSpPr/>
          <p:nvPr/>
        </p:nvGrpSpPr>
        <p:grpSpPr>
          <a:xfrm>
            <a:off x="289800" y="11250"/>
            <a:ext cx="720670" cy="968693"/>
            <a:chOff x="4438980" y="1414639"/>
            <a:chExt cx="720670" cy="968693"/>
          </a:xfrm>
        </p:grpSpPr>
        <p:sp>
          <p:nvSpPr>
            <p:cNvPr id="47"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48" name="文本框 47"/>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5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10" name="Rectangle 3"/>
          <p:cNvSpPr>
            <a:spLocks noGrp="1" noChangeArrowheads="1"/>
          </p:cNvSpPr>
          <p:nvPr>
            <p:custDataLst>
              <p:tags r:id="rId4"/>
            </p:custDataLst>
          </p:nvPr>
        </p:nvSpPr>
        <p:spPr bwMode="auto">
          <a:xfrm>
            <a:off x="1312788" y="935513"/>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dirty="0">
                <a:latin typeface="Times New Roman" panose="02020603050405020304" pitchFamily="18" charset="0"/>
              </a:rPr>
              <a:t>ARM</a:t>
            </a:r>
            <a:r>
              <a:rPr lang="zh-CN" altLang="en-US" dirty="0">
                <a:latin typeface="Times New Roman" panose="02020603050405020304" pitchFamily="18" charset="0"/>
              </a:rPr>
              <a:t>是什么？</a:t>
            </a:r>
            <a:endParaRPr lang="zh-CN" altLang="en-US" dirty="0">
              <a:latin typeface="Times New Roman" panose="02020603050405020304" pitchFamily="18" charset="0"/>
            </a:endParaRPr>
          </a:p>
        </p:txBody>
      </p:sp>
      <p:sp>
        <p:nvSpPr>
          <p:cNvPr id="2" name="Rectangle 3"/>
          <p:cNvSpPr txBox="1">
            <a:spLocks noChangeArrowheads="1"/>
          </p:cNvSpPr>
          <p:nvPr>
            <p:custDataLst>
              <p:tags r:id="rId5"/>
            </p:custDataLst>
          </p:nvPr>
        </p:nvSpPr>
        <p:spPr>
          <a:xfrm>
            <a:off x="1303264" y="1744980"/>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6"/>
            </p:custDataLst>
          </p:nvPr>
        </p:nvSpPr>
        <p:spPr>
          <a:xfrm>
            <a:off x="1353820" y="1659516"/>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4" name="Rectangle 3"/>
          <p:cNvSpPr txBox="1">
            <a:spLocks noChangeArrowheads="1"/>
          </p:cNvSpPr>
          <p:nvPr>
            <p:custDataLst>
              <p:tags r:id="rId7"/>
            </p:custDataLst>
          </p:nvPr>
        </p:nvSpPr>
        <p:spPr>
          <a:xfrm>
            <a:off x="1353819" y="1659516"/>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8" name="Rectangle 3"/>
          <p:cNvSpPr txBox="1">
            <a:spLocks noChangeArrowheads="1"/>
          </p:cNvSpPr>
          <p:nvPr>
            <p:custDataLst>
              <p:tags r:id="rId8"/>
            </p:custDataLst>
          </p:nvPr>
        </p:nvSpPr>
        <p:spPr>
          <a:xfrm>
            <a:off x="1688547" y="1461883"/>
            <a:ext cx="7772400" cy="5092700"/>
          </a:xfrm>
          <a:prstGeom prst="rect">
            <a:avLst/>
          </a:prstGeom>
        </p:spPr>
        <p:txBody>
          <a:bodyPr vert="horz" lIns="82550" tIns="41275" rIns="82550" bIns="4127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Wingdings" panose="05000000000000000000" pitchFamily="2" charset="2"/>
              <a:buAutoNum type="arabicPeriod"/>
            </a:pPr>
            <a:r>
              <a:rPr lang="en-US" altLang="zh-CN" sz="2400" dirty="0">
                <a:latin typeface="楷体_GB2312" pitchFamily="49" charset="-122"/>
                <a:ea typeface="楷体_GB2312" pitchFamily="49" charset="-122"/>
              </a:rPr>
              <a:t>AMR </a:t>
            </a:r>
            <a:r>
              <a:rPr lang="zh-CN" altLang="en-US" sz="2400" dirty="0">
                <a:latin typeface="楷体_GB2312" pitchFamily="49" charset="-122"/>
                <a:ea typeface="楷体_GB2312" pitchFamily="49" charset="-122"/>
              </a:rPr>
              <a:t>：一个公司名</a:t>
            </a:r>
            <a:endParaRPr lang="en-US" altLang="zh-CN" sz="2400" dirty="0">
              <a:latin typeface="楷体_GB2312" pitchFamily="49" charset="-122"/>
              <a:ea typeface="楷体_GB2312" pitchFamily="49" charset="-122"/>
            </a:endParaRPr>
          </a:p>
          <a:p>
            <a:pPr marL="381000" indent="-381000">
              <a:buFont typeface="Wingdings" panose="05000000000000000000" pitchFamily="2" charset="2"/>
              <a:buAutoNum type="arabicPeriod"/>
            </a:pPr>
            <a:r>
              <a:rPr lang="en-US" altLang="zh-CN" sz="2400" dirty="0">
                <a:latin typeface="楷体_GB2312" pitchFamily="49" charset="-122"/>
                <a:ea typeface="楷体_GB2312" pitchFamily="49" charset="-122"/>
              </a:rPr>
              <a:t>ARM </a:t>
            </a:r>
            <a:r>
              <a:rPr lang="zh-CN" altLang="en-US" sz="2400" dirty="0">
                <a:ea typeface="楷体_GB2312" pitchFamily="49" charset="-122"/>
              </a:rPr>
              <a:t>：一种处理器名称</a:t>
            </a:r>
            <a:r>
              <a:rPr lang="en-US" altLang="zh-CN" sz="2400" dirty="0">
                <a:ea typeface="楷体_GB2312" pitchFamily="49" charset="-122"/>
              </a:rPr>
              <a:t>ARM</a:t>
            </a:r>
            <a:r>
              <a:rPr lang="zh-CN" altLang="en-US" sz="2400" dirty="0">
                <a:ea typeface="楷体_GB2312" pitchFamily="49" charset="-122"/>
              </a:rPr>
              <a:t>处理器</a:t>
            </a:r>
            <a:endParaRPr lang="en-US" altLang="zh-CN" sz="2400" dirty="0">
              <a:latin typeface="楷体_GB2312" pitchFamily="49" charset="-122"/>
              <a:ea typeface="楷体_GB2312" pitchFamily="49" charset="-122"/>
            </a:endParaRPr>
          </a:p>
          <a:p>
            <a:pPr marL="381000" indent="-381000">
              <a:buFont typeface="Wingdings" panose="05000000000000000000" pitchFamily="2" charset="2"/>
              <a:buAutoNum type="arabicPeriod"/>
            </a:pPr>
            <a:r>
              <a:rPr lang="en-US" altLang="zh-CN" sz="2400" dirty="0">
                <a:latin typeface="楷体_GB2312" pitchFamily="49" charset="-122"/>
                <a:ea typeface="楷体_GB2312" pitchFamily="49" charset="-122"/>
              </a:rPr>
              <a:t>ARM</a:t>
            </a:r>
            <a:r>
              <a:rPr lang="zh-CN" altLang="en-US" sz="2400" dirty="0">
                <a:ea typeface="楷体_GB2312" pitchFamily="49" charset="-122"/>
              </a:rPr>
              <a:t>：一种芯片架构，全称为</a:t>
            </a:r>
            <a:r>
              <a:rPr lang="en-US" altLang="zh-CN" sz="2400" dirty="0">
                <a:latin typeface="楷体_GB2312" pitchFamily="49" charset="-122"/>
                <a:ea typeface="楷体_GB2312" pitchFamily="49" charset="-122"/>
              </a:rPr>
              <a:t>Advanced RISC Machines IP</a:t>
            </a:r>
            <a:r>
              <a:rPr lang="zh-CN" altLang="en-US" sz="2400" dirty="0">
                <a:latin typeface="楷体_GB2312" pitchFamily="49" charset="-122"/>
                <a:ea typeface="楷体_GB2312" pitchFamily="49" charset="-122"/>
              </a:rPr>
              <a:t>核。</a:t>
            </a:r>
            <a:endParaRPr lang="zh-CN" altLang="en-US" sz="2400" dirty="0">
              <a:latin typeface="楷体_GB2312" pitchFamily="49" charset="-122"/>
              <a:ea typeface="楷体_GB2312" pitchFamily="49" charset="-122"/>
            </a:endParaRPr>
          </a:p>
          <a:p>
            <a:pPr marL="381000" indent="-381000">
              <a:buFont typeface="Wingdings" panose="05000000000000000000" pitchFamily="2" charset="2"/>
              <a:buAutoNum type="arabicPeriod"/>
            </a:pPr>
            <a:endParaRPr lang="zh-CN" altLang="en-US" sz="2400" dirty="0">
              <a:latin typeface="楷体_GB2312" pitchFamily="49" charset="-122"/>
              <a:ea typeface="楷体_GB2312" pitchFamily="49" charset="-122"/>
            </a:endParaRPr>
          </a:p>
          <a:p>
            <a:pPr marL="381000" indent="-381000"/>
            <a:endParaRPr lang="zh-CN" altLang="en-US" sz="2400" dirty="0">
              <a:latin typeface="楷体_GB2312" pitchFamily="49" charset="-122"/>
              <a:ea typeface="楷体_GB2312" pitchFamily="49" charset="-122"/>
            </a:endParaRPr>
          </a:p>
        </p:txBody>
      </p:sp>
      <p:grpSp>
        <p:nvGrpSpPr>
          <p:cNvPr id="3" name="组合 2"/>
          <p:cNvGrpSpPr/>
          <p:nvPr/>
        </p:nvGrpSpPr>
        <p:grpSpPr>
          <a:xfrm>
            <a:off x="2363015" y="2721388"/>
            <a:ext cx="7924800" cy="3540125"/>
            <a:chOff x="2685595" y="2929033"/>
            <a:chExt cx="7924800" cy="3540125"/>
          </a:xfrm>
        </p:grpSpPr>
        <p:pic>
          <p:nvPicPr>
            <p:cNvPr id="20" name="Picture 4" descr="ARM_logo_98x45"/>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6095545" y="2929033"/>
              <a:ext cx="1371600" cy="6302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ircuit_scope"/>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4647745" y="5748433"/>
              <a:ext cx="4191000" cy="720725"/>
            </a:xfrm>
            <a:prstGeom prst="rect">
              <a:avLst/>
            </a:prstGeom>
            <a:noFill/>
            <a:extLst>
              <a:ext uri="{909E8E84-426E-40DD-AFC4-6F175D3DCCD1}">
                <a14:hiddenFill xmlns:a14="http://schemas.microsoft.com/office/drawing/2010/main">
                  <a:solidFill>
                    <a:srgbClr val="FFFFFF"/>
                  </a:solidFill>
                </a14:hiddenFill>
              </a:ext>
            </a:extLst>
          </p:spPr>
        </p:pic>
        <p:sp>
          <p:nvSpPr>
            <p:cNvPr id="22" name="AutoShape 6"/>
            <p:cNvSpPr>
              <a:spLocks noChangeArrowheads="1"/>
            </p:cNvSpPr>
            <p:nvPr>
              <p:custDataLst>
                <p:tags r:id="rId13"/>
              </p:custDataLst>
            </p:nvPr>
          </p:nvSpPr>
          <p:spPr bwMode="auto">
            <a:xfrm>
              <a:off x="6552745" y="3614833"/>
              <a:ext cx="457200" cy="685800"/>
            </a:xfrm>
            <a:prstGeom prst="downArrow">
              <a:avLst>
                <a:gd name="adj1" fmla="val 50000"/>
                <a:gd name="adj2" fmla="val 375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 name="AutoShape 7"/>
            <p:cNvSpPr>
              <a:spLocks noChangeArrowheads="1"/>
            </p:cNvSpPr>
            <p:nvPr>
              <p:custDataLst>
                <p:tags r:id="rId14"/>
              </p:custDataLst>
            </p:nvPr>
          </p:nvSpPr>
          <p:spPr bwMode="auto">
            <a:xfrm>
              <a:off x="6552745" y="5062633"/>
              <a:ext cx="457200" cy="685800"/>
            </a:xfrm>
            <a:prstGeom prst="downArrow">
              <a:avLst>
                <a:gd name="adj1" fmla="val 50000"/>
                <a:gd name="adj2" fmla="val 375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 name="Text Box 8"/>
            <p:cNvSpPr txBox="1">
              <a:spLocks noChangeArrowheads="1"/>
            </p:cNvSpPr>
            <p:nvPr>
              <p:custDataLst>
                <p:tags r:id="rId15"/>
              </p:custDataLst>
            </p:nvPr>
          </p:nvSpPr>
          <p:spPr bwMode="auto">
            <a:xfrm>
              <a:off x="7086145" y="3538633"/>
              <a:ext cx="182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SzTx/>
                <a:buFontTx/>
                <a:buNone/>
              </a:pPr>
              <a:r>
                <a:rPr lang="zh-CN" altLang="en-US" sz="2000" b="0">
                  <a:solidFill>
                    <a:srgbClr val="0000FF"/>
                  </a:solidFill>
                  <a:latin typeface="华文新魏" panose="02010800040101010101" pitchFamily="2" charset="-122"/>
                  <a:ea typeface="华文新魏" panose="02010800040101010101" pitchFamily="2" charset="-122"/>
                </a:rPr>
                <a:t>将技术授权给其它芯片厂商</a:t>
              </a:r>
              <a:endParaRPr lang="zh-CN" altLang="en-US" sz="2000" b="0">
                <a:solidFill>
                  <a:srgbClr val="0000FF"/>
                </a:solidFill>
                <a:latin typeface="华文新魏" panose="02010800040101010101" pitchFamily="2" charset="-122"/>
                <a:ea typeface="华文新魏" panose="02010800040101010101" pitchFamily="2" charset="-122"/>
              </a:endParaRPr>
            </a:p>
          </p:txBody>
        </p:sp>
        <p:sp>
          <p:nvSpPr>
            <p:cNvPr id="4" name="Text Box 9"/>
            <p:cNvSpPr txBox="1">
              <a:spLocks noChangeArrowheads="1"/>
            </p:cNvSpPr>
            <p:nvPr>
              <p:custDataLst>
                <p:tags r:id="rId16"/>
              </p:custDataLst>
            </p:nvPr>
          </p:nvSpPr>
          <p:spPr bwMode="auto">
            <a:xfrm>
              <a:off x="7086145" y="5062633"/>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SzTx/>
                <a:buFontTx/>
                <a:buNone/>
              </a:pPr>
              <a:r>
                <a:rPr lang="zh-CN" altLang="en-US" sz="2000" b="0">
                  <a:solidFill>
                    <a:srgbClr val="0000FF"/>
                  </a:solidFill>
                  <a:latin typeface="华文新魏" panose="02010800040101010101" pitchFamily="2" charset="-122"/>
                  <a:ea typeface="华文新魏" panose="02010800040101010101" pitchFamily="2" charset="-122"/>
                </a:rPr>
                <a:t>形成各具特色的</a:t>
              </a:r>
              <a:r>
                <a:rPr lang="en-US" altLang="zh-CN" sz="2000" b="0">
                  <a:solidFill>
                    <a:srgbClr val="0000FF"/>
                  </a:solidFill>
                  <a:latin typeface="华文新魏" panose="02010800040101010101" pitchFamily="2" charset="-122"/>
                  <a:ea typeface="华文新魏" panose="02010800040101010101" pitchFamily="2" charset="-122"/>
                </a:rPr>
                <a:t>ARM</a:t>
              </a:r>
              <a:r>
                <a:rPr lang="zh-CN" altLang="en-US" sz="2000" b="0">
                  <a:solidFill>
                    <a:srgbClr val="0000FF"/>
                  </a:solidFill>
                  <a:latin typeface="华文新魏" panose="02010800040101010101" pitchFamily="2" charset="-122"/>
                  <a:ea typeface="华文新魏" panose="02010800040101010101" pitchFamily="2" charset="-122"/>
                </a:rPr>
                <a:t>芯片</a:t>
              </a:r>
              <a:endParaRPr lang="zh-CN" altLang="en-US" sz="2000" b="0">
                <a:solidFill>
                  <a:srgbClr val="0000FF"/>
                </a:solidFill>
                <a:latin typeface="华文新魏" panose="02010800040101010101" pitchFamily="2" charset="-122"/>
                <a:ea typeface="华文新魏" panose="02010800040101010101" pitchFamily="2" charset="-122"/>
              </a:endParaRPr>
            </a:p>
          </p:txBody>
        </p:sp>
        <p:grpSp>
          <p:nvGrpSpPr>
            <p:cNvPr id="26" name="Group 10"/>
            <p:cNvGrpSpPr/>
            <p:nvPr/>
          </p:nvGrpSpPr>
          <p:grpSpPr bwMode="auto">
            <a:xfrm>
              <a:off x="2685595" y="4300633"/>
              <a:ext cx="7924800" cy="762000"/>
              <a:chOff x="144" y="2592"/>
              <a:chExt cx="5472" cy="480"/>
            </a:xfrm>
          </p:grpSpPr>
          <p:sp>
            <p:nvSpPr>
              <p:cNvPr id="27" name="Rectangle 11"/>
              <p:cNvSpPr>
                <a:spLocks noChangeArrowheads="1"/>
              </p:cNvSpPr>
              <p:nvPr>
                <p:custDataLst>
                  <p:tags r:id="rId17"/>
                </p:custDataLst>
              </p:nvPr>
            </p:nvSpPr>
            <p:spPr bwMode="auto">
              <a:xfrm>
                <a:off x="144" y="2592"/>
                <a:ext cx="5472" cy="480"/>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8" name="Picture 12" descr="atmel"/>
              <p:cNvPicPr>
                <a:picLocks noChangeAspect="1" noChangeArrowheads="1"/>
              </p:cNvPicPr>
              <p:nvPr>
                <p:custDataLst>
                  <p:tags r:id="rId18"/>
                </p:custDataLst>
              </p:nvPr>
            </p:nvPicPr>
            <p:blipFill>
              <a:blip r:embed="rId19">
                <a:extLst>
                  <a:ext uri="{28A0092B-C50C-407E-A947-70E740481C1C}">
                    <a14:useLocalDpi xmlns:a14="http://schemas.microsoft.com/office/drawing/2010/main" val="0"/>
                  </a:ext>
                </a:extLst>
              </a:blip>
              <a:srcRect/>
              <a:stretch>
                <a:fillRect/>
              </a:stretch>
            </p:blipFill>
            <p:spPr bwMode="auto">
              <a:xfrm>
                <a:off x="4368" y="2640"/>
                <a:ext cx="670" cy="3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Intel"/>
              <p:cNvPicPr>
                <a:picLocks noChangeAspect="1" noChangeArrowheads="1"/>
              </p:cNvPicPr>
              <p:nvPr>
                <p:custDataLst>
                  <p:tags r:id="rId20"/>
                </p:custDataLst>
              </p:nvPr>
            </p:nvPicPr>
            <p:blipFill>
              <a:blip r:embed="rId21">
                <a:extLst>
                  <a:ext uri="{28A0092B-C50C-407E-A947-70E740481C1C}">
                    <a14:useLocalDpi xmlns:a14="http://schemas.microsoft.com/office/drawing/2010/main" val="0"/>
                  </a:ext>
                </a:extLst>
              </a:blip>
              <a:srcRect l="14502" r="20242"/>
              <a:stretch>
                <a:fillRect/>
              </a:stretch>
            </p:blipFill>
            <p:spPr bwMode="auto">
              <a:xfrm>
                <a:off x="1632" y="2736"/>
                <a:ext cx="432" cy="22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philips"/>
              <p:cNvPicPr>
                <a:picLocks noChangeAspect="1" noChangeArrowheads="1"/>
              </p:cNvPicPr>
              <p:nvPr>
                <p:custDataLst>
                  <p:tags r:id="rId22"/>
                </p:custDataLst>
              </p:nvPr>
            </p:nvPicPr>
            <p:blipFill>
              <a:blip r:embed="rId23">
                <a:extLst>
                  <a:ext uri="{28A0092B-C50C-407E-A947-70E740481C1C}">
                    <a14:useLocalDpi xmlns:a14="http://schemas.microsoft.com/office/drawing/2010/main" val="0"/>
                  </a:ext>
                </a:extLst>
              </a:blip>
              <a:srcRect/>
              <a:stretch>
                <a:fillRect/>
              </a:stretch>
            </p:blipFill>
            <p:spPr bwMode="auto">
              <a:xfrm>
                <a:off x="288" y="2736"/>
                <a:ext cx="1152" cy="24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15"/>
              <p:cNvSpPr>
                <a:spLocks noChangeArrowheads="1"/>
              </p:cNvSpPr>
              <p:nvPr>
                <p:custDataLst>
                  <p:tags r:id="rId24"/>
                </p:custDataLst>
              </p:nvPr>
            </p:nvSpPr>
            <p:spPr bwMode="auto">
              <a:xfrm>
                <a:off x="5040" y="2688"/>
                <a:ext cx="528" cy="24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SzTx/>
                  <a:buFontTx/>
                  <a:buNone/>
                </a:pPr>
                <a:r>
                  <a:rPr lang="en-US" altLang="zh-CN" sz="2400" b="0">
                    <a:latin typeface="Times New Roman" panose="02020603050405020304" pitchFamily="18" charset="0"/>
                  </a:rPr>
                  <a:t>. . .</a:t>
                </a:r>
                <a:endParaRPr lang="en-US" altLang="zh-CN" sz="2400" b="0">
                  <a:latin typeface="Times New Roman" panose="02020603050405020304" pitchFamily="18" charset="0"/>
                </a:endParaRPr>
              </a:p>
            </p:txBody>
          </p:sp>
          <p:pic>
            <p:nvPicPr>
              <p:cNvPr id="32" name="Picture 16" descr="samsung 拷贝"/>
              <p:cNvPicPr>
                <a:picLocks noChangeAspect="1" noChangeArrowheads="1"/>
              </p:cNvPicPr>
              <p:nvPr>
                <p:custDataLst>
                  <p:tags r:id="rId25"/>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208" y="2736"/>
                <a:ext cx="720" cy="2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7" descr="sharp 拷贝"/>
              <p:cNvPicPr>
                <a:picLocks noChangeAspect="1" noChangeArrowheads="1"/>
              </p:cNvPicPr>
              <p:nvPr>
                <p:custDataLst>
                  <p:tags r:id="rId27"/>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3072" y="2736"/>
                <a:ext cx="1161" cy="185"/>
              </a:xfrm>
              <a:prstGeom prst="rect">
                <a:avLst/>
              </a:prstGeom>
              <a:solidFill>
                <a:schemeClr val="bg1"/>
              </a:solidFill>
            </p:spPr>
          </p:pic>
        </p:grpSp>
      </p:grpSp>
      <p:pic>
        <p:nvPicPr>
          <p:cNvPr id="23556" name="Picture 4" descr="ARM追求扩大微处理器市场份额"/>
          <p:cNvPicPr>
            <a:picLocks noChangeAspect="1" noChangeArrowheads="1"/>
          </p:cNvPicPr>
          <p:nvPr>
            <p:custDataLst>
              <p:tags r:id="rId29"/>
            </p:custDataLst>
          </p:nvPr>
        </p:nvPicPr>
        <p:blipFill rotWithShape="1">
          <a:blip r:embed="rId30">
            <a:extLst>
              <a:ext uri="{28A0092B-C50C-407E-A947-70E740481C1C}">
                <a14:useLocalDpi xmlns:a14="http://schemas.microsoft.com/office/drawing/2010/main" val="0"/>
              </a:ext>
            </a:extLst>
          </a:blip>
          <a:srcRect l="2370" t="26194" r="3643" b="32330"/>
          <a:stretch>
            <a:fillRect/>
          </a:stretch>
        </p:blipFill>
        <p:spPr bwMode="auto">
          <a:xfrm>
            <a:off x="8471257" y="979024"/>
            <a:ext cx="3415924" cy="1130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41"/>
                                        </p:tgtEl>
                                        <p:attrNameLst>
                                          <p:attrName>style.visibility</p:attrName>
                                        </p:attrNameLst>
                                      </p:cBhvr>
                                      <p:to>
                                        <p:strVal val="visible"/>
                                      </p:to>
                                    </p:set>
                                    <p:animEffect transition="in" filter="barn(outHorizontal)">
                                      <p:cBhvr>
                                        <p:cTn id="16" dur="500"/>
                                        <p:tgtEl>
                                          <p:spTgt spid="41"/>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2"/>
                                        </p:tgtEl>
                                        <p:attrNameLst>
                                          <p:attrName>style.visibility</p:attrName>
                                        </p:attrNameLst>
                                      </p:cBhvr>
                                      <p:to>
                                        <p:strVal val="visible"/>
                                      </p:to>
                                    </p:set>
                                    <p:anim calcmode="lin" valueType="num">
                                      <p:cBhvr>
                                        <p:cTn id="19" dur="350" fill="hold"/>
                                        <p:tgtEl>
                                          <p:spTgt spid="42"/>
                                        </p:tgtEl>
                                        <p:attrNameLst>
                                          <p:attrName>ppt_x</p:attrName>
                                        </p:attrNameLst>
                                      </p:cBhvr>
                                      <p:tavLst>
                                        <p:tav tm="0">
                                          <p:val>
                                            <p:strVal val="#ppt_x-#ppt_w/2"/>
                                          </p:val>
                                        </p:tav>
                                        <p:tav tm="100000">
                                          <p:val>
                                            <p:strVal val="#ppt_x"/>
                                          </p:val>
                                        </p:tav>
                                      </p:tavLst>
                                    </p:anim>
                                    <p:anim calcmode="lin" valueType="num">
                                      <p:cBhvr>
                                        <p:cTn id="20" dur="350" fill="hold"/>
                                        <p:tgtEl>
                                          <p:spTgt spid="42"/>
                                        </p:tgtEl>
                                        <p:attrNameLst>
                                          <p:attrName>ppt_y</p:attrName>
                                        </p:attrNameLst>
                                      </p:cBhvr>
                                      <p:tavLst>
                                        <p:tav tm="0">
                                          <p:val>
                                            <p:strVal val="#ppt_y"/>
                                          </p:val>
                                        </p:tav>
                                        <p:tav tm="100000">
                                          <p:val>
                                            <p:strVal val="#ppt_y"/>
                                          </p:val>
                                        </p:tav>
                                      </p:tavLst>
                                    </p:anim>
                                    <p:anim calcmode="lin" valueType="num">
                                      <p:cBhvr>
                                        <p:cTn id="21" dur="350" fill="hold"/>
                                        <p:tgtEl>
                                          <p:spTgt spid="42"/>
                                        </p:tgtEl>
                                        <p:attrNameLst>
                                          <p:attrName>ppt_w</p:attrName>
                                        </p:attrNameLst>
                                      </p:cBhvr>
                                      <p:tavLst>
                                        <p:tav tm="0">
                                          <p:val>
                                            <p:fltVal val="0"/>
                                          </p:val>
                                        </p:tav>
                                        <p:tav tm="100000">
                                          <p:val>
                                            <p:strVal val="#ppt_w"/>
                                          </p:val>
                                        </p:tav>
                                      </p:tavLst>
                                    </p:anim>
                                    <p:anim calcmode="lin" valueType="num">
                                      <p:cBhvr>
                                        <p:cTn id="22" dur="35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80">
                                          <p:stCondLst>
                                            <p:cond delay="0"/>
                                          </p:stCondLst>
                                        </p:cTn>
                                        <p:tgtEl>
                                          <p:spTgt spid="10"/>
                                        </p:tgtEl>
                                      </p:cBhvr>
                                    </p:animEffect>
                                    <p:anim calcmode="lin" valueType="num">
                                      <p:cBhvr>
                                        <p:cTn id="2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3" dur="26">
                                          <p:stCondLst>
                                            <p:cond delay="650"/>
                                          </p:stCondLst>
                                        </p:cTn>
                                        <p:tgtEl>
                                          <p:spTgt spid="10"/>
                                        </p:tgtEl>
                                      </p:cBhvr>
                                      <p:to x="100000" y="60000"/>
                                    </p:animScale>
                                    <p:animScale>
                                      <p:cBhvr>
                                        <p:cTn id="34" dur="166" decel="50000">
                                          <p:stCondLst>
                                            <p:cond delay="676"/>
                                          </p:stCondLst>
                                        </p:cTn>
                                        <p:tgtEl>
                                          <p:spTgt spid="10"/>
                                        </p:tgtEl>
                                      </p:cBhvr>
                                      <p:to x="100000" y="100000"/>
                                    </p:animScale>
                                    <p:animScale>
                                      <p:cBhvr>
                                        <p:cTn id="35" dur="26">
                                          <p:stCondLst>
                                            <p:cond delay="1312"/>
                                          </p:stCondLst>
                                        </p:cTn>
                                        <p:tgtEl>
                                          <p:spTgt spid="10"/>
                                        </p:tgtEl>
                                      </p:cBhvr>
                                      <p:to x="100000" y="80000"/>
                                    </p:animScale>
                                    <p:animScale>
                                      <p:cBhvr>
                                        <p:cTn id="36" dur="166" decel="50000">
                                          <p:stCondLst>
                                            <p:cond delay="1338"/>
                                          </p:stCondLst>
                                        </p:cTn>
                                        <p:tgtEl>
                                          <p:spTgt spid="10"/>
                                        </p:tgtEl>
                                      </p:cBhvr>
                                      <p:to x="100000" y="100000"/>
                                    </p:animScale>
                                    <p:animScale>
                                      <p:cBhvr>
                                        <p:cTn id="37" dur="26">
                                          <p:stCondLst>
                                            <p:cond delay="1642"/>
                                          </p:stCondLst>
                                        </p:cTn>
                                        <p:tgtEl>
                                          <p:spTgt spid="10"/>
                                        </p:tgtEl>
                                      </p:cBhvr>
                                      <p:to x="100000" y="90000"/>
                                    </p:animScale>
                                    <p:animScale>
                                      <p:cBhvr>
                                        <p:cTn id="38" dur="166" decel="50000">
                                          <p:stCondLst>
                                            <p:cond delay="1668"/>
                                          </p:stCondLst>
                                        </p:cTn>
                                        <p:tgtEl>
                                          <p:spTgt spid="10"/>
                                        </p:tgtEl>
                                      </p:cBhvr>
                                      <p:to x="100000" y="100000"/>
                                    </p:animScale>
                                    <p:animScale>
                                      <p:cBhvr>
                                        <p:cTn id="39" dur="26">
                                          <p:stCondLst>
                                            <p:cond delay="1808"/>
                                          </p:stCondLst>
                                        </p:cTn>
                                        <p:tgtEl>
                                          <p:spTgt spid="10"/>
                                        </p:tgtEl>
                                      </p:cBhvr>
                                      <p:to x="100000" y="95000"/>
                                    </p:animScale>
                                    <p:animScale>
                                      <p:cBhvr>
                                        <p:cTn id="40" dur="166" decel="50000">
                                          <p:stCondLst>
                                            <p:cond delay="1834"/>
                                          </p:stCondLst>
                                        </p:cTn>
                                        <p:tgtEl>
                                          <p:spTgt spid="10"/>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23556"/>
                                        </p:tgtEl>
                                        <p:attrNameLst>
                                          <p:attrName>style.visibility</p:attrName>
                                        </p:attrNameLst>
                                      </p:cBhvr>
                                      <p:to>
                                        <p:strVal val="visible"/>
                                      </p:to>
                                    </p:set>
                                    <p:animEffect transition="in" filter="wipe(down)">
                                      <p:cBhvr>
                                        <p:cTn id="43" dur="580">
                                          <p:stCondLst>
                                            <p:cond delay="0"/>
                                          </p:stCondLst>
                                        </p:cTn>
                                        <p:tgtEl>
                                          <p:spTgt spid="23556"/>
                                        </p:tgtEl>
                                      </p:cBhvr>
                                    </p:animEffect>
                                    <p:anim calcmode="lin" valueType="num">
                                      <p:cBhvr>
                                        <p:cTn id="44" dur="1822" tmFilter="0,0; 0.14,0.36; 0.43,0.73; 0.71,0.91; 1.0,1.0">
                                          <p:stCondLst>
                                            <p:cond delay="0"/>
                                          </p:stCondLst>
                                        </p:cTn>
                                        <p:tgtEl>
                                          <p:spTgt spid="2355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355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355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355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3556"/>
                                        </p:tgtEl>
                                        <p:attrNameLst>
                                          <p:attrName>ppt_y</p:attrName>
                                        </p:attrNameLst>
                                      </p:cBhvr>
                                      <p:tavLst>
                                        <p:tav tm="0" fmla="#ppt_y-sin(pi*$)/81">
                                          <p:val>
                                            <p:fltVal val="0"/>
                                          </p:val>
                                        </p:tav>
                                        <p:tav tm="100000">
                                          <p:val>
                                            <p:fltVal val="1"/>
                                          </p:val>
                                        </p:tav>
                                      </p:tavLst>
                                    </p:anim>
                                    <p:animScale>
                                      <p:cBhvr>
                                        <p:cTn id="49" dur="26">
                                          <p:stCondLst>
                                            <p:cond delay="650"/>
                                          </p:stCondLst>
                                        </p:cTn>
                                        <p:tgtEl>
                                          <p:spTgt spid="23556"/>
                                        </p:tgtEl>
                                      </p:cBhvr>
                                      <p:to x="100000" y="60000"/>
                                    </p:animScale>
                                    <p:animScale>
                                      <p:cBhvr>
                                        <p:cTn id="50" dur="166" decel="50000">
                                          <p:stCondLst>
                                            <p:cond delay="676"/>
                                          </p:stCondLst>
                                        </p:cTn>
                                        <p:tgtEl>
                                          <p:spTgt spid="23556"/>
                                        </p:tgtEl>
                                      </p:cBhvr>
                                      <p:to x="100000" y="100000"/>
                                    </p:animScale>
                                    <p:animScale>
                                      <p:cBhvr>
                                        <p:cTn id="51" dur="26">
                                          <p:stCondLst>
                                            <p:cond delay="1312"/>
                                          </p:stCondLst>
                                        </p:cTn>
                                        <p:tgtEl>
                                          <p:spTgt spid="23556"/>
                                        </p:tgtEl>
                                      </p:cBhvr>
                                      <p:to x="100000" y="80000"/>
                                    </p:animScale>
                                    <p:animScale>
                                      <p:cBhvr>
                                        <p:cTn id="52" dur="166" decel="50000">
                                          <p:stCondLst>
                                            <p:cond delay="1338"/>
                                          </p:stCondLst>
                                        </p:cTn>
                                        <p:tgtEl>
                                          <p:spTgt spid="23556"/>
                                        </p:tgtEl>
                                      </p:cBhvr>
                                      <p:to x="100000" y="100000"/>
                                    </p:animScale>
                                    <p:animScale>
                                      <p:cBhvr>
                                        <p:cTn id="53" dur="26">
                                          <p:stCondLst>
                                            <p:cond delay="1642"/>
                                          </p:stCondLst>
                                        </p:cTn>
                                        <p:tgtEl>
                                          <p:spTgt spid="23556"/>
                                        </p:tgtEl>
                                      </p:cBhvr>
                                      <p:to x="100000" y="90000"/>
                                    </p:animScale>
                                    <p:animScale>
                                      <p:cBhvr>
                                        <p:cTn id="54" dur="166" decel="50000">
                                          <p:stCondLst>
                                            <p:cond delay="1668"/>
                                          </p:stCondLst>
                                        </p:cTn>
                                        <p:tgtEl>
                                          <p:spTgt spid="23556"/>
                                        </p:tgtEl>
                                      </p:cBhvr>
                                      <p:to x="100000" y="100000"/>
                                    </p:animScale>
                                    <p:animScale>
                                      <p:cBhvr>
                                        <p:cTn id="55" dur="26">
                                          <p:stCondLst>
                                            <p:cond delay="1808"/>
                                          </p:stCondLst>
                                        </p:cTn>
                                        <p:tgtEl>
                                          <p:spTgt spid="23556"/>
                                        </p:tgtEl>
                                      </p:cBhvr>
                                      <p:to x="100000" y="95000"/>
                                    </p:animScale>
                                    <p:animScale>
                                      <p:cBhvr>
                                        <p:cTn id="56" dur="166" decel="50000">
                                          <p:stCondLst>
                                            <p:cond delay="1834"/>
                                          </p:stCondLst>
                                        </p:cTn>
                                        <p:tgtEl>
                                          <p:spTgt spid="2355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animEffect transition="in" filter="wipe(down)">
                                      <p:cBhvr>
                                        <p:cTn id="61" dur="580">
                                          <p:stCondLst>
                                            <p:cond delay="0"/>
                                          </p:stCondLst>
                                        </p:cTn>
                                        <p:tgtEl>
                                          <p:spTgt spid="18">
                                            <p:txEl>
                                              <p:pRg st="0" end="0"/>
                                            </p:txEl>
                                          </p:spTgt>
                                        </p:tgtEl>
                                      </p:cBhvr>
                                    </p:animEffect>
                                    <p:anim calcmode="lin" valueType="num">
                                      <p:cBhvr>
                                        <p:cTn id="62" dur="1822" tmFilter="0,0; 0.14,0.36; 0.43,0.73; 0.71,0.91; 1.0,1.0">
                                          <p:stCondLst>
                                            <p:cond delay="0"/>
                                          </p:stCondLst>
                                        </p:cTn>
                                        <p:tgtEl>
                                          <p:spTgt spid="18">
                                            <p:txEl>
                                              <p:pRg st="0" end="0"/>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8">
                                            <p:txEl>
                                              <p:pRg st="0" end="0"/>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8">
                                            <p:txEl>
                                              <p:pRg st="0" end="0"/>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8">
                                            <p:txEl>
                                              <p:pRg st="0" end="0"/>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8">
                                            <p:txEl>
                                              <p:pRg st="0" end="0"/>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8">
                                            <p:txEl>
                                              <p:pRg st="0" end="0"/>
                                            </p:txEl>
                                          </p:spTgt>
                                        </p:tgtEl>
                                      </p:cBhvr>
                                      <p:to x="100000" y="60000"/>
                                    </p:animScale>
                                    <p:animScale>
                                      <p:cBhvr>
                                        <p:cTn id="68" dur="166" decel="50000">
                                          <p:stCondLst>
                                            <p:cond delay="676"/>
                                          </p:stCondLst>
                                        </p:cTn>
                                        <p:tgtEl>
                                          <p:spTgt spid="18">
                                            <p:txEl>
                                              <p:pRg st="0" end="0"/>
                                            </p:txEl>
                                          </p:spTgt>
                                        </p:tgtEl>
                                      </p:cBhvr>
                                      <p:to x="100000" y="100000"/>
                                    </p:animScale>
                                    <p:animScale>
                                      <p:cBhvr>
                                        <p:cTn id="69" dur="26">
                                          <p:stCondLst>
                                            <p:cond delay="1312"/>
                                          </p:stCondLst>
                                        </p:cTn>
                                        <p:tgtEl>
                                          <p:spTgt spid="18">
                                            <p:txEl>
                                              <p:pRg st="0" end="0"/>
                                            </p:txEl>
                                          </p:spTgt>
                                        </p:tgtEl>
                                      </p:cBhvr>
                                      <p:to x="100000" y="80000"/>
                                    </p:animScale>
                                    <p:animScale>
                                      <p:cBhvr>
                                        <p:cTn id="70" dur="166" decel="50000">
                                          <p:stCondLst>
                                            <p:cond delay="1338"/>
                                          </p:stCondLst>
                                        </p:cTn>
                                        <p:tgtEl>
                                          <p:spTgt spid="18">
                                            <p:txEl>
                                              <p:pRg st="0" end="0"/>
                                            </p:txEl>
                                          </p:spTgt>
                                        </p:tgtEl>
                                      </p:cBhvr>
                                      <p:to x="100000" y="100000"/>
                                    </p:animScale>
                                    <p:animScale>
                                      <p:cBhvr>
                                        <p:cTn id="71" dur="26">
                                          <p:stCondLst>
                                            <p:cond delay="1642"/>
                                          </p:stCondLst>
                                        </p:cTn>
                                        <p:tgtEl>
                                          <p:spTgt spid="18">
                                            <p:txEl>
                                              <p:pRg st="0" end="0"/>
                                            </p:txEl>
                                          </p:spTgt>
                                        </p:tgtEl>
                                      </p:cBhvr>
                                      <p:to x="100000" y="90000"/>
                                    </p:animScale>
                                    <p:animScale>
                                      <p:cBhvr>
                                        <p:cTn id="72" dur="166" decel="50000">
                                          <p:stCondLst>
                                            <p:cond delay="1668"/>
                                          </p:stCondLst>
                                        </p:cTn>
                                        <p:tgtEl>
                                          <p:spTgt spid="18">
                                            <p:txEl>
                                              <p:pRg st="0" end="0"/>
                                            </p:txEl>
                                          </p:spTgt>
                                        </p:tgtEl>
                                      </p:cBhvr>
                                      <p:to x="100000" y="100000"/>
                                    </p:animScale>
                                    <p:animScale>
                                      <p:cBhvr>
                                        <p:cTn id="73" dur="26">
                                          <p:stCondLst>
                                            <p:cond delay="1808"/>
                                          </p:stCondLst>
                                        </p:cTn>
                                        <p:tgtEl>
                                          <p:spTgt spid="18">
                                            <p:txEl>
                                              <p:pRg st="0" end="0"/>
                                            </p:txEl>
                                          </p:spTgt>
                                        </p:tgtEl>
                                      </p:cBhvr>
                                      <p:to x="100000" y="95000"/>
                                    </p:animScale>
                                    <p:animScale>
                                      <p:cBhvr>
                                        <p:cTn id="74" dur="166" decel="50000">
                                          <p:stCondLst>
                                            <p:cond delay="1834"/>
                                          </p:stCondLst>
                                        </p:cTn>
                                        <p:tgtEl>
                                          <p:spTgt spid="18">
                                            <p:txEl>
                                              <p:pRg st="0" end="0"/>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18">
                                            <p:txEl>
                                              <p:pRg st="1" end="1"/>
                                            </p:txEl>
                                          </p:spTgt>
                                        </p:tgtEl>
                                        <p:attrNameLst>
                                          <p:attrName>style.visibility</p:attrName>
                                        </p:attrNameLst>
                                      </p:cBhvr>
                                      <p:to>
                                        <p:strVal val="visible"/>
                                      </p:to>
                                    </p:set>
                                    <p:animEffect transition="in" filter="wipe(down)">
                                      <p:cBhvr>
                                        <p:cTn id="79" dur="580">
                                          <p:stCondLst>
                                            <p:cond delay="0"/>
                                          </p:stCondLst>
                                        </p:cTn>
                                        <p:tgtEl>
                                          <p:spTgt spid="18">
                                            <p:txEl>
                                              <p:pRg st="1" end="1"/>
                                            </p:txEl>
                                          </p:spTgt>
                                        </p:tgtEl>
                                      </p:cBhvr>
                                    </p:animEffect>
                                    <p:anim calcmode="lin" valueType="num">
                                      <p:cBhvr>
                                        <p:cTn id="80" dur="1822" tmFilter="0,0; 0.14,0.36; 0.43,0.73; 0.71,0.91; 1.0,1.0">
                                          <p:stCondLst>
                                            <p:cond delay="0"/>
                                          </p:stCondLst>
                                        </p:cTn>
                                        <p:tgtEl>
                                          <p:spTgt spid="18">
                                            <p:txEl>
                                              <p:pRg st="1" end="1"/>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8">
                                            <p:txEl>
                                              <p:pRg st="1" end="1"/>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8">
                                            <p:txEl>
                                              <p:pRg st="1" end="1"/>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8">
                                            <p:txEl>
                                              <p:pRg st="1" end="1"/>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8">
                                            <p:txEl>
                                              <p:pRg st="1" end="1"/>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8">
                                            <p:txEl>
                                              <p:pRg st="1" end="1"/>
                                            </p:txEl>
                                          </p:spTgt>
                                        </p:tgtEl>
                                      </p:cBhvr>
                                      <p:to x="100000" y="60000"/>
                                    </p:animScale>
                                    <p:animScale>
                                      <p:cBhvr>
                                        <p:cTn id="86" dur="166" decel="50000">
                                          <p:stCondLst>
                                            <p:cond delay="676"/>
                                          </p:stCondLst>
                                        </p:cTn>
                                        <p:tgtEl>
                                          <p:spTgt spid="18">
                                            <p:txEl>
                                              <p:pRg st="1" end="1"/>
                                            </p:txEl>
                                          </p:spTgt>
                                        </p:tgtEl>
                                      </p:cBhvr>
                                      <p:to x="100000" y="100000"/>
                                    </p:animScale>
                                    <p:animScale>
                                      <p:cBhvr>
                                        <p:cTn id="87" dur="26">
                                          <p:stCondLst>
                                            <p:cond delay="1312"/>
                                          </p:stCondLst>
                                        </p:cTn>
                                        <p:tgtEl>
                                          <p:spTgt spid="18">
                                            <p:txEl>
                                              <p:pRg st="1" end="1"/>
                                            </p:txEl>
                                          </p:spTgt>
                                        </p:tgtEl>
                                      </p:cBhvr>
                                      <p:to x="100000" y="80000"/>
                                    </p:animScale>
                                    <p:animScale>
                                      <p:cBhvr>
                                        <p:cTn id="88" dur="166" decel="50000">
                                          <p:stCondLst>
                                            <p:cond delay="1338"/>
                                          </p:stCondLst>
                                        </p:cTn>
                                        <p:tgtEl>
                                          <p:spTgt spid="18">
                                            <p:txEl>
                                              <p:pRg st="1" end="1"/>
                                            </p:txEl>
                                          </p:spTgt>
                                        </p:tgtEl>
                                      </p:cBhvr>
                                      <p:to x="100000" y="100000"/>
                                    </p:animScale>
                                    <p:animScale>
                                      <p:cBhvr>
                                        <p:cTn id="89" dur="26">
                                          <p:stCondLst>
                                            <p:cond delay="1642"/>
                                          </p:stCondLst>
                                        </p:cTn>
                                        <p:tgtEl>
                                          <p:spTgt spid="18">
                                            <p:txEl>
                                              <p:pRg st="1" end="1"/>
                                            </p:txEl>
                                          </p:spTgt>
                                        </p:tgtEl>
                                      </p:cBhvr>
                                      <p:to x="100000" y="90000"/>
                                    </p:animScale>
                                    <p:animScale>
                                      <p:cBhvr>
                                        <p:cTn id="90" dur="166" decel="50000">
                                          <p:stCondLst>
                                            <p:cond delay="1668"/>
                                          </p:stCondLst>
                                        </p:cTn>
                                        <p:tgtEl>
                                          <p:spTgt spid="18">
                                            <p:txEl>
                                              <p:pRg st="1" end="1"/>
                                            </p:txEl>
                                          </p:spTgt>
                                        </p:tgtEl>
                                      </p:cBhvr>
                                      <p:to x="100000" y="100000"/>
                                    </p:animScale>
                                    <p:animScale>
                                      <p:cBhvr>
                                        <p:cTn id="91" dur="26">
                                          <p:stCondLst>
                                            <p:cond delay="1808"/>
                                          </p:stCondLst>
                                        </p:cTn>
                                        <p:tgtEl>
                                          <p:spTgt spid="18">
                                            <p:txEl>
                                              <p:pRg st="1" end="1"/>
                                            </p:txEl>
                                          </p:spTgt>
                                        </p:tgtEl>
                                      </p:cBhvr>
                                      <p:to x="100000" y="95000"/>
                                    </p:animScale>
                                    <p:animScale>
                                      <p:cBhvr>
                                        <p:cTn id="92" dur="166" decel="50000">
                                          <p:stCondLst>
                                            <p:cond delay="1834"/>
                                          </p:stCondLst>
                                        </p:cTn>
                                        <p:tgtEl>
                                          <p:spTgt spid="18">
                                            <p:txEl>
                                              <p:pRg st="1" end="1"/>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18">
                                            <p:txEl>
                                              <p:pRg st="2" end="2"/>
                                            </p:txEl>
                                          </p:spTgt>
                                        </p:tgtEl>
                                        <p:attrNameLst>
                                          <p:attrName>style.visibility</p:attrName>
                                        </p:attrNameLst>
                                      </p:cBhvr>
                                      <p:to>
                                        <p:strVal val="visible"/>
                                      </p:to>
                                    </p:set>
                                    <p:animEffect transition="in" filter="wipe(down)">
                                      <p:cBhvr>
                                        <p:cTn id="97" dur="580">
                                          <p:stCondLst>
                                            <p:cond delay="0"/>
                                          </p:stCondLst>
                                        </p:cTn>
                                        <p:tgtEl>
                                          <p:spTgt spid="18">
                                            <p:txEl>
                                              <p:pRg st="2" end="2"/>
                                            </p:txEl>
                                          </p:spTgt>
                                        </p:tgtEl>
                                      </p:cBhvr>
                                    </p:animEffect>
                                    <p:anim calcmode="lin" valueType="num">
                                      <p:cBhvr>
                                        <p:cTn id="98" dur="1822" tmFilter="0,0; 0.14,0.36; 0.43,0.73; 0.71,0.91; 1.0,1.0">
                                          <p:stCondLst>
                                            <p:cond delay="0"/>
                                          </p:stCondLst>
                                        </p:cTn>
                                        <p:tgtEl>
                                          <p:spTgt spid="18">
                                            <p:txEl>
                                              <p:pRg st="2" end="2"/>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8">
                                            <p:txEl>
                                              <p:pRg st="2" end="2"/>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8">
                                            <p:txEl>
                                              <p:pRg st="2" end="2"/>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8">
                                            <p:txEl>
                                              <p:pRg st="2" end="2"/>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8">
                                            <p:txEl>
                                              <p:pRg st="2" end="2"/>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18">
                                            <p:txEl>
                                              <p:pRg st="2" end="2"/>
                                            </p:txEl>
                                          </p:spTgt>
                                        </p:tgtEl>
                                      </p:cBhvr>
                                      <p:to x="100000" y="60000"/>
                                    </p:animScale>
                                    <p:animScale>
                                      <p:cBhvr>
                                        <p:cTn id="104" dur="166" decel="50000">
                                          <p:stCondLst>
                                            <p:cond delay="676"/>
                                          </p:stCondLst>
                                        </p:cTn>
                                        <p:tgtEl>
                                          <p:spTgt spid="18">
                                            <p:txEl>
                                              <p:pRg st="2" end="2"/>
                                            </p:txEl>
                                          </p:spTgt>
                                        </p:tgtEl>
                                      </p:cBhvr>
                                      <p:to x="100000" y="100000"/>
                                    </p:animScale>
                                    <p:animScale>
                                      <p:cBhvr>
                                        <p:cTn id="105" dur="26">
                                          <p:stCondLst>
                                            <p:cond delay="1312"/>
                                          </p:stCondLst>
                                        </p:cTn>
                                        <p:tgtEl>
                                          <p:spTgt spid="18">
                                            <p:txEl>
                                              <p:pRg st="2" end="2"/>
                                            </p:txEl>
                                          </p:spTgt>
                                        </p:tgtEl>
                                      </p:cBhvr>
                                      <p:to x="100000" y="80000"/>
                                    </p:animScale>
                                    <p:animScale>
                                      <p:cBhvr>
                                        <p:cTn id="106" dur="166" decel="50000">
                                          <p:stCondLst>
                                            <p:cond delay="1338"/>
                                          </p:stCondLst>
                                        </p:cTn>
                                        <p:tgtEl>
                                          <p:spTgt spid="18">
                                            <p:txEl>
                                              <p:pRg st="2" end="2"/>
                                            </p:txEl>
                                          </p:spTgt>
                                        </p:tgtEl>
                                      </p:cBhvr>
                                      <p:to x="100000" y="100000"/>
                                    </p:animScale>
                                    <p:animScale>
                                      <p:cBhvr>
                                        <p:cTn id="107" dur="26">
                                          <p:stCondLst>
                                            <p:cond delay="1642"/>
                                          </p:stCondLst>
                                        </p:cTn>
                                        <p:tgtEl>
                                          <p:spTgt spid="18">
                                            <p:txEl>
                                              <p:pRg st="2" end="2"/>
                                            </p:txEl>
                                          </p:spTgt>
                                        </p:tgtEl>
                                      </p:cBhvr>
                                      <p:to x="100000" y="90000"/>
                                    </p:animScale>
                                    <p:animScale>
                                      <p:cBhvr>
                                        <p:cTn id="108" dur="166" decel="50000">
                                          <p:stCondLst>
                                            <p:cond delay="1668"/>
                                          </p:stCondLst>
                                        </p:cTn>
                                        <p:tgtEl>
                                          <p:spTgt spid="18">
                                            <p:txEl>
                                              <p:pRg st="2" end="2"/>
                                            </p:txEl>
                                          </p:spTgt>
                                        </p:tgtEl>
                                      </p:cBhvr>
                                      <p:to x="100000" y="100000"/>
                                    </p:animScale>
                                    <p:animScale>
                                      <p:cBhvr>
                                        <p:cTn id="109" dur="26">
                                          <p:stCondLst>
                                            <p:cond delay="1808"/>
                                          </p:stCondLst>
                                        </p:cTn>
                                        <p:tgtEl>
                                          <p:spTgt spid="18">
                                            <p:txEl>
                                              <p:pRg st="2" end="2"/>
                                            </p:txEl>
                                          </p:spTgt>
                                        </p:tgtEl>
                                      </p:cBhvr>
                                      <p:to x="100000" y="95000"/>
                                    </p:animScale>
                                    <p:animScale>
                                      <p:cBhvr>
                                        <p:cTn id="110" dur="166" decel="50000">
                                          <p:stCondLst>
                                            <p:cond delay="1834"/>
                                          </p:stCondLst>
                                        </p:cTn>
                                        <p:tgtEl>
                                          <p:spTgt spid="18">
                                            <p:txEl>
                                              <p:pRg st="2" end="2"/>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p:cTn id="115" dur="500" fill="hold"/>
                                        <p:tgtEl>
                                          <p:spTgt spid="3"/>
                                        </p:tgtEl>
                                        <p:attrNameLst>
                                          <p:attrName>ppt_w</p:attrName>
                                        </p:attrNameLst>
                                      </p:cBhvr>
                                      <p:tavLst>
                                        <p:tav tm="0">
                                          <p:val>
                                            <p:fltVal val="0"/>
                                          </p:val>
                                        </p:tav>
                                        <p:tav tm="100000">
                                          <p:val>
                                            <p:strVal val="#ppt_w"/>
                                          </p:val>
                                        </p:tav>
                                      </p:tavLst>
                                    </p:anim>
                                    <p:anim calcmode="lin" valueType="num">
                                      <p:cBhvr>
                                        <p:cTn id="116" dur="500" fill="hold"/>
                                        <p:tgtEl>
                                          <p:spTgt spid="3"/>
                                        </p:tgtEl>
                                        <p:attrNameLst>
                                          <p:attrName>ppt_h</p:attrName>
                                        </p:attrNameLst>
                                      </p:cBhvr>
                                      <p:tavLst>
                                        <p:tav tm="0">
                                          <p:val>
                                            <p:fltVal val="0"/>
                                          </p:val>
                                        </p:tav>
                                        <p:tav tm="100000">
                                          <p:val>
                                            <p:strVal val="#ppt_h"/>
                                          </p:val>
                                        </p:tav>
                                      </p:tavLst>
                                    </p:anim>
                                    <p:animEffect transition="in" filter="fade">
                                      <p:cBhvr>
                                        <p:cTn id="1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bldLvl="0" animBg="1"/>
      <p:bldP spid="42"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10" name="Rectangle 3"/>
          <p:cNvSpPr>
            <a:spLocks noGrp="1" noChangeArrowheads="1"/>
          </p:cNvSpPr>
          <p:nvPr>
            <p:custDataLst>
              <p:tags r:id="rId4"/>
            </p:custDataLst>
          </p:nvPr>
        </p:nvSpPr>
        <p:spPr bwMode="auto">
          <a:xfrm>
            <a:off x="1221348" y="762793"/>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dirty="0">
                <a:latin typeface="Times New Roman" panose="02020603050405020304" pitchFamily="18" charset="0"/>
              </a:rPr>
              <a:t>ARM </a:t>
            </a:r>
            <a:r>
              <a:rPr lang="zh-CN" altLang="en-US" dirty="0">
                <a:latin typeface="Times New Roman" panose="02020603050405020304" pitchFamily="18" charset="0"/>
              </a:rPr>
              <a:t>处理器 </a:t>
            </a:r>
            <a:r>
              <a:rPr lang="en-US" altLang="zh-CN" dirty="0">
                <a:latin typeface="Times New Roman" panose="02020603050405020304" pitchFamily="18" charset="0"/>
              </a:rPr>
              <a:t>VS. ARM </a:t>
            </a:r>
            <a:r>
              <a:rPr lang="zh-CN" altLang="en-US" dirty="0">
                <a:latin typeface="Times New Roman" panose="02020603050405020304" pitchFamily="18" charset="0"/>
              </a:rPr>
              <a:t>架构 </a:t>
            </a:r>
            <a:endParaRPr lang="zh-CN" altLang="en-US" dirty="0">
              <a:latin typeface="Times New Roman" panose="02020603050405020304" pitchFamily="18" charset="0"/>
            </a:endParaRPr>
          </a:p>
        </p:txBody>
      </p:sp>
      <p:sp>
        <p:nvSpPr>
          <p:cNvPr id="2" name="Rectangle 3"/>
          <p:cNvSpPr txBox="1">
            <a:spLocks noChangeArrowheads="1"/>
          </p:cNvSpPr>
          <p:nvPr>
            <p:custDataLst>
              <p:tags r:id="rId5"/>
            </p:custDataLst>
          </p:nvPr>
        </p:nvSpPr>
        <p:spPr>
          <a:xfrm>
            <a:off x="1211824" y="1572260"/>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6"/>
            </p:custDataLst>
          </p:nvPr>
        </p:nvSpPr>
        <p:spPr>
          <a:xfrm>
            <a:off x="1262380" y="1486796"/>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4" name="Rectangle 3"/>
          <p:cNvSpPr txBox="1">
            <a:spLocks noChangeArrowheads="1"/>
          </p:cNvSpPr>
          <p:nvPr>
            <p:custDataLst>
              <p:tags r:id="rId7"/>
            </p:custDataLst>
          </p:nvPr>
        </p:nvSpPr>
        <p:spPr>
          <a:xfrm>
            <a:off x="1262379" y="1486796"/>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37" name="Content Placeholder 2"/>
          <p:cNvSpPr txBox="1"/>
          <p:nvPr>
            <p:custDataLst>
              <p:tags r:id="rId8"/>
            </p:custDataLst>
          </p:nvPr>
        </p:nvSpPr>
        <p:spPr>
          <a:xfrm>
            <a:off x="1211824" y="1282274"/>
            <a:ext cx="10566156" cy="302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2000" dirty="0">
                <a:latin typeface="Arial" panose="020B0604020202020204" pitchFamily="34" charset="0"/>
                <a:ea typeface="黑体" panose="02010609060101010101" pitchFamily="49" charset="-122"/>
                <a:cs typeface="Arial" panose="020B0604020202020204" pitchFamily="34" charset="0"/>
              </a:rPr>
              <a:t>ARM </a:t>
            </a:r>
            <a:r>
              <a:rPr lang="zh-CN" altLang="en-US" sz="2000" dirty="0">
                <a:latin typeface="Arial" panose="020B0604020202020204" pitchFamily="34" charset="0"/>
                <a:ea typeface="黑体" panose="02010609060101010101" pitchFamily="49" charset="-122"/>
                <a:cs typeface="Arial" panose="020B0604020202020204" pitchFamily="34" charset="0"/>
              </a:rPr>
              <a:t>架构</a:t>
            </a:r>
            <a:endParaRPr lang="en-GB"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700" dirty="0">
                <a:latin typeface="Arial" panose="020B0604020202020204" pitchFamily="34" charset="0"/>
                <a:ea typeface="黑体" panose="02010609060101010101" pitchFamily="49" charset="-122"/>
                <a:cs typeface="Arial" panose="020B0604020202020204" pitchFamily="34" charset="0"/>
              </a:rPr>
              <a:t>定义了指令集的细节、程序的模型、异常模型和内存映射</a:t>
            </a:r>
            <a:endParaRPr lang="en-US" altLang="zh-CN" sz="17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700" dirty="0">
                <a:latin typeface="Arial" panose="020B0604020202020204" pitchFamily="34" charset="0"/>
                <a:ea typeface="黑体" panose="02010609060101010101" pitchFamily="49" charset="-122"/>
                <a:cs typeface="Arial" panose="020B0604020202020204" pitchFamily="34" charset="0"/>
              </a:rPr>
              <a:t>相关文档在</a:t>
            </a:r>
            <a:r>
              <a:rPr lang="en-GB" altLang="zh-CN" sz="1700" dirty="0">
                <a:latin typeface="Arial" panose="020B0604020202020204" pitchFamily="34" charset="0"/>
                <a:ea typeface="黑体" panose="02010609060101010101" pitchFamily="49" charset="-122"/>
                <a:cs typeface="Arial" panose="020B0604020202020204" pitchFamily="34" charset="0"/>
              </a:rPr>
              <a:t>Architecture Reference Manual</a:t>
            </a:r>
            <a:r>
              <a:rPr lang="zh-CN" altLang="en-US" sz="1700" dirty="0">
                <a:latin typeface="Arial" panose="020B0604020202020204" pitchFamily="34" charset="0"/>
                <a:ea typeface="黑体" panose="02010609060101010101" pitchFamily="49" charset="-122"/>
                <a:cs typeface="Arial" panose="020B0604020202020204" pitchFamily="34" charset="0"/>
              </a:rPr>
              <a:t>（架构参考手册）中 </a:t>
            </a:r>
            <a:endParaRPr lang="en-US" altLang="zh-CN" sz="17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en-US" altLang="zh-CN" sz="1800" dirty="0">
                <a:hlinkClick r:id="rId9"/>
              </a:rPr>
              <a:t>https://developer.arm.com/search#q=ARM%20Architecture%20Reference%20Manual%20</a:t>
            </a:r>
            <a:endParaRPr lang="en-GB" sz="1700" dirty="0">
              <a:latin typeface="Arial" panose="020B0604020202020204" pitchFamily="34" charset="0"/>
              <a:ea typeface="黑体" panose="02010609060101010101" pitchFamily="49" charset="-122"/>
              <a:cs typeface="Arial" panose="020B0604020202020204" pitchFamily="34" charset="0"/>
            </a:endParaRPr>
          </a:p>
          <a:p>
            <a:pPr>
              <a:spcBef>
                <a:spcPts val="600"/>
              </a:spcBef>
            </a:pPr>
            <a:r>
              <a:rPr lang="en-GB" sz="2000" dirty="0">
                <a:latin typeface="Arial" panose="020B0604020202020204" pitchFamily="34" charset="0"/>
                <a:ea typeface="黑体" panose="02010609060101010101" pitchFamily="49" charset="-122"/>
                <a:cs typeface="Arial" panose="020B0604020202020204" pitchFamily="34" charset="0"/>
              </a:rPr>
              <a:t>ARM </a:t>
            </a:r>
            <a:r>
              <a:rPr lang="zh-CN" altLang="en-US" sz="2000" dirty="0">
                <a:latin typeface="Arial" panose="020B0604020202020204" pitchFamily="34" charset="0"/>
                <a:ea typeface="黑体" panose="02010609060101010101" pitchFamily="49" charset="-122"/>
                <a:cs typeface="Arial" panose="020B0604020202020204" pitchFamily="34" charset="0"/>
              </a:rPr>
              <a:t>处理器</a:t>
            </a:r>
            <a:endParaRPr lang="en-GB"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700" dirty="0">
                <a:latin typeface="Arial" panose="020B0604020202020204" pitchFamily="34" charset="0"/>
                <a:ea typeface="黑体" panose="02010609060101010101" pitchFamily="49" charset="-122"/>
                <a:cs typeface="Arial" panose="020B0604020202020204" pitchFamily="34" charset="0"/>
              </a:rPr>
              <a:t>是用一种</a:t>
            </a:r>
            <a:r>
              <a:rPr lang="en-US" altLang="zh-CN" sz="1700" dirty="0">
                <a:latin typeface="Arial" panose="020B0604020202020204" pitchFamily="34" charset="0"/>
                <a:ea typeface="黑体" panose="02010609060101010101" pitchFamily="49" charset="-122"/>
                <a:cs typeface="Arial" panose="020B0604020202020204" pitchFamily="34" charset="0"/>
              </a:rPr>
              <a:t>ARM</a:t>
            </a:r>
            <a:r>
              <a:rPr lang="zh-CN" altLang="en-US" sz="1700" dirty="0">
                <a:latin typeface="Arial" panose="020B0604020202020204" pitchFamily="34" charset="0"/>
                <a:ea typeface="黑体" panose="02010609060101010101" pitchFamily="49" charset="-122"/>
                <a:cs typeface="Arial" panose="020B0604020202020204" pitchFamily="34" charset="0"/>
              </a:rPr>
              <a:t>架构开发出来的；</a:t>
            </a:r>
            <a:endParaRPr lang="en-GB" altLang="zh-CN" sz="17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700" dirty="0">
                <a:latin typeface="Arial" panose="020B0604020202020204" pitchFamily="34" charset="0"/>
                <a:ea typeface="黑体" panose="02010609060101010101" pitchFamily="49" charset="-122"/>
                <a:cs typeface="Arial" panose="020B0604020202020204" pitchFamily="34" charset="0"/>
              </a:rPr>
              <a:t>更多的实现细节，比如时序数据以及和实现相关的数据；</a:t>
            </a:r>
            <a:endParaRPr lang="en-GB" altLang="zh-CN" sz="17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700" dirty="0">
                <a:latin typeface="Arial" panose="020B0604020202020204" pitchFamily="34" charset="0"/>
                <a:ea typeface="黑体" panose="02010609060101010101" pitchFamily="49" charset="-122"/>
                <a:cs typeface="Arial" panose="020B0604020202020204" pitchFamily="34" charset="0"/>
              </a:rPr>
              <a:t>相关文档在处理器的</a:t>
            </a:r>
            <a:r>
              <a:rPr lang="en-GB" altLang="zh-CN" sz="1700" dirty="0">
                <a:latin typeface="Arial" panose="020B0604020202020204" pitchFamily="34" charset="0"/>
                <a:ea typeface="黑体" panose="02010609060101010101" pitchFamily="49" charset="-122"/>
                <a:cs typeface="Arial" panose="020B0604020202020204" pitchFamily="34" charset="0"/>
              </a:rPr>
              <a:t>Technical Reference Manual</a:t>
            </a:r>
            <a:r>
              <a:rPr lang="zh-CN" altLang="en-US" sz="1700" dirty="0">
                <a:latin typeface="Arial" panose="020B0604020202020204" pitchFamily="34" charset="0"/>
                <a:ea typeface="黑体" panose="02010609060101010101" pitchFamily="49" charset="-122"/>
                <a:cs typeface="Arial" panose="020B0604020202020204" pitchFamily="34" charset="0"/>
              </a:rPr>
              <a:t>（技术参考手册）中。</a:t>
            </a:r>
            <a:endParaRPr lang="en-US" altLang="zh-CN" sz="17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en-US" altLang="zh-CN" sz="1800" dirty="0">
                <a:hlinkClick r:id="rId10"/>
              </a:rPr>
              <a:t>https://developer.arm.com/search#q=ARM%20Cortex%20Technical%20Reference%20Manual</a:t>
            </a:r>
            <a:endParaRPr lang="en-GB" altLang="zh-CN" sz="1700" dirty="0">
              <a:latin typeface="Arial" panose="020B0604020202020204" pitchFamily="34" charset="0"/>
              <a:ea typeface="黑体" panose="02010609060101010101" pitchFamily="49" charset="-122"/>
              <a:cs typeface="Arial" panose="020B0604020202020204" pitchFamily="34" charset="0"/>
            </a:endParaRPr>
          </a:p>
        </p:txBody>
      </p:sp>
      <p:grpSp>
        <p:nvGrpSpPr>
          <p:cNvPr id="3" name="组合 2"/>
          <p:cNvGrpSpPr/>
          <p:nvPr/>
        </p:nvGrpSpPr>
        <p:grpSpPr>
          <a:xfrm>
            <a:off x="994234" y="4456034"/>
            <a:ext cx="1955291" cy="1970090"/>
            <a:chOff x="1408254" y="4836399"/>
            <a:chExt cx="1955291" cy="1970090"/>
          </a:xfrm>
        </p:grpSpPr>
        <p:sp>
          <p:nvSpPr>
            <p:cNvPr id="39" name="Rectangle 1"/>
            <p:cNvSpPr/>
            <p:nvPr>
              <p:custDataLst>
                <p:tags r:id="rId11"/>
              </p:custDataLst>
            </p:nvPr>
          </p:nvSpPr>
          <p:spPr bwMode="auto">
            <a:xfrm>
              <a:off x="1482318" y="4836399"/>
              <a:ext cx="1836788" cy="1951037"/>
            </a:xfrm>
            <a:prstGeom prst="rect">
              <a:avLst/>
            </a:prstGeom>
            <a:solidFill>
              <a:schemeClr val="accent5">
                <a:lumMod val="20000"/>
                <a:lumOff val="80000"/>
              </a:schemeClr>
            </a:solidFill>
            <a:ln w="19050" cap="flat" cmpd="sng" algn="ctr">
              <a:noFill/>
              <a:prstDash val="sysDot"/>
              <a:round/>
              <a:headEnd type="none" w="med" len="med"/>
              <a:tailEnd type="none" w="med" len="med"/>
            </a:ln>
            <a:effectLst/>
          </p:spPr>
          <p:txBody>
            <a:bodyPr wrap="none" anchor="ctr"/>
            <a:lstStyle/>
            <a:p>
              <a:pPr algn="ctr">
                <a:defRPr/>
              </a:pPr>
              <a:endParaRPr lang="en-GB"/>
            </a:p>
          </p:txBody>
        </p:sp>
        <p:sp>
          <p:nvSpPr>
            <p:cNvPr id="4" name="TextBox 3"/>
            <p:cNvSpPr txBox="1">
              <a:spLocks noChangeArrowheads="1"/>
            </p:cNvSpPr>
            <p:nvPr>
              <p:custDataLst>
                <p:tags r:id="rId12"/>
              </p:custDataLst>
            </p:nvPr>
          </p:nvSpPr>
          <p:spPr bwMode="auto">
            <a:xfrm>
              <a:off x="1484434" y="4969750"/>
              <a:ext cx="18791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a:t>ARMv4/ V4t Architecture</a:t>
              </a:r>
              <a:endParaRPr lang="en-GB" sz="1100" b="0"/>
            </a:p>
          </p:txBody>
        </p:sp>
        <p:sp>
          <p:nvSpPr>
            <p:cNvPr id="5" name="TextBox 3"/>
            <p:cNvSpPr txBox="1">
              <a:spLocks noChangeArrowheads="1"/>
            </p:cNvSpPr>
            <p:nvPr>
              <p:custDataLst>
                <p:tags r:id="rId13"/>
              </p:custDataLst>
            </p:nvPr>
          </p:nvSpPr>
          <p:spPr bwMode="auto">
            <a:xfrm>
              <a:off x="1408254" y="6544552"/>
              <a:ext cx="1879111"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a:t>e.g. ARM7TDMI</a:t>
              </a:r>
              <a:endParaRPr lang="en-GB" sz="1100" b="0"/>
            </a:p>
          </p:txBody>
        </p:sp>
        <p:cxnSp>
          <p:nvCxnSpPr>
            <p:cNvPr id="6" name="Straight Arrow Connector 5"/>
            <p:cNvCxnSpPr/>
            <p:nvPr>
              <p:custDataLst>
                <p:tags r:id="rId14"/>
              </p:custDataLst>
            </p:nvPr>
          </p:nvCxnSpPr>
          <p:spPr bwMode="auto">
            <a:xfrm>
              <a:off x="1740483" y="5609512"/>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grpSp>
      <p:grpSp>
        <p:nvGrpSpPr>
          <p:cNvPr id="8" name="组合 7"/>
          <p:cNvGrpSpPr/>
          <p:nvPr/>
        </p:nvGrpSpPr>
        <p:grpSpPr>
          <a:xfrm>
            <a:off x="2896623" y="4456034"/>
            <a:ext cx="1929896" cy="1951037"/>
            <a:chOff x="3310643" y="4836399"/>
            <a:chExt cx="1929896" cy="1951037"/>
          </a:xfrm>
        </p:grpSpPr>
        <p:sp>
          <p:nvSpPr>
            <p:cNvPr id="7" name="Rectangle 30"/>
            <p:cNvSpPr/>
            <p:nvPr>
              <p:custDataLst>
                <p:tags r:id="rId15"/>
              </p:custDataLst>
            </p:nvPr>
          </p:nvSpPr>
          <p:spPr bwMode="auto">
            <a:xfrm>
              <a:off x="3319107" y="4836399"/>
              <a:ext cx="1836788" cy="1951037"/>
            </a:xfrm>
            <a:prstGeom prst="rect">
              <a:avLst/>
            </a:prstGeom>
            <a:solidFill>
              <a:schemeClr val="accent5">
                <a:lumMod val="40000"/>
                <a:lumOff val="60000"/>
              </a:schemeClr>
            </a:solidFill>
            <a:ln w="19050" cap="flat" cmpd="sng" algn="ctr">
              <a:noFill/>
              <a:prstDash val="sysDot"/>
              <a:round/>
              <a:headEnd type="none" w="med" len="med"/>
              <a:tailEnd type="none" w="med" len="med"/>
            </a:ln>
            <a:effectLst/>
          </p:spPr>
          <p:txBody>
            <a:bodyPr wrap="none" anchor="ctr"/>
            <a:lstStyle/>
            <a:p>
              <a:pPr algn="ctr">
                <a:defRPr/>
              </a:pPr>
              <a:endParaRPr lang="en-GB"/>
            </a:p>
          </p:txBody>
        </p:sp>
        <p:sp>
          <p:nvSpPr>
            <p:cNvPr id="44" name="TextBox 4"/>
            <p:cNvSpPr txBox="1">
              <a:spLocks noChangeArrowheads="1"/>
            </p:cNvSpPr>
            <p:nvPr>
              <p:custDataLst>
                <p:tags r:id="rId16"/>
              </p:custDataLst>
            </p:nvPr>
          </p:nvSpPr>
          <p:spPr bwMode="auto">
            <a:xfrm>
              <a:off x="3348732" y="4969750"/>
              <a:ext cx="18918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ARMv5/ v4E Architecture</a:t>
              </a:r>
              <a:endParaRPr lang="en-GB" sz="1100" b="0" dirty="0"/>
            </a:p>
          </p:txBody>
        </p:sp>
        <p:sp>
          <p:nvSpPr>
            <p:cNvPr id="49" name="TextBox 4"/>
            <p:cNvSpPr txBox="1">
              <a:spLocks noChangeArrowheads="1"/>
            </p:cNvSpPr>
            <p:nvPr>
              <p:custDataLst>
                <p:tags r:id="rId17"/>
              </p:custDataLst>
            </p:nvPr>
          </p:nvSpPr>
          <p:spPr bwMode="auto">
            <a:xfrm>
              <a:off x="3310643" y="6525500"/>
              <a:ext cx="189180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a:t>e.g. ARM9926EJ-S</a:t>
              </a:r>
              <a:endParaRPr lang="en-GB" sz="1100" b="0"/>
            </a:p>
          </p:txBody>
        </p:sp>
        <p:cxnSp>
          <p:nvCxnSpPr>
            <p:cNvPr id="9" name="Straight Arrow Connector 32"/>
            <p:cNvCxnSpPr/>
            <p:nvPr>
              <p:custDataLst>
                <p:tags r:id="rId18"/>
              </p:custDataLst>
            </p:nvPr>
          </p:nvCxnSpPr>
          <p:spPr bwMode="auto">
            <a:xfrm>
              <a:off x="3577273" y="5609512"/>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grpSp>
      <p:grpSp>
        <p:nvGrpSpPr>
          <p:cNvPr id="13" name="组合 12"/>
          <p:cNvGrpSpPr/>
          <p:nvPr/>
        </p:nvGrpSpPr>
        <p:grpSpPr>
          <a:xfrm>
            <a:off x="4631576" y="4456034"/>
            <a:ext cx="2080141" cy="1951037"/>
            <a:chOff x="5045596" y="4836399"/>
            <a:chExt cx="2080141" cy="1951037"/>
          </a:xfrm>
        </p:grpSpPr>
        <p:sp>
          <p:nvSpPr>
            <p:cNvPr id="38" name="Rectangle 31"/>
            <p:cNvSpPr/>
            <p:nvPr>
              <p:custDataLst>
                <p:tags r:id="rId19"/>
              </p:custDataLst>
            </p:nvPr>
          </p:nvSpPr>
          <p:spPr bwMode="auto">
            <a:xfrm>
              <a:off x="5147431" y="4836399"/>
              <a:ext cx="1836788" cy="1951037"/>
            </a:xfrm>
            <a:prstGeom prst="rect">
              <a:avLst/>
            </a:prstGeom>
            <a:solidFill>
              <a:schemeClr val="accent5">
                <a:lumMod val="60000"/>
                <a:lumOff val="40000"/>
              </a:schemeClr>
            </a:solidFill>
            <a:ln w="19050" cap="flat" cmpd="sng" algn="ctr">
              <a:noFill/>
              <a:prstDash val="sysDot"/>
              <a:round/>
              <a:headEnd type="none" w="med" len="med"/>
              <a:tailEnd type="none" w="med" len="med"/>
            </a:ln>
            <a:effectLst/>
          </p:spPr>
          <p:txBody>
            <a:bodyPr wrap="none" anchor="ctr"/>
            <a:lstStyle/>
            <a:p>
              <a:pPr algn="ctr">
                <a:defRPr/>
              </a:pPr>
              <a:endParaRPr lang="en-GB"/>
            </a:p>
          </p:txBody>
        </p:sp>
        <p:sp>
          <p:nvSpPr>
            <p:cNvPr id="45" name="TextBox 5"/>
            <p:cNvSpPr txBox="1">
              <a:spLocks noChangeArrowheads="1"/>
            </p:cNvSpPr>
            <p:nvPr>
              <p:custDataLst>
                <p:tags r:id="rId20"/>
              </p:custDataLst>
            </p:nvPr>
          </p:nvSpPr>
          <p:spPr bwMode="auto">
            <a:xfrm>
              <a:off x="5185520" y="4969750"/>
              <a:ext cx="1703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a:t>ARMv6 Architecture</a:t>
              </a:r>
              <a:endParaRPr lang="en-GB" sz="1100" b="0"/>
            </a:p>
          </p:txBody>
        </p:sp>
        <p:sp>
          <p:nvSpPr>
            <p:cNvPr id="15" name="TextBox 37"/>
            <p:cNvSpPr txBox="1">
              <a:spLocks noChangeArrowheads="1"/>
            </p:cNvSpPr>
            <p:nvPr>
              <p:custDataLst>
                <p:tags r:id="rId21"/>
              </p:custDataLst>
            </p:nvPr>
          </p:nvSpPr>
          <p:spPr bwMode="auto">
            <a:xfrm>
              <a:off x="5045596" y="5969875"/>
              <a:ext cx="2080141"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 v6-M</a:t>
              </a:r>
              <a:endParaRPr lang="en-GB" sz="1100" b="0" dirty="0"/>
            </a:p>
            <a:p>
              <a:pPr algn="ctr" eaLnBrk="1" hangingPunct="1"/>
              <a:r>
                <a:rPr lang="en-GB" sz="1100" b="0" dirty="0"/>
                <a:t>e.g. Cortex-M0, M1</a:t>
              </a:r>
              <a:endParaRPr lang="en-GB" sz="1100" b="0" dirty="0"/>
            </a:p>
          </p:txBody>
        </p:sp>
        <p:sp>
          <p:nvSpPr>
            <p:cNvPr id="17" name="TextBox 5"/>
            <p:cNvSpPr txBox="1">
              <a:spLocks noChangeArrowheads="1"/>
            </p:cNvSpPr>
            <p:nvPr>
              <p:custDataLst>
                <p:tags r:id="rId22"/>
              </p:custDataLst>
            </p:nvPr>
          </p:nvSpPr>
          <p:spPr bwMode="auto">
            <a:xfrm>
              <a:off x="5172823" y="6515977"/>
              <a:ext cx="1703474"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e.g. ARM1136</a:t>
              </a:r>
              <a:endParaRPr lang="en-GB" sz="1100" b="0" dirty="0"/>
            </a:p>
          </p:txBody>
        </p:sp>
        <p:cxnSp>
          <p:nvCxnSpPr>
            <p:cNvPr id="18" name="Straight Arrow Connector 33"/>
            <p:cNvCxnSpPr/>
            <p:nvPr>
              <p:custDataLst>
                <p:tags r:id="rId23"/>
              </p:custDataLst>
            </p:nvPr>
          </p:nvCxnSpPr>
          <p:spPr bwMode="auto">
            <a:xfrm>
              <a:off x="5375970" y="5609512"/>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61" name="Straight Arrow Connector 47"/>
            <p:cNvCxnSpPr/>
            <p:nvPr>
              <p:custDataLst>
                <p:tags r:id="rId24"/>
              </p:custDataLst>
            </p:nvPr>
          </p:nvCxnSpPr>
          <p:spPr bwMode="auto">
            <a:xfrm>
              <a:off x="5801310" y="5653962"/>
              <a:ext cx="234889" cy="319088"/>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grpSp>
      <p:grpSp>
        <p:nvGrpSpPr>
          <p:cNvPr id="19" name="组合 18"/>
          <p:cNvGrpSpPr/>
          <p:nvPr/>
        </p:nvGrpSpPr>
        <p:grpSpPr>
          <a:xfrm>
            <a:off x="6570199" y="4455193"/>
            <a:ext cx="3004884" cy="1968405"/>
            <a:chOff x="6984219" y="4835559"/>
            <a:chExt cx="3004884" cy="1942354"/>
          </a:xfrm>
        </p:grpSpPr>
        <p:sp>
          <p:nvSpPr>
            <p:cNvPr id="20" name="Rectangle 32"/>
            <p:cNvSpPr>
              <a:spLocks noChangeArrowheads="1"/>
            </p:cNvSpPr>
            <p:nvPr>
              <p:custDataLst>
                <p:tags r:id="rId25"/>
              </p:custDataLst>
            </p:nvPr>
          </p:nvSpPr>
          <p:spPr bwMode="auto">
            <a:xfrm>
              <a:off x="6984219" y="4835559"/>
              <a:ext cx="2797183" cy="1942354"/>
            </a:xfrm>
            <a:prstGeom prst="rect">
              <a:avLst/>
            </a:prstGeom>
            <a:solidFill>
              <a:srgbClr val="B8CFDA"/>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ctr"/>
              <a:endParaRPr lang="en-US"/>
            </a:p>
          </p:txBody>
        </p:sp>
        <p:sp>
          <p:nvSpPr>
            <p:cNvPr id="46" name="TextBox 6"/>
            <p:cNvSpPr txBox="1">
              <a:spLocks noChangeArrowheads="1"/>
            </p:cNvSpPr>
            <p:nvPr>
              <p:custDataLst>
                <p:tags r:id="rId26"/>
              </p:custDataLst>
            </p:nvPr>
          </p:nvSpPr>
          <p:spPr bwMode="auto">
            <a:xfrm>
              <a:off x="7185249" y="4969750"/>
              <a:ext cx="150455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ARMv7</a:t>
              </a:r>
              <a:endParaRPr lang="en-GB" sz="1100" b="0" dirty="0"/>
            </a:p>
            <a:p>
              <a:pPr algn="ctr" eaLnBrk="1" hangingPunct="1"/>
              <a:r>
                <a:rPr lang="zh-CN" altLang="en-US" sz="1100" b="0" dirty="0"/>
                <a:t>架构</a:t>
              </a:r>
              <a:endParaRPr lang="en-GB" sz="1100" b="0" dirty="0"/>
            </a:p>
          </p:txBody>
        </p:sp>
        <p:cxnSp>
          <p:nvCxnSpPr>
            <p:cNvPr id="21" name="Straight Arrow Connector 34"/>
            <p:cNvCxnSpPr/>
            <p:nvPr>
              <p:custDataLst>
                <p:tags r:id="rId27"/>
              </p:custDataLst>
            </p:nvPr>
          </p:nvCxnSpPr>
          <p:spPr bwMode="auto">
            <a:xfrm>
              <a:off x="7189482" y="5609512"/>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55" name="Straight Arrow Connector 35"/>
            <p:cNvCxnSpPr/>
            <p:nvPr>
              <p:custDataLst>
                <p:tags r:id="rId28"/>
              </p:custDataLst>
            </p:nvPr>
          </p:nvCxnSpPr>
          <p:spPr bwMode="auto">
            <a:xfrm flipV="1">
              <a:off x="7189483" y="5317412"/>
              <a:ext cx="1316223" cy="29845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36"/>
            <p:cNvCxnSpPr/>
            <p:nvPr>
              <p:custDataLst>
                <p:tags r:id="rId29"/>
              </p:custDataLst>
            </p:nvPr>
          </p:nvCxnSpPr>
          <p:spPr bwMode="auto">
            <a:xfrm>
              <a:off x="7189483" y="5726989"/>
              <a:ext cx="1316223" cy="339725"/>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57" name="Straight Arrow Connector 38"/>
            <p:cNvCxnSpPr/>
            <p:nvPr>
              <p:custDataLst>
                <p:tags r:id="rId30"/>
              </p:custDataLst>
            </p:nvPr>
          </p:nvCxnSpPr>
          <p:spPr bwMode="auto">
            <a:xfrm flipH="1">
              <a:off x="7083676" y="6220700"/>
              <a:ext cx="1303527"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sp>
          <p:nvSpPr>
            <p:cNvPr id="64" name="TextBox 33"/>
            <p:cNvSpPr txBox="1">
              <a:spLocks noChangeArrowheads="1"/>
            </p:cNvSpPr>
            <p:nvPr>
              <p:custDataLst>
                <p:tags r:id="rId31"/>
              </p:custDataLst>
            </p:nvPr>
          </p:nvSpPr>
          <p:spPr bwMode="auto">
            <a:xfrm>
              <a:off x="8429527" y="5017375"/>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ARMv7-A</a:t>
              </a:r>
              <a:endParaRPr lang="en-GB" sz="1100" b="0" dirty="0"/>
            </a:p>
            <a:p>
              <a:pPr algn="ctr" eaLnBrk="1" hangingPunct="1"/>
              <a:r>
                <a:rPr lang="en-GB" sz="1100" b="0" dirty="0"/>
                <a:t>e.g. Cortex-A9</a:t>
              </a:r>
              <a:endParaRPr lang="en-GB" sz="1100" b="0" dirty="0"/>
            </a:p>
          </p:txBody>
        </p:sp>
        <p:sp>
          <p:nvSpPr>
            <p:cNvPr id="65" name="TextBox 34"/>
            <p:cNvSpPr txBox="1">
              <a:spLocks noChangeArrowheads="1"/>
            </p:cNvSpPr>
            <p:nvPr>
              <p:custDataLst>
                <p:tags r:id="rId32"/>
              </p:custDataLst>
            </p:nvPr>
          </p:nvSpPr>
          <p:spPr bwMode="auto">
            <a:xfrm>
              <a:off x="8429527" y="5382500"/>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a:t>ARMv7-R</a:t>
              </a:r>
              <a:endParaRPr lang="en-GB" sz="1100" b="0"/>
            </a:p>
            <a:p>
              <a:pPr algn="ctr" eaLnBrk="1" hangingPunct="1"/>
              <a:r>
                <a:rPr lang="en-GB" sz="1100" b="0"/>
                <a:t>e.g. Cortex-R4</a:t>
              </a:r>
              <a:endParaRPr lang="en-GB" sz="1100" b="0"/>
            </a:p>
          </p:txBody>
        </p:sp>
        <p:sp>
          <p:nvSpPr>
            <p:cNvPr id="66" name="TextBox 35"/>
            <p:cNvSpPr txBox="1">
              <a:spLocks noChangeArrowheads="1"/>
            </p:cNvSpPr>
            <p:nvPr>
              <p:custDataLst>
                <p:tags r:id="rId33"/>
              </p:custDataLst>
            </p:nvPr>
          </p:nvSpPr>
          <p:spPr bwMode="auto">
            <a:xfrm>
              <a:off x="8429527" y="5969875"/>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ARMv7-M</a:t>
              </a:r>
              <a:endParaRPr lang="en-GB" sz="1100" b="0" dirty="0"/>
            </a:p>
            <a:p>
              <a:pPr algn="ctr" eaLnBrk="1" hangingPunct="1"/>
              <a:r>
                <a:rPr lang="en-GB" sz="1100" b="0" dirty="0"/>
                <a:t>e.g. Cortex-M3</a:t>
              </a:r>
              <a:endParaRPr lang="en-GB" sz="1100" b="0" dirty="0"/>
            </a:p>
          </p:txBody>
        </p:sp>
      </p:grpSp>
      <p:grpSp>
        <p:nvGrpSpPr>
          <p:cNvPr id="23" name="组合 22"/>
          <p:cNvGrpSpPr/>
          <p:nvPr/>
        </p:nvGrpSpPr>
        <p:grpSpPr>
          <a:xfrm>
            <a:off x="9371718" y="4456035"/>
            <a:ext cx="2646686" cy="1967563"/>
            <a:chOff x="9785738" y="4836400"/>
            <a:chExt cx="2646686" cy="1970088"/>
          </a:xfrm>
        </p:grpSpPr>
        <p:sp>
          <p:nvSpPr>
            <p:cNvPr id="63" name="TextBox 3"/>
            <p:cNvSpPr txBox="1">
              <a:spLocks noChangeArrowheads="1"/>
            </p:cNvSpPr>
            <p:nvPr>
              <p:custDataLst>
                <p:tags r:id="rId34"/>
              </p:custDataLst>
            </p:nvPr>
          </p:nvSpPr>
          <p:spPr bwMode="auto">
            <a:xfrm>
              <a:off x="9854562" y="4836400"/>
              <a:ext cx="18791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ARMv8 </a:t>
              </a:r>
              <a:r>
                <a:rPr lang="zh-CN" altLang="en-US" sz="1100" b="0" dirty="0"/>
                <a:t>架构</a:t>
              </a:r>
              <a:endParaRPr lang="en-GB" sz="1100" b="0" dirty="0"/>
            </a:p>
          </p:txBody>
        </p:sp>
        <p:grpSp>
          <p:nvGrpSpPr>
            <p:cNvPr id="24" name="组合 23"/>
            <p:cNvGrpSpPr/>
            <p:nvPr/>
          </p:nvGrpSpPr>
          <p:grpSpPr>
            <a:xfrm>
              <a:off x="9785738" y="4838081"/>
              <a:ext cx="2646686" cy="1968407"/>
              <a:chOff x="9437714" y="4428412"/>
              <a:chExt cx="2646686" cy="2159002"/>
            </a:xfrm>
          </p:grpSpPr>
          <p:sp>
            <p:nvSpPr>
              <p:cNvPr id="62" name="Rectangle 49"/>
              <p:cNvSpPr>
                <a:spLocks noChangeArrowheads="1"/>
              </p:cNvSpPr>
              <p:nvPr>
                <p:custDataLst>
                  <p:tags r:id="rId35"/>
                </p:custDataLst>
              </p:nvPr>
            </p:nvSpPr>
            <p:spPr bwMode="auto">
              <a:xfrm>
                <a:off x="9437714" y="4428412"/>
                <a:ext cx="2382812" cy="2159002"/>
              </a:xfrm>
              <a:prstGeom prst="rect">
                <a:avLst/>
              </a:prstGeom>
              <a:solidFill>
                <a:srgbClr val="A2C0CE"/>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ctr"/>
                <a:endParaRPr lang="en-US"/>
              </a:p>
            </p:txBody>
          </p:sp>
          <p:cxnSp>
            <p:nvCxnSpPr>
              <p:cNvPr id="67" name="Straight Arrow Connector 37"/>
              <p:cNvCxnSpPr/>
              <p:nvPr>
                <p:custDataLst>
                  <p:tags r:id="rId36"/>
                </p:custDataLst>
              </p:nvPr>
            </p:nvCxnSpPr>
            <p:spPr bwMode="auto">
              <a:xfrm>
                <a:off x="9642365" y="5390437"/>
                <a:ext cx="1017658" cy="4445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68" name="Straight Arrow Connector 39"/>
              <p:cNvCxnSpPr/>
              <p:nvPr>
                <p:custDataLst>
                  <p:tags r:id="rId37"/>
                </p:custDataLst>
              </p:nvPr>
            </p:nvCxnSpPr>
            <p:spPr bwMode="auto">
              <a:xfrm flipV="1">
                <a:off x="9642365" y="4991828"/>
                <a:ext cx="1017658" cy="252559"/>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sp>
            <p:nvSpPr>
              <p:cNvPr id="69" name="TextBox 33"/>
              <p:cNvSpPr txBox="1">
                <a:spLocks noChangeArrowheads="1"/>
              </p:cNvSpPr>
              <p:nvPr>
                <p:custDataLst>
                  <p:tags r:id="rId38"/>
                </p:custDataLst>
              </p:nvPr>
            </p:nvSpPr>
            <p:spPr bwMode="auto">
              <a:xfrm>
                <a:off x="10524824" y="4645900"/>
                <a:ext cx="155957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ARMv8-A</a:t>
                </a:r>
                <a:endParaRPr lang="en-GB" sz="1100" b="0" dirty="0"/>
              </a:p>
              <a:p>
                <a:pPr algn="ctr" eaLnBrk="1" hangingPunct="1"/>
                <a:r>
                  <a:rPr lang="en-GB" sz="1100" b="0" dirty="0"/>
                  <a:t>e.g. Cortex-A53</a:t>
                </a:r>
                <a:endParaRPr lang="en-GB" sz="1100" b="0" dirty="0"/>
              </a:p>
              <a:p>
                <a:pPr algn="ctr" eaLnBrk="1" hangingPunct="1"/>
                <a:r>
                  <a:rPr lang="en-GB" sz="1100" b="0" dirty="0"/>
                  <a:t>Cortex-A57</a:t>
                </a:r>
                <a:endParaRPr lang="en-GB" sz="1100" b="0" dirty="0"/>
              </a:p>
            </p:txBody>
          </p:sp>
          <p:sp>
            <p:nvSpPr>
              <p:cNvPr id="70" name="TextBox 34"/>
              <p:cNvSpPr txBox="1">
                <a:spLocks noChangeArrowheads="1"/>
              </p:cNvSpPr>
              <p:nvPr>
                <p:custDataLst>
                  <p:tags r:id="rId39"/>
                </p:custDataLst>
              </p:nvPr>
            </p:nvSpPr>
            <p:spPr bwMode="auto">
              <a:xfrm>
                <a:off x="10329712" y="5329268"/>
                <a:ext cx="15595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algn="ctr" eaLnBrk="1" hangingPunct="1"/>
                <a:r>
                  <a:rPr lang="en-GB" sz="1100" b="0" dirty="0"/>
                  <a:t>ARMv8-R</a:t>
                </a:r>
                <a:endParaRPr lang="en-GB" sz="1100" b="0" dirty="0"/>
              </a:p>
            </p:txBody>
          </p:sp>
        </p:grpSp>
      </p:grpSp>
      <p:sp>
        <p:nvSpPr>
          <p:cNvPr id="26" name="文本框 25"/>
          <p:cNvSpPr txBox="1"/>
          <p:nvPr>
            <p:custDataLst>
              <p:tags r:id="rId40"/>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27" name="矩形 26"/>
          <p:cNvSpPr/>
          <p:nvPr>
            <p:custDataLst>
              <p:tags r:id="rId41"/>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8" name="矩形 27"/>
          <p:cNvSpPr/>
          <p:nvPr>
            <p:custDataLst>
              <p:tags r:id="rId42"/>
            </p:custDataLst>
          </p:nvPr>
        </p:nvSpPr>
        <p:spPr>
          <a:xfrm>
            <a:off x="3389630" y="233680"/>
            <a:ext cx="2227580" cy="521970"/>
          </a:xfrm>
          <a:prstGeom prst="rect">
            <a:avLst/>
          </a:prstGeom>
        </p:spPr>
        <p:txBody>
          <a:bodyPr wrap="square">
            <a:spAutoFit/>
          </a:bodyPr>
          <a:lstStyle/>
          <a:p>
            <a:pPr algn="l"/>
            <a:r>
              <a:rPr lang="zh-CN" altLang="en-US" sz="2800" spc="300" dirty="0">
                <a:solidFill>
                  <a:schemeClr val="tx1">
                    <a:lumMod val="75000"/>
                    <a:lumOff val="25000"/>
                  </a:schemeClr>
                </a:solidFill>
              </a:rPr>
              <a:t>ARM简介</a:t>
            </a:r>
            <a:endParaRPr lang="zh-CN" altLang="en-US" sz="2800" spc="300" dirty="0">
              <a:solidFill>
                <a:schemeClr val="tx1">
                  <a:lumMod val="75000"/>
                  <a:lumOff val="25000"/>
                </a:schemeClr>
              </a:solidFill>
            </a:endParaRPr>
          </a:p>
        </p:txBody>
      </p:sp>
      <p:grpSp>
        <p:nvGrpSpPr>
          <p:cNvPr id="29" name="组合 28"/>
          <p:cNvGrpSpPr/>
          <p:nvPr/>
        </p:nvGrpSpPr>
        <p:grpSpPr>
          <a:xfrm>
            <a:off x="289800" y="11250"/>
            <a:ext cx="720670" cy="968693"/>
            <a:chOff x="4438980" y="1414639"/>
            <a:chExt cx="720670" cy="968693"/>
          </a:xfrm>
        </p:grpSpPr>
        <p:sp>
          <p:nvSpPr>
            <p:cNvPr id="30" name="圆角矩形 22"/>
            <p:cNvSpPr/>
            <p:nvPr>
              <p:custDataLst>
                <p:tags r:id="rId43"/>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1" name="文本框 30"/>
            <p:cNvSpPr txBox="1"/>
            <p:nvPr>
              <p:custDataLst>
                <p:tags r:id="rId44"/>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32" name="圆角矩形 9"/>
            <p:cNvSpPr/>
            <p:nvPr>
              <p:custDataLst>
                <p:tags r:id="rId45"/>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 calcmode="lin" valueType="num">
                                      <p:cBhvr>
                                        <p:cTn id="12"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7">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 calcmode="lin" valueType="num">
                                      <p:cBhvr>
                                        <p:cTn id="17" dur="500" fill="hold"/>
                                        <p:tgtEl>
                                          <p:spTgt spid="37">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7">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7">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xEl>
                                              <p:pRg st="2" end="2"/>
                                            </p:txEl>
                                          </p:spTgt>
                                        </p:tgtEl>
                                        <p:attrNameLst>
                                          <p:attrName>style.visibility</p:attrName>
                                        </p:attrNameLst>
                                      </p:cBhvr>
                                      <p:to>
                                        <p:strVal val="visible"/>
                                      </p:to>
                                    </p:set>
                                    <p:anim calcmode="lin" valueType="num">
                                      <p:cBhvr>
                                        <p:cTn id="22" dur="500" fill="hold"/>
                                        <p:tgtEl>
                                          <p:spTgt spid="37">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7">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7">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7">
                                            <p:txEl>
                                              <p:pRg st="3" end="3"/>
                                            </p:txEl>
                                          </p:spTgt>
                                        </p:tgtEl>
                                        <p:attrNameLst>
                                          <p:attrName>style.visibility</p:attrName>
                                        </p:attrNameLst>
                                      </p:cBhvr>
                                      <p:to>
                                        <p:strVal val="visible"/>
                                      </p:to>
                                    </p:set>
                                    <p:anim calcmode="lin" valueType="num">
                                      <p:cBhvr>
                                        <p:cTn id="27" dur="500" fill="hold"/>
                                        <p:tgtEl>
                                          <p:spTgt spid="37">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7">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7">
                                            <p:txEl>
                                              <p:pRg st="4" end="4"/>
                                            </p:txEl>
                                          </p:spTgt>
                                        </p:tgtEl>
                                        <p:attrNameLst>
                                          <p:attrName>style.visibility</p:attrName>
                                        </p:attrNameLst>
                                      </p:cBhvr>
                                      <p:to>
                                        <p:strVal val="visible"/>
                                      </p:to>
                                    </p:set>
                                    <p:anim calcmode="lin" valueType="num">
                                      <p:cBhvr>
                                        <p:cTn id="34" dur="500" fill="hold"/>
                                        <p:tgtEl>
                                          <p:spTgt spid="37">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7">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37">
                                            <p:txEl>
                                              <p:pRg st="4" end="4"/>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7">
                                            <p:txEl>
                                              <p:pRg st="5" end="5"/>
                                            </p:txEl>
                                          </p:spTgt>
                                        </p:tgtEl>
                                        <p:attrNameLst>
                                          <p:attrName>style.visibility</p:attrName>
                                        </p:attrNameLst>
                                      </p:cBhvr>
                                      <p:to>
                                        <p:strVal val="visible"/>
                                      </p:to>
                                    </p:set>
                                    <p:anim calcmode="lin" valueType="num">
                                      <p:cBhvr>
                                        <p:cTn id="39" dur="500" fill="hold"/>
                                        <p:tgtEl>
                                          <p:spTgt spid="37">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37">
                                            <p:txEl>
                                              <p:pRg st="5" end="5"/>
                                            </p:txEl>
                                          </p:spTgt>
                                        </p:tgtEl>
                                        <p:attrNameLst>
                                          <p:attrName>ppt_h</p:attrName>
                                        </p:attrNameLst>
                                      </p:cBhvr>
                                      <p:tavLst>
                                        <p:tav tm="0">
                                          <p:val>
                                            <p:fltVal val="0"/>
                                          </p:val>
                                        </p:tav>
                                        <p:tav tm="100000">
                                          <p:val>
                                            <p:strVal val="#ppt_h"/>
                                          </p:val>
                                        </p:tav>
                                      </p:tavLst>
                                    </p:anim>
                                    <p:animEffect transition="in" filter="fade">
                                      <p:cBhvr>
                                        <p:cTn id="41" dur="500"/>
                                        <p:tgtEl>
                                          <p:spTgt spid="37">
                                            <p:txEl>
                                              <p:pRg st="5" end="5"/>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7">
                                            <p:txEl>
                                              <p:pRg st="6" end="6"/>
                                            </p:txEl>
                                          </p:spTgt>
                                        </p:tgtEl>
                                        <p:attrNameLst>
                                          <p:attrName>style.visibility</p:attrName>
                                        </p:attrNameLst>
                                      </p:cBhvr>
                                      <p:to>
                                        <p:strVal val="visible"/>
                                      </p:to>
                                    </p:set>
                                    <p:anim calcmode="lin" valueType="num">
                                      <p:cBhvr>
                                        <p:cTn id="44" dur="500" fill="hold"/>
                                        <p:tgtEl>
                                          <p:spTgt spid="37">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7">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37">
                                            <p:txEl>
                                              <p:pRg st="6" end="6"/>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7">
                                            <p:txEl>
                                              <p:pRg st="7" end="7"/>
                                            </p:txEl>
                                          </p:spTgt>
                                        </p:tgtEl>
                                        <p:attrNameLst>
                                          <p:attrName>style.visibility</p:attrName>
                                        </p:attrNameLst>
                                      </p:cBhvr>
                                      <p:to>
                                        <p:strVal val="visible"/>
                                      </p:to>
                                    </p:set>
                                    <p:anim calcmode="lin" valueType="num">
                                      <p:cBhvr>
                                        <p:cTn id="49" dur="500" fill="hold"/>
                                        <p:tgtEl>
                                          <p:spTgt spid="37">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7">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7">
                                            <p:txEl>
                                              <p:pRg st="7" end="7"/>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7">
                                            <p:txEl>
                                              <p:pRg st="8" end="8"/>
                                            </p:txEl>
                                          </p:spTgt>
                                        </p:tgtEl>
                                        <p:attrNameLst>
                                          <p:attrName>style.visibility</p:attrName>
                                        </p:attrNameLst>
                                      </p:cBhvr>
                                      <p:to>
                                        <p:strVal val="visible"/>
                                      </p:to>
                                    </p:set>
                                    <p:anim calcmode="lin" valueType="num">
                                      <p:cBhvr>
                                        <p:cTn id="54" dur="500" fill="hold"/>
                                        <p:tgtEl>
                                          <p:spTgt spid="37">
                                            <p:txEl>
                                              <p:pRg st="8" end="8"/>
                                            </p:txEl>
                                          </p:spTgt>
                                        </p:tgtEl>
                                        <p:attrNameLst>
                                          <p:attrName>ppt_w</p:attrName>
                                        </p:attrNameLst>
                                      </p:cBhvr>
                                      <p:tavLst>
                                        <p:tav tm="0">
                                          <p:val>
                                            <p:fltVal val="0"/>
                                          </p:val>
                                        </p:tav>
                                        <p:tav tm="100000">
                                          <p:val>
                                            <p:strVal val="#ppt_w"/>
                                          </p:val>
                                        </p:tav>
                                      </p:tavLst>
                                    </p:anim>
                                    <p:anim calcmode="lin" valueType="num">
                                      <p:cBhvr>
                                        <p:cTn id="55" dur="500" fill="hold"/>
                                        <p:tgtEl>
                                          <p:spTgt spid="37">
                                            <p:txEl>
                                              <p:pRg st="8" end="8"/>
                                            </p:txEl>
                                          </p:spTgt>
                                        </p:tgtEl>
                                        <p:attrNameLst>
                                          <p:attrName>ppt_h</p:attrName>
                                        </p:attrNameLst>
                                      </p:cBhvr>
                                      <p:tavLst>
                                        <p:tav tm="0">
                                          <p:val>
                                            <p:fltVal val="0"/>
                                          </p:val>
                                        </p:tav>
                                        <p:tav tm="100000">
                                          <p:val>
                                            <p:strVal val="#ppt_h"/>
                                          </p:val>
                                        </p:tav>
                                      </p:tavLst>
                                    </p:anim>
                                    <p:animEffect transition="in" filter="fade">
                                      <p:cBhvr>
                                        <p:cTn id="56" dur="500"/>
                                        <p:tgtEl>
                                          <p:spTgt spid="37">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0"/>
                                        <p:tgtEl>
                                          <p:spTgt spid="8"/>
                                        </p:tgtEl>
                                      </p:cBhvr>
                                    </p:animEffect>
                                    <p:anim calcmode="lin" valueType="num">
                                      <p:cBhvr>
                                        <p:cTn id="68" dur="1000" fill="hold"/>
                                        <p:tgtEl>
                                          <p:spTgt spid="8"/>
                                        </p:tgtEl>
                                        <p:attrNameLst>
                                          <p:attrName>ppt_x</p:attrName>
                                        </p:attrNameLst>
                                      </p:cBhvr>
                                      <p:tavLst>
                                        <p:tav tm="0">
                                          <p:val>
                                            <p:strVal val="#ppt_x"/>
                                          </p:val>
                                        </p:tav>
                                        <p:tav tm="100000">
                                          <p:val>
                                            <p:strVal val="#ppt_x"/>
                                          </p:val>
                                        </p:tav>
                                      </p:tavLst>
                                    </p:anim>
                                    <p:anim calcmode="lin" valueType="num">
                                      <p:cBhvr>
                                        <p:cTn id="6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barn(inVertical)">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down)">
                                      <p:cBhvr>
                                        <p:cTn id="84" dur="500"/>
                                        <p:tgtEl>
                                          <p:spTgt spid="23"/>
                                        </p:tgtEl>
                                      </p:cBhvr>
                                    </p:animEffect>
                                  </p:childTnLst>
                                </p:cTn>
                              </p:par>
                              <p:par>
                                <p:cTn id="85" presetID="22" presetClass="entr" presetSubtype="1"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up)">
                                      <p:cBhvr>
                                        <p:cTn id="87" dur="500"/>
                                        <p:tgtEl>
                                          <p:spTgt spid="29"/>
                                        </p:tgtEl>
                                      </p:cBhvr>
                                    </p:animEffect>
                                  </p:childTnLst>
                                </p:cTn>
                              </p:par>
                              <p:par>
                                <p:cTn id="88" presetID="10" presetClass="entr" presetSubtype="0" fill="hold" grpId="0" nodeType="withEffect">
                                  <p:stCondLst>
                                    <p:cond delay="40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6" presetClass="entr" presetSubtype="42" fill="hold" grpId="0" nodeType="withEffect">
                                  <p:stCondLst>
                                    <p:cond delay="600"/>
                                  </p:stCondLst>
                                  <p:childTnLst>
                                    <p:set>
                                      <p:cBhvr>
                                        <p:cTn id="92" dur="1" fill="hold">
                                          <p:stCondLst>
                                            <p:cond delay="0"/>
                                          </p:stCondLst>
                                        </p:cTn>
                                        <p:tgtEl>
                                          <p:spTgt spid="27"/>
                                        </p:tgtEl>
                                        <p:attrNameLst>
                                          <p:attrName>style.visibility</p:attrName>
                                        </p:attrNameLst>
                                      </p:cBhvr>
                                      <p:to>
                                        <p:strVal val="visible"/>
                                      </p:to>
                                    </p:set>
                                    <p:animEffect transition="in" filter="barn(outHorizontal)">
                                      <p:cBhvr>
                                        <p:cTn id="93" dur="500"/>
                                        <p:tgtEl>
                                          <p:spTgt spid="27"/>
                                        </p:tgtEl>
                                      </p:cBhvr>
                                    </p:animEffect>
                                  </p:childTnLst>
                                </p:cTn>
                              </p:par>
                              <p:par>
                                <p:cTn id="94" presetID="17" presetClass="entr" presetSubtype="8" fill="hold" grpId="0" nodeType="withEffect">
                                  <p:stCondLst>
                                    <p:cond delay="800"/>
                                  </p:stCondLst>
                                  <p:childTnLst>
                                    <p:set>
                                      <p:cBhvr>
                                        <p:cTn id="95" dur="1" fill="hold">
                                          <p:stCondLst>
                                            <p:cond delay="0"/>
                                          </p:stCondLst>
                                        </p:cTn>
                                        <p:tgtEl>
                                          <p:spTgt spid="28"/>
                                        </p:tgtEl>
                                        <p:attrNameLst>
                                          <p:attrName>style.visibility</p:attrName>
                                        </p:attrNameLst>
                                      </p:cBhvr>
                                      <p:to>
                                        <p:strVal val="visible"/>
                                      </p:to>
                                    </p:set>
                                    <p:anim calcmode="lin" valueType="num">
                                      <p:cBhvr>
                                        <p:cTn id="96" dur="350" fill="hold"/>
                                        <p:tgtEl>
                                          <p:spTgt spid="28"/>
                                        </p:tgtEl>
                                        <p:attrNameLst>
                                          <p:attrName>ppt_x</p:attrName>
                                        </p:attrNameLst>
                                      </p:cBhvr>
                                      <p:tavLst>
                                        <p:tav tm="0">
                                          <p:val>
                                            <p:strVal val="#ppt_x-#ppt_w/2"/>
                                          </p:val>
                                        </p:tav>
                                        <p:tav tm="100000">
                                          <p:val>
                                            <p:strVal val="#ppt_x"/>
                                          </p:val>
                                        </p:tav>
                                      </p:tavLst>
                                    </p:anim>
                                    <p:anim calcmode="lin" valueType="num">
                                      <p:cBhvr>
                                        <p:cTn id="97" dur="350" fill="hold"/>
                                        <p:tgtEl>
                                          <p:spTgt spid="28"/>
                                        </p:tgtEl>
                                        <p:attrNameLst>
                                          <p:attrName>ppt_y</p:attrName>
                                        </p:attrNameLst>
                                      </p:cBhvr>
                                      <p:tavLst>
                                        <p:tav tm="0">
                                          <p:val>
                                            <p:strVal val="#ppt_y"/>
                                          </p:val>
                                        </p:tav>
                                        <p:tav tm="100000">
                                          <p:val>
                                            <p:strVal val="#ppt_y"/>
                                          </p:val>
                                        </p:tav>
                                      </p:tavLst>
                                    </p:anim>
                                    <p:anim calcmode="lin" valueType="num">
                                      <p:cBhvr>
                                        <p:cTn id="98" dur="350" fill="hold"/>
                                        <p:tgtEl>
                                          <p:spTgt spid="28"/>
                                        </p:tgtEl>
                                        <p:attrNameLst>
                                          <p:attrName>ppt_w</p:attrName>
                                        </p:attrNameLst>
                                      </p:cBhvr>
                                      <p:tavLst>
                                        <p:tav tm="0">
                                          <p:val>
                                            <p:fltVal val="0"/>
                                          </p:val>
                                        </p:tav>
                                        <p:tav tm="100000">
                                          <p:val>
                                            <p:strVal val="#ppt_w"/>
                                          </p:val>
                                        </p:tav>
                                      </p:tavLst>
                                    </p:anim>
                                    <p:anim calcmode="lin" valueType="num">
                                      <p:cBhvr>
                                        <p:cTn id="99" dur="35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ldLvl="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1028" name="Picture 4" descr="iFixitiPhone X15"/>
          <p:cNvPicPr>
            <a:picLocks noChangeAspect="1" noChangeArrowheads="1"/>
          </p:cNvPicPr>
          <p:nvPr>
            <p:custDataLst>
              <p:tags r:id="rId10"/>
            </p:custDataLst>
          </p:nvPr>
        </p:nvPicPr>
        <p:blipFill rotWithShape="1">
          <a:blip r:embed="rId11">
            <a:extLst>
              <a:ext uri="{28A0092B-C50C-407E-A947-70E740481C1C}">
                <a14:useLocalDpi xmlns:a14="http://schemas.microsoft.com/office/drawing/2010/main" val="0"/>
              </a:ext>
            </a:extLst>
          </a:blip>
          <a:srcRect l="7000" t="20341" r="8142" b="5047"/>
          <a:stretch>
            <a:fillRect/>
          </a:stretch>
        </p:blipFill>
        <p:spPr bwMode="auto">
          <a:xfrm>
            <a:off x="5035877" y="1252243"/>
            <a:ext cx="6710645" cy="44252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FixitiPhone X2"/>
          <p:cNvPicPr>
            <a:picLocks noChangeAspect="1" noChangeArrowheads="1"/>
          </p:cNvPicPr>
          <p:nvPr>
            <p:custDataLst>
              <p:tags r:id="rId12"/>
            </p:custDataLst>
          </p:nvPr>
        </p:nvPicPr>
        <p:blipFill rotWithShape="1">
          <a:blip r:embed="rId13">
            <a:extLst>
              <a:ext uri="{28A0092B-C50C-407E-A947-70E740481C1C}">
                <a14:useLocalDpi xmlns:a14="http://schemas.microsoft.com/office/drawing/2010/main" val="0"/>
              </a:ext>
            </a:extLst>
          </a:blip>
          <a:srcRect l="25614" t="4392" r="28142" b="3333"/>
          <a:stretch>
            <a:fillRect/>
          </a:stretch>
        </p:blipFill>
        <p:spPr bwMode="auto">
          <a:xfrm>
            <a:off x="1638504" y="1243354"/>
            <a:ext cx="3083245" cy="4614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wipe(down)">
                                      <p:cBhvr>
                                        <p:cTn id="27" dur="580">
                                          <p:stCondLst>
                                            <p:cond delay="0"/>
                                          </p:stCondLst>
                                        </p:cTn>
                                        <p:tgtEl>
                                          <p:spTgt spid="1030"/>
                                        </p:tgtEl>
                                      </p:cBhvr>
                                    </p:animEffect>
                                    <p:anim calcmode="lin" valueType="num">
                                      <p:cBhvr>
                                        <p:cTn id="2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33" dur="26">
                                          <p:stCondLst>
                                            <p:cond delay="650"/>
                                          </p:stCondLst>
                                        </p:cTn>
                                        <p:tgtEl>
                                          <p:spTgt spid="1030"/>
                                        </p:tgtEl>
                                      </p:cBhvr>
                                      <p:to x="100000" y="60000"/>
                                    </p:animScale>
                                    <p:animScale>
                                      <p:cBhvr>
                                        <p:cTn id="34" dur="166" decel="50000">
                                          <p:stCondLst>
                                            <p:cond delay="676"/>
                                          </p:stCondLst>
                                        </p:cTn>
                                        <p:tgtEl>
                                          <p:spTgt spid="1030"/>
                                        </p:tgtEl>
                                      </p:cBhvr>
                                      <p:to x="100000" y="100000"/>
                                    </p:animScale>
                                    <p:animScale>
                                      <p:cBhvr>
                                        <p:cTn id="35" dur="26">
                                          <p:stCondLst>
                                            <p:cond delay="1312"/>
                                          </p:stCondLst>
                                        </p:cTn>
                                        <p:tgtEl>
                                          <p:spTgt spid="1030"/>
                                        </p:tgtEl>
                                      </p:cBhvr>
                                      <p:to x="100000" y="80000"/>
                                    </p:animScale>
                                    <p:animScale>
                                      <p:cBhvr>
                                        <p:cTn id="36" dur="166" decel="50000">
                                          <p:stCondLst>
                                            <p:cond delay="1338"/>
                                          </p:stCondLst>
                                        </p:cTn>
                                        <p:tgtEl>
                                          <p:spTgt spid="1030"/>
                                        </p:tgtEl>
                                      </p:cBhvr>
                                      <p:to x="100000" y="100000"/>
                                    </p:animScale>
                                    <p:animScale>
                                      <p:cBhvr>
                                        <p:cTn id="37" dur="26">
                                          <p:stCondLst>
                                            <p:cond delay="1642"/>
                                          </p:stCondLst>
                                        </p:cTn>
                                        <p:tgtEl>
                                          <p:spTgt spid="1030"/>
                                        </p:tgtEl>
                                      </p:cBhvr>
                                      <p:to x="100000" y="90000"/>
                                    </p:animScale>
                                    <p:animScale>
                                      <p:cBhvr>
                                        <p:cTn id="38" dur="166" decel="50000">
                                          <p:stCondLst>
                                            <p:cond delay="1668"/>
                                          </p:stCondLst>
                                        </p:cTn>
                                        <p:tgtEl>
                                          <p:spTgt spid="1030"/>
                                        </p:tgtEl>
                                      </p:cBhvr>
                                      <p:to x="100000" y="100000"/>
                                    </p:animScale>
                                    <p:animScale>
                                      <p:cBhvr>
                                        <p:cTn id="39" dur="26">
                                          <p:stCondLst>
                                            <p:cond delay="1808"/>
                                          </p:stCondLst>
                                        </p:cTn>
                                        <p:tgtEl>
                                          <p:spTgt spid="1030"/>
                                        </p:tgtEl>
                                      </p:cBhvr>
                                      <p:to x="100000" y="95000"/>
                                    </p:animScale>
                                    <p:animScale>
                                      <p:cBhvr>
                                        <p:cTn id="40" dur="166" decel="50000">
                                          <p:stCondLst>
                                            <p:cond delay="1834"/>
                                          </p:stCondLst>
                                        </p:cTn>
                                        <p:tgtEl>
                                          <p:spTgt spid="1030"/>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wipe(down)">
                                      <p:cBhvr>
                                        <p:cTn id="45" dur="580">
                                          <p:stCondLst>
                                            <p:cond delay="0"/>
                                          </p:stCondLst>
                                        </p:cTn>
                                        <p:tgtEl>
                                          <p:spTgt spid="1028"/>
                                        </p:tgtEl>
                                      </p:cBhvr>
                                    </p:animEffect>
                                    <p:anim calcmode="lin" valueType="num">
                                      <p:cBhvr>
                                        <p:cTn id="46"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51" dur="26">
                                          <p:stCondLst>
                                            <p:cond delay="650"/>
                                          </p:stCondLst>
                                        </p:cTn>
                                        <p:tgtEl>
                                          <p:spTgt spid="1028"/>
                                        </p:tgtEl>
                                      </p:cBhvr>
                                      <p:to x="100000" y="60000"/>
                                    </p:animScale>
                                    <p:animScale>
                                      <p:cBhvr>
                                        <p:cTn id="52" dur="166" decel="50000">
                                          <p:stCondLst>
                                            <p:cond delay="676"/>
                                          </p:stCondLst>
                                        </p:cTn>
                                        <p:tgtEl>
                                          <p:spTgt spid="1028"/>
                                        </p:tgtEl>
                                      </p:cBhvr>
                                      <p:to x="100000" y="100000"/>
                                    </p:animScale>
                                    <p:animScale>
                                      <p:cBhvr>
                                        <p:cTn id="53" dur="26">
                                          <p:stCondLst>
                                            <p:cond delay="1312"/>
                                          </p:stCondLst>
                                        </p:cTn>
                                        <p:tgtEl>
                                          <p:spTgt spid="1028"/>
                                        </p:tgtEl>
                                      </p:cBhvr>
                                      <p:to x="100000" y="80000"/>
                                    </p:animScale>
                                    <p:animScale>
                                      <p:cBhvr>
                                        <p:cTn id="54" dur="166" decel="50000">
                                          <p:stCondLst>
                                            <p:cond delay="1338"/>
                                          </p:stCondLst>
                                        </p:cTn>
                                        <p:tgtEl>
                                          <p:spTgt spid="1028"/>
                                        </p:tgtEl>
                                      </p:cBhvr>
                                      <p:to x="100000" y="100000"/>
                                    </p:animScale>
                                    <p:animScale>
                                      <p:cBhvr>
                                        <p:cTn id="55" dur="26">
                                          <p:stCondLst>
                                            <p:cond delay="1642"/>
                                          </p:stCondLst>
                                        </p:cTn>
                                        <p:tgtEl>
                                          <p:spTgt spid="1028"/>
                                        </p:tgtEl>
                                      </p:cBhvr>
                                      <p:to x="100000" y="90000"/>
                                    </p:animScale>
                                    <p:animScale>
                                      <p:cBhvr>
                                        <p:cTn id="56" dur="166" decel="50000">
                                          <p:stCondLst>
                                            <p:cond delay="1668"/>
                                          </p:stCondLst>
                                        </p:cTn>
                                        <p:tgtEl>
                                          <p:spTgt spid="1028"/>
                                        </p:tgtEl>
                                      </p:cBhvr>
                                      <p:to x="100000" y="100000"/>
                                    </p:animScale>
                                    <p:animScale>
                                      <p:cBhvr>
                                        <p:cTn id="57" dur="26">
                                          <p:stCondLst>
                                            <p:cond delay="1808"/>
                                          </p:stCondLst>
                                        </p:cTn>
                                        <p:tgtEl>
                                          <p:spTgt spid="1028"/>
                                        </p:tgtEl>
                                      </p:cBhvr>
                                      <p:to x="100000" y="95000"/>
                                    </p:animScale>
                                    <p:animScale>
                                      <p:cBhvr>
                                        <p:cTn id="58" dur="166" decel="50000">
                                          <p:stCondLst>
                                            <p:cond delay="1834"/>
                                          </p:stCondLst>
                                        </p:cTn>
                                        <p:tgtEl>
                                          <p:spTgt spid="10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54" name="矩形 53"/>
          <p:cNvSpPr/>
          <p:nvPr/>
        </p:nvSpPr>
        <p:spPr>
          <a:xfrm>
            <a:off x="2869831" y="1214232"/>
            <a:ext cx="184731" cy="369332"/>
          </a:xfrm>
          <a:prstGeom prst="rect">
            <a:avLst/>
          </a:prstGeom>
        </p:spPr>
        <p:txBody>
          <a:bodyPr wrap="none">
            <a:spAutoFit/>
          </a:bodyPr>
          <a:lstStyle/>
          <a:p>
            <a:endParaRPr lang="zh-CN" altLang="en-US" dirty="0"/>
          </a:p>
        </p:txBody>
      </p:sp>
      <p:pic>
        <p:nvPicPr>
          <p:cNvPr id="6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618" y="5430782"/>
            <a:ext cx="2486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10" name="Rectangle 3"/>
          <p:cNvSpPr>
            <a:spLocks noGrp="1" noChangeArrowheads="1"/>
          </p:cNvSpPr>
          <p:nvPr>
            <p:custDataLst>
              <p:tags r:id="rId5"/>
            </p:custDataLst>
          </p:nvPr>
        </p:nvSpPr>
        <p:spPr bwMode="auto">
          <a:xfrm>
            <a:off x="1635368" y="1143158"/>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dirty="0">
                <a:latin typeface="Times New Roman" panose="02020603050405020304" pitchFamily="18" charset="0"/>
              </a:rPr>
              <a:t>ARM</a:t>
            </a:r>
            <a:r>
              <a:rPr lang="zh-CN" altLang="en-US" dirty="0">
                <a:latin typeface="Times New Roman" panose="02020603050405020304" pitchFamily="18" charset="0"/>
              </a:rPr>
              <a:t>产业链</a:t>
            </a:r>
            <a:endParaRPr lang="zh-CN" altLang="en-US" dirty="0">
              <a:latin typeface="Times New Roman" panose="02020603050405020304" pitchFamily="18" charset="0"/>
            </a:endParaRPr>
          </a:p>
        </p:txBody>
      </p:sp>
      <p:pic>
        <p:nvPicPr>
          <p:cNvPr id="36" name="Picture 4"/>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2037820" y="1787210"/>
            <a:ext cx="8477780" cy="47815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custDataLst>
              <p:tags r:id="rId8"/>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13" name="矩形 12"/>
          <p:cNvSpPr/>
          <p:nvPr>
            <p:custDataLst>
              <p:tags r:id="rId9"/>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4" name="矩形 13"/>
          <p:cNvSpPr/>
          <p:nvPr>
            <p:custDataLst>
              <p:tags r:id="rId10"/>
            </p:custDataLst>
          </p:nvPr>
        </p:nvSpPr>
        <p:spPr>
          <a:xfrm>
            <a:off x="3389630" y="233680"/>
            <a:ext cx="2227580" cy="521970"/>
          </a:xfrm>
          <a:prstGeom prst="rect">
            <a:avLst/>
          </a:prstGeom>
        </p:spPr>
        <p:txBody>
          <a:bodyPr wrap="square">
            <a:spAutoFit/>
          </a:bodyPr>
          <a:lstStyle/>
          <a:p>
            <a:pPr algn="l"/>
            <a:r>
              <a:rPr lang="zh-CN" altLang="en-US" sz="2800" spc="300" dirty="0">
                <a:solidFill>
                  <a:schemeClr val="tx1">
                    <a:lumMod val="75000"/>
                    <a:lumOff val="25000"/>
                  </a:schemeClr>
                </a:solidFill>
              </a:rPr>
              <a:t>ARM简介</a:t>
            </a:r>
            <a:endParaRPr lang="zh-CN" altLang="en-US" sz="2800" spc="300" dirty="0">
              <a:solidFill>
                <a:schemeClr val="tx1">
                  <a:lumMod val="75000"/>
                  <a:lumOff val="25000"/>
                </a:schemeClr>
              </a:solidFill>
            </a:endParaRPr>
          </a:p>
        </p:txBody>
      </p:sp>
      <p:grpSp>
        <p:nvGrpSpPr>
          <p:cNvPr id="15" name="组合 14"/>
          <p:cNvGrpSpPr/>
          <p:nvPr/>
        </p:nvGrpSpPr>
        <p:grpSpPr>
          <a:xfrm>
            <a:off x="289800" y="11250"/>
            <a:ext cx="720670" cy="968693"/>
            <a:chOff x="4438980" y="1414639"/>
            <a:chExt cx="720670" cy="968693"/>
          </a:xfrm>
        </p:grpSpPr>
        <p:sp>
          <p:nvSpPr>
            <p:cNvPr id="16" name="圆角矩形 22"/>
            <p:cNvSpPr/>
            <p:nvPr>
              <p:custDataLst>
                <p:tags r:id="rId11"/>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文本框 16"/>
            <p:cNvSpPr txBox="1"/>
            <p:nvPr>
              <p:custDataLst>
                <p:tags r:id="rId12"/>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8" name="圆角矩形 9"/>
            <p:cNvSpPr/>
            <p:nvPr>
              <p:custDataLst>
                <p:tags r:id="rId13"/>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down)">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ox(in)">
                                      <p:cBhvr>
                                        <p:cTn id="15" dur="500"/>
                                        <p:tgtEl>
                                          <p:spTgt spid="36"/>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6" presetClass="entr" presetSubtype="42" fill="hold" grpId="0" nodeType="withEffect">
                                  <p:stCondLst>
                                    <p:cond delay="600"/>
                                  </p:stCondLst>
                                  <p:childTnLst>
                                    <p:set>
                                      <p:cBhvr>
                                        <p:cTn id="23" dur="1" fill="hold">
                                          <p:stCondLst>
                                            <p:cond delay="0"/>
                                          </p:stCondLst>
                                        </p:cTn>
                                        <p:tgtEl>
                                          <p:spTgt spid="13"/>
                                        </p:tgtEl>
                                        <p:attrNameLst>
                                          <p:attrName>style.visibility</p:attrName>
                                        </p:attrNameLst>
                                      </p:cBhvr>
                                      <p:to>
                                        <p:strVal val="visible"/>
                                      </p:to>
                                    </p:set>
                                    <p:animEffect transition="in" filter="barn(outHorizontal)">
                                      <p:cBhvr>
                                        <p:cTn id="24" dur="500"/>
                                        <p:tgtEl>
                                          <p:spTgt spid="13"/>
                                        </p:tgtEl>
                                      </p:cBhvr>
                                    </p:animEffect>
                                  </p:childTnLst>
                                </p:cTn>
                              </p:par>
                              <p:par>
                                <p:cTn id="25" presetID="17" presetClass="entr" presetSubtype="8" fill="hold" grpId="0" nodeType="withEffect">
                                  <p:stCondLst>
                                    <p:cond delay="8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350" fill="hold"/>
                                        <p:tgtEl>
                                          <p:spTgt spid="14"/>
                                        </p:tgtEl>
                                        <p:attrNameLst>
                                          <p:attrName>ppt_x</p:attrName>
                                        </p:attrNameLst>
                                      </p:cBhvr>
                                      <p:tavLst>
                                        <p:tav tm="0">
                                          <p:val>
                                            <p:strVal val="#ppt_x-#ppt_w/2"/>
                                          </p:val>
                                        </p:tav>
                                        <p:tav tm="100000">
                                          <p:val>
                                            <p:strVal val="#ppt_x"/>
                                          </p:val>
                                        </p:tav>
                                      </p:tavLst>
                                    </p:anim>
                                    <p:anim calcmode="lin" valueType="num">
                                      <p:cBhvr>
                                        <p:cTn id="28" dur="350" fill="hold"/>
                                        <p:tgtEl>
                                          <p:spTgt spid="14"/>
                                        </p:tgtEl>
                                        <p:attrNameLst>
                                          <p:attrName>ppt_y</p:attrName>
                                        </p:attrNameLst>
                                      </p:cBhvr>
                                      <p:tavLst>
                                        <p:tav tm="0">
                                          <p:val>
                                            <p:strVal val="#ppt_y"/>
                                          </p:val>
                                        </p:tav>
                                        <p:tav tm="100000">
                                          <p:val>
                                            <p:strVal val="#ppt_y"/>
                                          </p:val>
                                        </p:tav>
                                      </p:tavLst>
                                    </p:anim>
                                    <p:anim calcmode="lin" valueType="num">
                                      <p:cBhvr>
                                        <p:cTn id="29" dur="350" fill="hold"/>
                                        <p:tgtEl>
                                          <p:spTgt spid="14"/>
                                        </p:tgtEl>
                                        <p:attrNameLst>
                                          <p:attrName>ppt_w</p:attrName>
                                        </p:attrNameLst>
                                      </p:cBhvr>
                                      <p:tavLst>
                                        <p:tav tm="0">
                                          <p:val>
                                            <p:fltVal val="0"/>
                                          </p:val>
                                        </p:tav>
                                        <p:tav tm="100000">
                                          <p:val>
                                            <p:strVal val="#ppt_w"/>
                                          </p:val>
                                        </p:tav>
                                      </p:tavLst>
                                    </p:anim>
                                    <p:anim calcmode="lin" valueType="num">
                                      <p:cBhvr>
                                        <p:cTn id="30" dur="35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ldLvl="0" animBg="1"/>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7" name="Picture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900478" y="1685725"/>
            <a:ext cx="7080287" cy="419221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
          <p:cNvSpPr txBox="1">
            <a:spLocks noChangeArrowheads="1"/>
          </p:cNvSpPr>
          <p:nvPr>
            <p:custDataLst>
              <p:tags r:id="rId6"/>
            </p:custDataLst>
          </p:nvPr>
        </p:nvSpPr>
        <p:spPr>
          <a:xfrm>
            <a:off x="8980765" y="1808844"/>
            <a:ext cx="2576235" cy="3474355"/>
          </a:xfrm>
          <a:prstGeom prst="rect">
            <a:avLst/>
          </a:prstGeom>
        </p:spPr>
        <p:txBody>
          <a:bodyPr vert="horz" lIns="82550" tIns="41275" rIns="82550" bIns="4127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ea typeface="楷体_GB2312" pitchFamily="49" charset="-122"/>
              </a:rPr>
              <a:t>工业控制领域</a:t>
            </a:r>
            <a:endParaRPr lang="zh-CN" altLang="en-US" sz="2400" dirty="0">
              <a:ea typeface="楷体_GB2312" pitchFamily="49" charset="-122"/>
            </a:endParaRPr>
          </a:p>
          <a:p>
            <a:r>
              <a:rPr lang="zh-CN" altLang="en-US" sz="2400" dirty="0">
                <a:ea typeface="楷体_GB2312" pitchFamily="49" charset="-122"/>
              </a:rPr>
              <a:t>无线通讯领域</a:t>
            </a:r>
            <a:endParaRPr lang="zh-CN" altLang="en-US" sz="2400" dirty="0">
              <a:ea typeface="楷体_GB2312" pitchFamily="49" charset="-122"/>
            </a:endParaRPr>
          </a:p>
          <a:p>
            <a:r>
              <a:rPr lang="zh-CN" altLang="en-US" sz="2400" dirty="0">
                <a:ea typeface="楷体_GB2312" pitchFamily="49" charset="-122"/>
              </a:rPr>
              <a:t>网络应用</a:t>
            </a:r>
            <a:endParaRPr lang="zh-CN" altLang="en-US" sz="2400" dirty="0">
              <a:ea typeface="楷体_GB2312" pitchFamily="49" charset="-122"/>
            </a:endParaRPr>
          </a:p>
          <a:p>
            <a:r>
              <a:rPr lang="zh-CN" altLang="en-US" sz="2400" dirty="0">
                <a:ea typeface="楷体_GB2312" pitchFamily="49" charset="-122"/>
              </a:rPr>
              <a:t>消费电子产品</a:t>
            </a:r>
            <a:endParaRPr lang="zh-CN" altLang="en-US" sz="2400" dirty="0">
              <a:ea typeface="楷体_GB2312" pitchFamily="49" charset="-122"/>
            </a:endParaRPr>
          </a:p>
          <a:p>
            <a:r>
              <a:rPr lang="zh-CN" altLang="en-US" sz="2400" dirty="0">
                <a:ea typeface="楷体_GB2312" pitchFamily="49" charset="-122"/>
              </a:rPr>
              <a:t>成像和安全产品</a:t>
            </a:r>
            <a:endParaRPr lang="en-US" altLang="zh-CN" sz="2400" dirty="0">
              <a:ea typeface="楷体_GB2312" pitchFamily="49" charset="-122"/>
            </a:endParaRPr>
          </a:p>
          <a:p>
            <a:r>
              <a:rPr lang="en-US" altLang="zh-CN" sz="2400" dirty="0">
                <a:ea typeface="楷体_GB2312" pitchFamily="49" charset="-122"/>
              </a:rPr>
              <a:t>……</a:t>
            </a:r>
            <a:endParaRPr lang="zh-CN" altLang="en-US" sz="2400" dirty="0">
              <a:ea typeface="楷体_GB2312" pitchFamily="49" charset="-122"/>
            </a:endParaRPr>
          </a:p>
          <a:p>
            <a:pPr marL="0" indent="0">
              <a:buNone/>
            </a:pPr>
            <a:endParaRPr lang="zh-CN" altLang="en-US" sz="2400" dirty="0">
              <a:latin typeface="楷体_GB2312" pitchFamily="49" charset="-122"/>
              <a:ea typeface="楷体_GB2312" pitchFamily="49" charset="-122"/>
            </a:endParaRPr>
          </a:p>
        </p:txBody>
      </p:sp>
      <p:sp>
        <p:nvSpPr>
          <p:cNvPr id="2" name="文本框 1"/>
          <p:cNvSpPr txBox="1"/>
          <p:nvPr>
            <p:custDataLst>
              <p:tags r:id="rId7"/>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3" name="矩形 2"/>
          <p:cNvSpPr/>
          <p:nvPr>
            <p:custDataLst>
              <p:tags r:id="rId8"/>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4" name="矩形 3"/>
          <p:cNvSpPr/>
          <p:nvPr>
            <p:custDataLst>
              <p:tags r:id="rId9"/>
            </p:custDataLst>
          </p:nvPr>
        </p:nvSpPr>
        <p:spPr>
          <a:xfrm>
            <a:off x="3389630" y="233680"/>
            <a:ext cx="395922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5" name="组合 4"/>
          <p:cNvGrpSpPr/>
          <p:nvPr/>
        </p:nvGrpSpPr>
        <p:grpSpPr>
          <a:xfrm>
            <a:off x="289800" y="11250"/>
            <a:ext cx="720670" cy="968693"/>
            <a:chOff x="4438980" y="1414639"/>
            <a:chExt cx="720670" cy="968693"/>
          </a:xfrm>
        </p:grpSpPr>
        <p:sp>
          <p:nvSpPr>
            <p:cNvPr id="6" name="圆角矩形 22"/>
            <p:cNvSpPr/>
            <p:nvPr>
              <p:custDataLst>
                <p:tags r:id="rId10"/>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11"/>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8" name="圆角矩形 9"/>
            <p:cNvSpPr/>
            <p:nvPr>
              <p:custDataLst>
                <p:tags r:id="rId12"/>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ox(i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anim calcmode="lin" valueType="num">
                                      <p:cBhvr additive="base">
                                        <p:cTn id="1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anim calcmode="lin" valueType="num">
                                      <p:cBhvr additive="base">
                                        <p:cTn id="23" dur="500" fill="hold"/>
                                        <p:tgtEl>
                                          <p:spTgt spid="38">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8">
                                            <p:txEl>
                                              <p:pRg st="2" end="2"/>
                                            </p:txEl>
                                          </p:spTgt>
                                        </p:tgtEl>
                                        <p:attrNameLst>
                                          <p:attrName>style.visibility</p:attrName>
                                        </p:attrNameLst>
                                      </p:cBhvr>
                                      <p:to>
                                        <p:strVal val="visible"/>
                                      </p:to>
                                    </p:set>
                                    <p:anim calcmode="lin" valueType="num">
                                      <p:cBhvr additive="base">
                                        <p:cTn id="29" dur="500" fill="hold"/>
                                        <p:tgtEl>
                                          <p:spTgt spid="3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anim calcmode="lin" valueType="num">
                                      <p:cBhvr additive="base">
                                        <p:cTn id="35" dur="500" fill="hold"/>
                                        <p:tgtEl>
                                          <p:spTgt spid="38">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8">
                                            <p:txEl>
                                              <p:pRg st="4" end="4"/>
                                            </p:txEl>
                                          </p:spTgt>
                                        </p:tgtEl>
                                        <p:attrNameLst>
                                          <p:attrName>style.visibility</p:attrName>
                                        </p:attrNameLst>
                                      </p:cBhvr>
                                      <p:to>
                                        <p:strVal val="visible"/>
                                      </p:to>
                                    </p:set>
                                    <p:anim calcmode="lin" valueType="num">
                                      <p:cBhvr additive="base">
                                        <p:cTn id="41" dur="500" fill="hold"/>
                                        <p:tgtEl>
                                          <p:spTgt spid="38">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 calcmode="lin" valueType="num">
                                      <p:cBhvr additive="base">
                                        <p:cTn id="47" dur="500" fill="hold"/>
                                        <p:tgtEl>
                                          <p:spTgt spid="38">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8">
                                            <p:txEl>
                                              <p:pRg st="5" end="5"/>
                                            </p:txEl>
                                          </p:spTgt>
                                        </p:tgtEl>
                                        <p:attrNameLst>
                                          <p:attrName>ppt_y</p:attrName>
                                        </p:attrNameLst>
                                      </p:cBhvr>
                                      <p:tavLst>
                                        <p:tav tm="0">
                                          <p:val>
                                            <p:strVal val="1+#ppt_h/2"/>
                                          </p:val>
                                        </p:tav>
                                        <p:tav tm="100000">
                                          <p:val>
                                            <p:strVal val="#ppt_y"/>
                                          </p:val>
                                        </p:tav>
                                      </p:tavLst>
                                    </p:anim>
                                  </p:childTnLst>
                                </p:cTn>
                              </p:par>
                              <p:par>
                                <p:cTn id="49" presetID="22" presetClass="entr" presetSubtype="1"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6" presetClass="entr" presetSubtype="42" fill="hold" grpId="0" nodeType="withEffect">
                                  <p:stCondLst>
                                    <p:cond delay="600"/>
                                  </p:stCondLst>
                                  <p:childTnLst>
                                    <p:set>
                                      <p:cBhvr>
                                        <p:cTn id="56" dur="1" fill="hold">
                                          <p:stCondLst>
                                            <p:cond delay="0"/>
                                          </p:stCondLst>
                                        </p:cTn>
                                        <p:tgtEl>
                                          <p:spTgt spid="3"/>
                                        </p:tgtEl>
                                        <p:attrNameLst>
                                          <p:attrName>style.visibility</p:attrName>
                                        </p:attrNameLst>
                                      </p:cBhvr>
                                      <p:to>
                                        <p:strVal val="visible"/>
                                      </p:to>
                                    </p:set>
                                    <p:animEffect transition="in" filter="barn(outHorizontal)">
                                      <p:cBhvr>
                                        <p:cTn id="57" dur="500"/>
                                        <p:tgtEl>
                                          <p:spTgt spid="3"/>
                                        </p:tgtEl>
                                      </p:cBhvr>
                                    </p:animEffect>
                                  </p:childTnLst>
                                </p:cTn>
                              </p:par>
                              <p:par>
                                <p:cTn id="58" presetID="17" presetClass="entr" presetSubtype="8" fill="hold" grpId="0" nodeType="withEffect">
                                  <p:stCondLst>
                                    <p:cond delay="800"/>
                                  </p:stCondLst>
                                  <p:childTnLst>
                                    <p:set>
                                      <p:cBhvr>
                                        <p:cTn id="59" dur="1" fill="hold">
                                          <p:stCondLst>
                                            <p:cond delay="0"/>
                                          </p:stCondLst>
                                        </p:cTn>
                                        <p:tgtEl>
                                          <p:spTgt spid="4"/>
                                        </p:tgtEl>
                                        <p:attrNameLst>
                                          <p:attrName>style.visibility</p:attrName>
                                        </p:attrNameLst>
                                      </p:cBhvr>
                                      <p:to>
                                        <p:strVal val="visible"/>
                                      </p:to>
                                    </p:set>
                                    <p:anim calcmode="lin" valueType="num">
                                      <p:cBhvr>
                                        <p:cTn id="60" dur="350" fill="hold"/>
                                        <p:tgtEl>
                                          <p:spTgt spid="4"/>
                                        </p:tgtEl>
                                        <p:attrNameLst>
                                          <p:attrName>ppt_x</p:attrName>
                                        </p:attrNameLst>
                                      </p:cBhvr>
                                      <p:tavLst>
                                        <p:tav tm="0">
                                          <p:val>
                                            <p:strVal val="#ppt_x-#ppt_w/2"/>
                                          </p:val>
                                        </p:tav>
                                        <p:tav tm="100000">
                                          <p:val>
                                            <p:strVal val="#ppt_x"/>
                                          </p:val>
                                        </p:tav>
                                      </p:tavLst>
                                    </p:anim>
                                    <p:anim calcmode="lin" valueType="num">
                                      <p:cBhvr>
                                        <p:cTn id="61" dur="350" fill="hold"/>
                                        <p:tgtEl>
                                          <p:spTgt spid="4"/>
                                        </p:tgtEl>
                                        <p:attrNameLst>
                                          <p:attrName>ppt_y</p:attrName>
                                        </p:attrNameLst>
                                      </p:cBhvr>
                                      <p:tavLst>
                                        <p:tav tm="0">
                                          <p:val>
                                            <p:strVal val="#ppt_y"/>
                                          </p:val>
                                        </p:tav>
                                        <p:tav tm="100000">
                                          <p:val>
                                            <p:strVal val="#ppt_y"/>
                                          </p:val>
                                        </p:tav>
                                      </p:tavLst>
                                    </p:anim>
                                    <p:anim calcmode="lin" valueType="num">
                                      <p:cBhvr>
                                        <p:cTn id="62" dur="350" fill="hold"/>
                                        <p:tgtEl>
                                          <p:spTgt spid="4"/>
                                        </p:tgtEl>
                                        <p:attrNameLst>
                                          <p:attrName>ppt_w</p:attrName>
                                        </p:attrNameLst>
                                      </p:cBhvr>
                                      <p:tavLst>
                                        <p:tav tm="0">
                                          <p:val>
                                            <p:fltVal val="0"/>
                                          </p:val>
                                        </p:tav>
                                        <p:tav tm="100000">
                                          <p:val>
                                            <p:strVal val="#ppt_w"/>
                                          </p:val>
                                        </p:tav>
                                      </p:tavLst>
                                    </p:anim>
                                    <p:anim calcmode="lin" valueType="num">
                                      <p:cBhvr>
                                        <p:cTn id="63" dur="35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pic>
        <p:nvPicPr>
          <p:cNvPr id="39" name="Picture 4"/>
          <p:cNvPicPr>
            <a:picLocks noChangeAspect="1" noChangeArrowheads="1"/>
          </p:cNvPicPr>
          <p:nvPr>
            <p:custDataLst>
              <p:tags r:id="rId4"/>
            </p:custDataLst>
          </p:nvPr>
        </p:nvPicPr>
        <p:blipFill>
          <a:blip r:embed="rId5" r:link="rId6">
            <a:extLst>
              <a:ext uri="{28A0092B-C50C-407E-A947-70E740481C1C}">
                <a14:useLocalDpi xmlns:a14="http://schemas.microsoft.com/office/drawing/2010/main" val="0"/>
              </a:ext>
            </a:extLst>
          </a:blip>
          <a:srcRect/>
          <a:stretch>
            <a:fillRect/>
          </a:stretch>
        </p:blipFill>
        <p:spPr bwMode="auto">
          <a:xfrm>
            <a:off x="3131185" y="928370"/>
            <a:ext cx="8048625" cy="55727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084580" y="2338070"/>
            <a:ext cx="1898650" cy="2020570"/>
            <a:chOff x="1310955" y="1810130"/>
            <a:chExt cx="1910766" cy="1491358"/>
          </a:xfrm>
        </p:grpSpPr>
        <p:sp>
          <p:nvSpPr>
            <p:cNvPr id="4" name="等腰三角形 42"/>
            <p:cNvSpPr/>
            <p:nvPr>
              <p:custDataLst>
                <p:tags r:id="rId7"/>
              </p:custDataLst>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 name="TextBox 24"/>
            <p:cNvSpPr>
              <a:spLocks noChangeArrowheads="1"/>
            </p:cNvSpPr>
            <p:nvPr>
              <p:custDataLst>
                <p:tags r:id="rId8"/>
              </p:custDataLst>
            </p:nvPr>
          </p:nvSpPr>
          <p:spPr bwMode="auto">
            <a:xfrm>
              <a:off x="1458676" y="2373923"/>
              <a:ext cx="1240328" cy="3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300" dirty="0">
                  <a:solidFill>
                    <a:schemeClr val="bg1"/>
                  </a:solidFill>
                  <a:latin typeface="+mj-lt"/>
                  <a:ea typeface="微软雅黑" panose="020B0503020204020204" pitchFamily="34" charset="-122"/>
                </a:rPr>
                <a:t>Internet上的应用</a:t>
              </a:r>
              <a:endParaRPr lang="zh-CN" altLang="en-US" sz="1600" b="1" spc="300" dirty="0">
                <a:solidFill>
                  <a:schemeClr val="bg1"/>
                </a:solidFill>
                <a:latin typeface="+mj-lt"/>
                <a:ea typeface="微软雅黑" panose="020B0503020204020204" pitchFamily="34" charset="-122"/>
              </a:endParaRPr>
            </a:p>
          </p:txBody>
        </p:sp>
      </p:grpSp>
      <p:sp>
        <p:nvSpPr>
          <p:cNvPr id="6" name="文本框 5"/>
          <p:cNvSpPr txBox="1"/>
          <p:nvPr>
            <p:custDataLst>
              <p:tags r:id="rId9"/>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10"/>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11"/>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12"/>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13"/>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14"/>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childTnLst>
                                </p:cTn>
                              </p:par>
                              <p:par>
                                <p:cTn id="10" presetID="22" presetClass="entr" presetSubtype="4" fill="hold" nodeType="withEffect">
                                  <p:stCondLst>
                                    <p:cond delay="90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6" presetClass="entr" presetSubtype="42" fill="hold" grpId="0" nodeType="withEffect">
                                  <p:stCondLst>
                                    <p:cond delay="600"/>
                                  </p:stCondLst>
                                  <p:childTnLst>
                                    <p:set>
                                      <p:cBhvr>
                                        <p:cTn id="20" dur="1" fill="hold">
                                          <p:stCondLst>
                                            <p:cond delay="0"/>
                                          </p:stCondLst>
                                        </p:cTn>
                                        <p:tgtEl>
                                          <p:spTgt spid="7"/>
                                        </p:tgtEl>
                                        <p:attrNameLst>
                                          <p:attrName>style.visibility</p:attrName>
                                        </p:attrNameLst>
                                      </p:cBhvr>
                                      <p:to>
                                        <p:strVal val="visible"/>
                                      </p:to>
                                    </p:set>
                                    <p:animEffect transition="in" filter="barn(outHorizontal)">
                                      <p:cBhvr>
                                        <p:cTn id="21" dur="500"/>
                                        <p:tgtEl>
                                          <p:spTgt spid="7"/>
                                        </p:tgtEl>
                                      </p:cBhvr>
                                    </p:animEffect>
                                  </p:childTnLst>
                                </p:cTn>
                              </p:par>
                              <p:par>
                                <p:cTn id="22" presetID="17" presetClass="entr" presetSubtype="8" fill="hold" grpId="0" nodeType="withEffect">
                                  <p:stCondLst>
                                    <p:cond delay="800"/>
                                  </p:stCondLst>
                                  <p:childTnLst>
                                    <p:set>
                                      <p:cBhvr>
                                        <p:cTn id="23" dur="1" fill="hold">
                                          <p:stCondLst>
                                            <p:cond delay="0"/>
                                          </p:stCondLst>
                                        </p:cTn>
                                        <p:tgtEl>
                                          <p:spTgt spid="8"/>
                                        </p:tgtEl>
                                        <p:attrNameLst>
                                          <p:attrName>style.visibility</p:attrName>
                                        </p:attrNameLst>
                                      </p:cBhvr>
                                      <p:to>
                                        <p:strVal val="visible"/>
                                      </p:to>
                                    </p:set>
                                    <p:anim calcmode="lin" valueType="num">
                                      <p:cBhvr>
                                        <p:cTn id="24" dur="350" fill="hold"/>
                                        <p:tgtEl>
                                          <p:spTgt spid="8"/>
                                        </p:tgtEl>
                                        <p:attrNameLst>
                                          <p:attrName>ppt_x</p:attrName>
                                        </p:attrNameLst>
                                      </p:cBhvr>
                                      <p:tavLst>
                                        <p:tav tm="0">
                                          <p:val>
                                            <p:strVal val="#ppt_x-#ppt_w/2"/>
                                          </p:val>
                                        </p:tav>
                                        <p:tav tm="100000">
                                          <p:val>
                                            <p:strVal val="#ppt_x"/>
                                          </p:val>
                                        </p:tav>
                                      </p:tavLst>
                                    </p:anim>
                                    <p:anim calcmode="lin" valueType="num">
                                      <p:cBhvr>
                                        <p:cTn id="25" dur="350" fill="hold"/>
                                        <p:tgtEl>
                                          <p:spTgt spid="8"/>
                                        </p:tgtEl>
                                        <p:attrNameLst>
                                          <p:attrName>ppt_y</p:attrName>
                                        </p:attrNameLst>
                                      </p:cBhvr>
                                      <p:tavLst>
                                        <p:tav tm="0">
                                          <p:val>
                                            <p:strVal val="#ppt_y"/>
                                          </p:val>
                                        </p:tav>
                                        <p:tav tm="100000">
                                          <p:val>
                                            <p:strVal val="#ppt_y"/>
                                          </p:val>
                                        </p:tav>
                                      </p:tavLst>
                                    </p:anim>
                                    <p:anim calcmode="lin" valueType="num">
                                      <p:cBhvr>
                                        <p:cTn id="26" dur="350" fill="hold"/>
                                        <p:tgtEl>
                                          <p:spTgt spid="8"/>
                                        </p:tgtEl>
                                        <p:attrNameLst>
                                          <p:attrName>ppt_w</p:attrName>
                                        </p:attrNameLst>
                                      </p:cBhvr>
                                      <p:tavLst>
                                        <p:tav tm="0">
                                          <p:val>
                                            <p:fltVal val="0"/>
                                          </p:val>
                                        </p:tav>
                                        <p:tav tm="100000">
                                          <p:val>
                                            <p:strVal val="#ppt_w"/>
                                          </p:val>
                                        </p:tav>
                                      </p:tavLst>
                                    </p:anim>
                                    <p:anim calcmode="lin" valueType="num">
                                      <p:cBhvr>
                                        <p:cTn id="27" dur="35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grpSp>
        <p:nvGrpSpPr>
          <p:cNvPr id="3" name="组合 2"/>
          <p:cNvGrpSpPr/>
          <p:nvPr/>
        </p:nvGrpSpPr>
        <p:grpSpPr>
          <a:xfrm>
            <a:off x="1228090" y="1865630"/>
            <a:ext cx="1118870" cy="1688465"/>
            <a:chOff x="1310955" y="1810130"/>
            <a:chExt cx="1910766" cy="1491358"/>
          </a:xfrm>
        </p:grpSpPr>
        <p:sp>
          <p:nvSpPr>
            <p:cNvPr id="4" name="等腰三角形 42"/>
            <p:cNvSpPr/>
            <p:nvPr>
              <p:custDataLst>
                <p:tags r:id="rId4"/>
              </p:custDataLst>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 name="TextBox 24"/>
            <p:cNvSpPr>
              <a:spLocks noChangeArrowheads="1"/>
            </p:cNvSpPr>
            <p:nvPr>
              <p:custDataLst>
                <p:tags r:id="rId5"/>
              </p:custDataLst>
            </p:nvPr>
          </p:nvSpPr>
          <p:spPr bwMode="auto">
            <a:xfrm>
              <a:off x="1458676" y="2373923"/>
              <a:ext cx="1240328" cy="43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300" dirty="0">
                  <a:solidFill>
                    <a:schemeClr val="bg1"/>
                  </a:solidFill>
                  <a:latin typeface="+mj-lt"/>
                  <a:ea typeface="微软雅黑" panose="020B0503020204020204" pitchFamily="34" charset="-122"/>
                </a:rPr>
                <a:t>旧版本</a:t>
              </a:r>
              <a:endParaRPr lang="zh-CN" altLang="en-US" sz="1600" b="1" spc="300" dirty="0">
                <a:solidFill>
                  <a:schemeClr val="bg1"/>
                </a:solidFill>
                <a:latin typeface="+mj-lt"/>
                <a:ea typeface="微软雅黑" panose="020B0503020204020204" pitchFamily="34" charset="-122"/>
              </a:endParaRPr>
            </a:p>
            <a:p>
              <a:pPr algn="ctr"/>
              <a:r>
                <a:rPr lang="zh-CN" altLang="en-US" sz="1600" b="1" spc="300" dirty="0">
                  <a:solidFill>
                    <a:schemeClr val="bg1"/>
                  </a:solidFill>
                  <a:latin typeface="+mj-lt"/>
                  <a:ea typeface="微软雅黑" panose="020B0503020204020204" pitchFamily="34" charset="-122"/>
                </a:rPr>
                <a:t>命名</a:t>
              </a:r>
              <a:endParaRPr lang="zh-CN" altLang="en-US" sz="1600" b="1" spc="300" dirty="0">
                <a:solidFill>
                  <a:schemeClr val="bg1"/>
                </a:solidFill>
                <a:latin typeface="+mj-lt"/>
                <a:ea typeface="微软雅黑" panose="020B0503020204020204" pitchFamily="34" charset="-122"/>
              </a:endParaRPr>
            </a:p>
          </p:txBody>
        </p:sp>
      </p:grpSp>
      <p:sp>
        <p:nvSpPr>
          <p:cNvPr id="6" name="文本框 5"/>
          <p:cNvSpPr txBox="1"/>
          <p:nvPr>
            <p:custDataLst>
              <p:tags r:id="rId6"/>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7"/>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8"/>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ARM系列处理器</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9"/>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10"/>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11"/>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56" name="圆角矩形 17"/>
          <p:cNvSpPr/>
          <p:nvPr>
            <p:custDataLst>
              <p:tags r:id="rId12"/>
            </p:custDataLst>
          </p:nvPr>
        </p:nvSpPr>
        <p:spPr>
          <a:xfrm>
            <a:off x="2335530" y="1227455"/>
            <a:ext cx="3966845" cy="268097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ARM7系列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ARM9系列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ARM9E系列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ARM10E系列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ARM11系列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SecurCore系列</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Intel的StrongARM和Xscale系列 </a:t>
            </a:r>
            <a:endParaRPr dirty="0">
              <a:solidFill>
                <a:prstClr val="black">
                  <a:lumMod val="75000"/>
                  <a:lumOff val="25000"/>
                </a:prstClr>
              </a:solidFill>
              <a:latin typeface="Arial" panose="020B0604020202020204" pitchFamily="34" charset="0"/>
            </a:endParaRPr>
          </a:p>
        </p:txBody>
      </p:sp>
      <p:grpSp>
        <p:nvGrpSpPr>
          <p:cNvPr id="15" name="组合 14"/>
          <p:cNvGrpSpPr/>
          <p:nvPr/>
        </p:nvGrpSpPr>
        <p:grpSpPr>
          <a:xfrm>
            <a:off x="6617335" y="1825625"/>
            <a:ext cx="1118870" cy="1688465"/>
            <a:chOff x="1310955" y="1810130"/>
            <a:chExt cx="1910766" cy="1491358"/>
          </a:xfrm>
        </p:grpSpPr>
        <p:sp>
          <p:nvSpPr>
            <p:cNvPr id="16" name="等腰三角形 42"/>
            <p:cNvSpPr/>
            <p:nvPr>
              <p:custDataLst>
                <p:tags r:id="rId13"/>
              </p:custDataLst>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7" name="TextBox 24"/>
            <p:cNvSpPr>
              <a:spLocks noChangeArrowheads="1"/>
            </p:cNvSpPr>
            <p:nvPr>
              <p:custDataLst>
                <p:tags r:id="rId14"/>
              </p:custDataLst>
            </p:nvPr>
          </p:nvSpPr>
          <p:spPr bwMode="auto">
            <a:xfrm>
              <a:off x="1458676" y="2373923"/>
              <a:ext cx="1240328" cy="43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300" dirty="0">
                  <a:solidFill>
                    <a:schemeClr val="bg1"/>
                  </a:solidFill>
                  <a:latin typeface="+mj-lt"/>
                  <a:ea typeface="微软雅黑" panose="020B0503020204020204" pitchFamily="34" charset="-122"/>
                </a:rPr>
                <a:t>新版本</a:t>
              </a:r>
              <a:endParaRPr lang="zh-CN" altLang="en-US" sz="1600" b="1" spc="300" dirty="0">
                <a:solidFill>
                  <a:schemeClr val="bg1"/>
                </a:solidFill>
                <a:latin typeface="+mj-lt"/>
                <a:ea typeface="微软雅黑" panose="020B0503020204020204" pitchFamily="34" charset="-122"/>
              </a:endParaRPr>
            </a:p>
            <a:p>
              <a:pPr algn="ctr"/>
              <a:r>
                <a:rPr lang="zh-CN" altLang="en-US" sz="1600" b="1" spc="300" dirty="0">
                  <a:solidFill>
                    <a:schemeClr val="bg1"/>
                  </a:solidFill>
                  <a:latin typeface="+mj-lt"/>
                  <a:ea typeface="微软雅黑" panose="020B0503020204020204" pitchFamily="34" charset="-122"/>
                </a:rPr>
                <a:t>命名</a:t>
              </a:r>
              <a:endParaRPr lang="zh-CN" altLang="en-US" sz="1600" b="1" spc="300" dirty="0">
                <a:solidFill>
                  <a:schemeClr val="bg1"/>
                </a:solidFill>
                <a:latin typeface="+mj-lt"/>
                <a:ea typeface="微软雅黑" panose="020B0503020204020204" pitchFamily="34" charset="-122"/>
              </a:endParaRPr>
            </a:p>
          </p:txBody>
        </p:sp>
      </p:grpSp>
      <p:sp>
        <p:nvSpPr>
          <p:cNvPr id="18" name="圆角矩形 17"/>
          <p:cNvSpPr/>
          <p:nvPr>
            <p:custDataLst>
              <p:tags r:id="rId15"/>
            </p:custDataLst>
          </p:nvPr>
        </p:nvSpPr>
        <p:spPr>
          <a:xfrm>
            <a:off x="7701280" y="1268095"/>
            <a:ext cx="3679190" cy="264033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Cortex-A系列产品</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Cortex-R系列产品</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Cortex-M系列产品</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SecurCore系列产品</a:t>
            </a:r>
            <a:endParaRPr dirty="0">
              <a:solidFill>
                <a:prstClr val="black">
                  <a:lumMod val="75000"/>
                  <a:lumOff val="25000"/>
                </a:prstClr>
              </a:solidFill>
              <a:latin typeface="Arial" panose="020B0604020202020204" pitchFamily="34" charset="0"/>
            </a:endParaRPr>
          </a:p>
        </p:txBody>
      </p:sp>
      <p:grpSp>
        <p:nvGrpSpPr>
          <p:cNvPr id="19" name="组合 18"/>
          <p:cNvGrpSpPr/>
          <p:nvPr/>
        </p:nvGrpSpPr>
        <p:grpSpPr>
          <a:xfrm>
            <a:off x="1239520" y="4373880"/>
            <a:ext cx="1118870" cy="1688465"/>
            <a:chOff x="1310955" y="1810130"/>
            <a:chExt cx="1910766" cy="1491358"/>
          </a:xfrm>
        </p:grpSpPr>
        <p:sp>
          <p:nvSpPr>
            <p:cNvPr id="20" name="等腰三角形 42"/>
            <p:cNvSpPr/>
            <p:nvPr>
              <p:custDataLst>
                <p:tags r:id="rId16"/>
              </p:custDataLst>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1" name="TextBox 24"/>
            <p:cNvSpPr>
              <a:spLocks noChangeArrowheads="1"/>
            </p:cNvSpPr>
            <p:nvPr>
              <p:custDataLst>
                <p:tags r:id="rId17"/>
              </p:custDataLst>
            </p:nvPr>
          </p:nvSpPr>
          <p:spPr bwMode="auto">
            <a:xfrm>
              <a:off x="1458676" y="2373923"/>
              <a:ext cx="1240328" cy="65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300" dirty="0">
                  <a:solidFill>
                    <a:schemeClr val="bg1"/>
                  </a:solidFill>
                  <a:latin typeface="+mj-lt"/>
                  <a:ea typeface="微软雅黑" panose="020B0503020204020204" pitchFamily="34" charset="-122"/>
                </a:rPr>
                <a:t>按指令集版本分类</a:t>
              </a:r>
              <a:endParaRPr lang="zh-CN" altLang="en-US" sz="1600" b="1" spc="300" dirty="0">
                <a:solidFill>
                  <a:schemeClr val="bg1"/>
                </a:solidFill>
                <a:latin typeface="+mj-lt"/>
                <a:ea typeface="微软雅黑" panose="020B0503020204020204" pitchFamily="34" charset="-122"/>
              </a:endParaRPr>
            </a:p>
          </p:txBody>
        </p:sp>
      </p:grpSp>
      <p:sp>
        <p:nvSpPr>
          <p:cNvPr id="22" name="圆角矩形 17"/>
          <p:cNvSpPr/>
          <p:nvPr>
            <p:custDataLst>
              <p:tags r:id="rId18"/>
            </p:custDataLst>
          </p:nvPr>
        </p:nvSpPr>
        <p:spPr>
          <a:xfrm>
            <a:off x="2376170" y="4373880"/>
            <a:ext cx="3966845" cy="161290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 v4/5 </a:t>
            </a:r>
            <a:r>
              <a:rPr lang="en-US" dirty="0">
                <a:solidFill>
                  <a:prstClr val="black">
                    <a:lumMod val="75000"/>
                    <a:lumOff val="25000"/>
                  </a:prstClr>
                </a:solidFill>
                <a:latin typeface="Arial" panose="020B0604020202020204" pitchFamily="34" charset="0"/>
              </a:rPr>
              <a:t> </a:t>
            </a:r>
            <a:r>
              <a:rPr lang="zh-CN" altLang="en-US" dirty="0">
                <a:solidFill>
                  <a:prstClr val="black">
                    <a:lumMod val="75000"/>
                    <a:lumOff val="25000"/>
                  </a:prstClr>
                </a:solidFill>
                <a:latin typeface="Arial" panose="020B0604020202020204" pitchFamily="34" charset="0"/>
              </a:rPr>
              <a:t>架构</a:t>
            </a:r>
            <a:r>
              <a:rPr dirty="0">
                <a:solidFill>
                  <a:prstClr val="black">
                    <a:lumMod val="75000"/>
                    <a:lumOff val="25000"/>
                  </a:prstClr>
                </a:solidFill>
                <a:latin typeface="Arial" panose="020B0604020202020204" pitchFamily="34" charset="0"/>
              </a:rPr>
              <a:t> </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 v6</a:t>
            </a:r>
            <a:r>
              <a:rPr lang="en-US" dirty="0">
                <a:solidFill>
                  <a:prstClr val="black">
                    <a:lumMod val="75000"/>
                    <a:lumOff val="25000"/>
                  </a:prstClr>
                </a:solidFill>
                <a:latin typeface="Arial" panose="020B0604020202020204" pitchFamily="34" charset="0"/>
              </a:rPr>
              <a:t> </a:t>
            </a:r>
            <a:r>
              <a:rPr lang="en-US" dirty="0">
                <a:solidFill>
                  <a:prstClr val="black">
                    <a:lumMod val="75000"/>
                    <a:lumOff val="25000"/>
                  </a:prstClr>
                </a:solidFill>
                <a:latin typeface="Arial" panose="020B0604020202020204" pitchFamily="34" charset="0"/>
                <a:sym typeface="+mn-ea"/>
              </a:rPr>
              <a:t> </a:t>
            </a:r>
            <a:r>
              <a:rPr lang="zh-CN" altLang="en-US" dirty="0">
                <a:solidFill>
                  <a:prstClr val="black">
                    <a:lumMod val="75000"/>
                    <a:lumOff val="25000"/>
                  </a:prstClr>
                </a:solidFill>
                <a:latin typeface="Arial" panose="020B0604020202020204" pitchFamily="34" charset="0"/>
                <a:sym typeface="+mn-ea"/>
              </a:rPr>
              <a:t>架构</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 v7</a:t>
            </a:r>
            <a:r>
              <a:rPr lang="en-US" dirty="0">
                <a:solidFill>
                  <a:prstClr val="black">
                    <a:lumMod val="75000"/>
                    <a:lumOff val="25000"/>
                  </a:prstClr>
                </a:solidFill>
                <a:latin typeface="Arial" panose="020B0604020202020204" pitchFamily="34" charset="0"/>
              </a:rPr>
              <a:t> </a:t>
            </a:r>
            <a:r>
              <a:rPr lang="en-US" dirty="0">
                <a:solidFill>
                  <a:prstClr val="black">
                    <a:lumMod val="75000"/>
                    <a:lumOff val="25000"/>
                  </a:prstClr>
                </a:solidFill>
                <a:latin typeface="Arial" panose="020B0604020202020204" pitchFamily="34" charset="0"/>
                <a:sym typeface="+mn-ea"/>
              </a:rPr>
              <a:t> </a:t>
            </a:r>
            <a:r>
              <a:rPr lang="zh-CN" altLang="en-US" dirty="0">
                <a:solidFill>
                  <a:prstClr val="black">
                    <a:lumMod val="75000"/>
                    <a:lumOff val="25000"/>
                  </a:prstClr>
                </a:solidFill>
                <a:latin typeface="Arial" panose="020B0604020202020204" pitchFamily="34" charset="0"/>
                <a:sym typeface="+mn-ea"/>
              </a:rPr>
              <a:t>架构</a:t>
            </a:r>
            <a:endParaRPr dirty="0">
              <a:solidFill>
                <a:prstClr val="black">
                  <a:lumMod val="75000"/>
                  <a:lumOff val="25000"/>
                </a:prstClr>
              </a:solidFill>
              <a:latin typeface="Arial" panose="020B0604020202020204" pitchFamily="34" charset="0"/>
            </a:endParaRPr>
          </a:p>
          <a:p>
            <a:pPr marL="285750" indent="-285750" algn="just">
              <a:buFont typeface="Wingdings" panose="05000000000000000000" charset="0"/>
              <a:buChar char="p"/>
            </a:pPr>
            <a:r>
              <a:rPr dirty="0">
                <a:solidFill>
                  <a:prstClr val="black">
                    <a:lumMod val="75000"/>
                    <a:lumOff val="25000"/>
                  </a:prstClr>
                </a:solidFill>
                <a:latin typeface="Arial" panose="020B0604020202020204" pitchFamily="34" charset="0"/>
              </a:rPr>
              <a:t>ARM v8</a:t>
            </a:r>
            <a:r>
              <a:rPr lang="en-US" dirty="0">
                <a:solidFill>
                  <a:prstClr val="black">
                    <a:lumMod val="75000"/>
                    <a:lumOff val="25000"/>
                  </a:prstClr>
                </a:solidFill>
                <a:latin typeface="Arial" panose="020B0604020202020204" pitchFamily="34" charset="0"/>
              </a:rPr>
              <a:t> </a:t>
            </a:r>
            <a:r>
              <a:rPr lang="en-US" dirty="0">
                <a:solidFill>
                  <a:prstClr val="black">
                    <a:lumMod val="75000"/>
                    <a:lumOff val="25000"/>
                  </a:prstClr>
                </a:solidFill>
                <a:latin typeface="Arial" panose="020B0604020202020204" pitchFamily="34" charset="0"/>
                <a:sym typeface="+mn-ea"/>
              </a:rPr>
              <a:t> </a:t>
            </a:r>
            <a:r>
              <a:rPr lang="zh-CN" altLang="en-US" dirty="0">
                <a:solidFill>
                  <a:prstClr val="black">
                    <a:lumMod val="75000"/>
                    <a:lumOff val="25000"/>
                  </a:prstClr>
                </a:solidFill>
                <a:latin typeface="Arial" panose="020B0604020202020204" pitchFamily="34" charset="0"/>
                <a:sym typeface="+mn-ea"/>
              </a:rPr>
              <a:t>架构</a:t>
            </a:r>
            <a:endParaRPr lang="en-US" dirty="0">
              <a:solidFill>
                <a:prstClr val="black">
                  <a:lumMod val="75000"/>
                  <a:lumOff val="25000"/>
                </a:prstClr>
              </a:solidFill>
              <a:latin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nodeType="withEffect">
                                  <p:stCondLst>
                                    <p:cond delay="9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6" presetClass="entr" presetSubtype="42"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Effect transition="in" filter="barn(outHorizontal)">
                                      <p:cBhvr>
                                        <p:cTn id="19" dur="500"/>
                                        <p:tgtEl>
                                          <p:spTgt spid="7"/>
                                        </p:tgtEl>
                                      </p:cBhvr>
                                    </p:animEffect>
                                  </p:childTnLst>
                                </p:cTn>
                              </p:par>
                              <p:par>
                                <p:cTn id="20" presetID="17" presetClass="entr" presetSubtype="8" fill="hold" grpId="0" nodeType="withEffect">
                                  <p:stCondLst>
                                    <p:cond delay="800"/>
                                  </p:stCondLst>
                                  <p:childTnLst>
                                    <p:set>
                                      <p:cBhvr>
                                        <p:cTn id="21" dur="1" fill="hold">
                                          <p:stCondLst>
                                            <p:cond delay="0"/>
                                          </p:stCondLst>
                                        </p:cTn>
                                        <p:tgtEl>
                                          <p:spTgt spid="8"/>
                                        </p:tgtEl>
                                        <p:attrNameLst>
                                          <p:attrName>style.visibility</p:attrName>
                                        </p:attrNameLst>
                                      </p:cBhvr>
                                      <p:to>
                                        <p:strVal val="visible"/>
                                      </p:to>
                                    </p:set>
                                    <p:anim calcmode="lin" valueType="num">
                                      <p:cBhvr>
                                        <p:cTn id="22" dur="350" fill="hold"/>
                                        <p:tgtEl>
                                          <p:spTgt spid="8"/>
                                        </p:tgtEl>
                                        <p:attrNameLst>
                                          <p:attrName>ppt_x</p:attrName>
                                        </p:attrNameLst>
                                      </p:cBhvr>
                                      <p:tavLst>
                                        <p:tav tm="0">
                                          <p:val>
                                            <p:strVal val="#ppt_x-#ppt_w/2"/>
                                          </p:val>
                                        </p:tav>
                                        <p:tav tm="100000">
                                          <p:val>
                                            <p:strVal val="#ppt_x"/>
                                          </p:val>
                                        </p:tav>
                                      </p:tavLst>
                                    </p:anim>
                                    <p:anim calcmode="lin" valueType="num">
                                      <p:cBhvr>
                                        <p:cTn id="23" dur="350" fill="hold"/>
                                        <p:tgtEl>
                                          <p:spTgt spid="8"/>
                                        </p:tgtEl>
                                        <p:attrNameLst>
                                          <p:attrName>ppt_y</p:attrName>
                                        </p:attrNameLst>
                                      </p:cBhvr>
                                      <p:tavLst>
                                        <p:tav tm="0">
                                          <p:val>
                                            <p:strVal val="#ppt_y"/>
                                          </p:val>
                                        </p:tav>
                                        <p:tav tm="100000">
                                          <p:val>
                                            <p:strVal val="#ppt_y"/>
                                          </p:val>
                                        </p:tav>
                                      </p:tavLst>
                                    </p:anim>
                                    <p:anim calcmode="lin" valueType="num">
                                      <p:cBhvr>
                                        <p:cTn id="24" dur="350" fill="hold"/>
                                        <p:tgtEl>
                                          <p:spTgt spid="8"/>
                                        </p:tgtEl>
                                        <p:attrNameLst>
                                          <p:attrName>ppt_w</p:attrName>
                                        </p:attrNameLst>
                                      </p:cBhvr>
                                      <p:tavLst>
                                        <p:tav tm="0">
                                          <p:val>
                                            <p:fltVal val="0"/>
                                          </p:val>
                                        </p:tav>
                                        <p:tav tm="100000">
                                          <p:val>
                                            <p:strVal val="#ppt_w"/>
                                          </p:val>
                                        </p:tav>
                                      </p:tavLst>
                                    </p:anim>
                                    <p:anim calcmode="lin" valueType="num">
                                      <p:cBhvr>
                                        <p:cTn id="25" dur="350" fill="hold"/>
                                        <p:tgtEl>
                                          <p:spTgt spid="8"/>
                                        </p:tgtEl>
                                        <p:attrNameLst>
                                          <p:attrName>ppt_h</p:attrName>
                                        </p:attrNameLst>
                                      </p:cBhvr>
                                      <p:tavLst>
                                        <p:tav tm="0">
                                          <p:val>
                                            <p:strVal val="#ppt_h"/>
                                          </p:val>
                                        </p:tav>
                                        <p:tav tm="100000">
                                          <p:val>
                                            <p:strVal val="#ppt_h"/>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90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nodeType="withEffect">
                                  <p:stCondLst>
                                    <p:cond delay="90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56" grpId="0" bldLvl="0" animBg="1"/>
      <p:bldP spid="18" grpId="0" bldLvl="0" animBg="1"/>
      <p:bldP spid="22"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文本框 5"/>
          <p:cNvSpPr txBox="1"/>
          <p:nvPr>
            <p:custDataLst>
              <p:tags r:id="rId4"/>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5"/>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6"/>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ARM系列处理器</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 name="Rectangle 3"/>
          <p:cNvSpPr>
            <a:spLocks noGrp="1" noChangeArrowheads="1"/>
          </p:cNvSpPr>
          <p:nvPr>
            <p:custDataLst>
              <p:tags r:id="rId10"/>
            </p:custDataLst>
          </p:nvPr>
        </p:nvSpPr>
        <p:spPr bwMode="auto">
          <a:xfrm>
            <a:off x="1174358" y="1003458"/>
            <a:ext cx="6223112"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zh-CN" altLang="en-US" dirty="0"/>
              <a:t>新版本</a:t>
            </a:r>
            <a:r>
              <a:rPr lang="en-US" altLang="zh-CN" dirty="0"/>
              <a:t>ARM </a:t>
            </a:r>
            <a:r>
              <a:rPr lang="zh-CN" altLang="en-US" dirty="0"/>
              <a:t>处理器家族</a:t>
            </a:r>
            <a:endParaRPr lang="zh-CN" altLang="en-US" dirty="0"/>
          </a:p>
        </p:txBody>
      </p:sp>
      <p:sp>
        <p:nvSpPr>
          <p:cNvPr id="40" name="Rectangle 3"/>
          <p:cNvSpPr txBox="1">
            <a:spLocks noChangeArrowheads="1"/>
          </p:cNvSpPr>
          <p:nvPr>
            <p:custDataLst>
              <p:tags r:id="rId11"/>
            </p:custDataLst>
          </p:nvPr>
        </p:nvSpPr>
        <p:spPr>
          <a:xfrm>
            <a:off x="1164834" y="181292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2"/>
            </p:custDataLst>
          </p:nvPr>
        </p:nvSpPr>
        <p:spPr>
          <a:xfrm>
            <a:off x="1164833" y="1909249"/>
            <a:ext cx="649237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5" name="Rectangle 3"/>
          <p:cNvSpPr txBox="1">
            <a:spLocks noChangeArrowheads="1"/>
          </p:cNvSpPr>
          <p:nvPr>
            <p:custDataLst>
              <p:tags r:id="rId13"/>
            </p:custDataLst>
          </p:nvPr>
        </p:nvSpPr>
        <p:spPr>
          <a:xfrm>
            <a:off x="1215389" y="172746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8" name="Rectangle 3"/>
          <p:cNvSpPr txBox="1">
            <a:spLocks noChangeArrowheads="1"/>
          </p:cNvSpPr>
          <p:nvPr>
            <p:custDataLst>
              <p:tags r:id="rId14"/>
            </p:custDataLst>
          </p:nvPr>
        </p:nvSpPr>
        <p:spPr>
          <a:xfrm>
            <a:off x="1215388" y="1717529"/>
            <a:ext cx="4978402" cy="4577024"/>
          </a:xfrm>
          <a:prstGeom prst="rect">
            <a:avLst/>
          </a:prstGeom>
        </p:spPr>
        <p:txBody>
          <a:bodyPr vert="horz" lIns="82550" tIns="41275" rIns="82550" bIns="4127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endParaRPr lang="zh-CN" altLang="en-US" sz="2400" dirty="0">
              <a:latin typeface="楷体_GB2312" pitchFamily="49" charset="-122"/>
              <a:ea typeface="楷体_GB2312" pitchFamily="49" charset="-122"/>
            </a:endParaRPr>
          </a:p>
        </p:txBody>
      </p:sp>
      <p:sp>
        <p:nvSpPr>
          <p:cNvPr id="20" name="Content Placeholder 2"/>
          <p:cNvSpPr txBox="1"/>
          <p:nvPr>
            <p:custDataLst>
              <p:tags r:id="rId15"/>
            </p:custDataLst>
          </p:nvPr>
        </p:nvSpPr>
        <p:spPr>
          <a:xfrm>
            <a:off x="1270102" y="1730938"/>
            <a:ext cx="6267012" cy="418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dirty="0">
                <a:latin typeface="Arial" panose="020B0604020202020204" pitchFamily="34" charset="0"/>
                <a:ea typeface="黑体" panose="02010609060101010101" pitchFamily="49" charset="-122"/>
                <a:cs typeface="Arial" panose="020B0604020202020204" pitchFamily="34" charset="0"/>
              </a:rPr>
              <a:t>Cortex-A </a:t>
            </a:r>
            <a:r>
              <a:rPr lang="zh-CN" altLang="en-US" dirty="0">
                <a:latin typeface="Arial" panose="020B0604020202020204" pitchFamily="34" charset="0"/>
                <a:ea typeface="黑体" panose="02010609060101010101" pitchFamily="49" charset="-122"/>
                <a:cs typeface="Arial" panose="020B0604020202020204" pitchFamily="34" charset="0"/>
              </a:rPr>
              <a:t>系列</a:t>
            </a:r>
            <a:r>
              <a:rPr lang="en-GB" dirty="0">
                <a:latin typeface="Arial" panose="020B0604020202020204" pitchFamily="34" charset="0"/>
                <a:ea typeface="黑体" panose="02010609060101010101" pitchFamily="49" charset="-122"/>
                <a:cs typeface="Arial" panose="020B0604020202020204" pitchFamily="34" charset="0"/>
              </a:rPr>
              <a:t> (</a:t>
            </a:r>
            <a:r>
              <a:rPr lang="zh-CN" altLang="en-US" dirty="0">
                <a:latin typeface="Arial" panose="020B0604020202020204" pitchFamily="34" charset="0"/>
                <a:ea typeface="黑体" panose="02010609060101010101" pitchFamily="49" charset="-122"/>
                <a:cs typeface="Arial" panose="020B0604020202020204" pitchFamily="34" charset="0"/>
              </a:rPr>
              <a:t>应用）</a:t>
            </a:r>
            <a:endParaRPr lang="en-GB" dirty="0">
              <a:latin typeface="Arial" panose="020B0604020202020204" pitchFamily="34" charset="0"/>
              <a:ea typeface="黑体" panose="02010609060101010101" pitchFamily="49" charset="-122"/>
              <a:cs typeface="Arial" panose="020B0604020202020204" pitchFamily="34" charset="0"/>
            </a:endParaRPr>
          </a:p>
          <a:p>
            <a:pPr lvl="1">
              <a:spcBef>
                <a:spcPts val="300"/>
              </a:spcBef>
            </a:pPr>
            <a:r>
              <a:rPr lang="zh-CN" altLang="en-US" sz="1800" dirty="0">
                <a:latin typeface="Arial" panose="020B0604020202020204" pitchFamily="34" charset="0"/>
                <a:ea typeface="黑体" panose="02010609060101010101" pitchFamily="49" charset="-122"/>
                <a:cs typeface="Arial" panose="020B0604020202020204" pitchFamily="34" charset="0"/>
              </a:rPr>
              <a:t>用于开放操作系统的高性能处理器；</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300"/>
              </a:spcBef>
            </a:pPr>
            <a:r>
              <a:rPr lang="zh-CN" altLang="en-US" sz="1800" dirty="0">
                <a:latin typeface="Arial" panose="020B0604020202020204" pitchFamily="34" charset="0"/>
                <a:ea typeface="黑体" panose="02010609060101010101" pitchFamily="49" charset="-122"/>
                <a:cs typeface="Arial" panose="020B0604020202020204" pitchFamily="34" charset="0"/>
              </a:rPr>
              <a:t>应用产品包括手机、数字电视、电子书和家庭网关等；</a:t>
            </a:r>
            <a:endParaRPr lang="en-GB" sz="1800" dirty="0">
              <a:latin typeface="Arial" panose="020B0604020202020204" pitchFamily="34" charset="0"/>
              <a:ea typeface="黑体" panose="02010609060101010101" pitchFamily="49" charset="-122"/>
              <a:cs typeface="Arial" panose="020B0604020202020204" pitchFamily="34" charset="0"/>
            </a:endParaRPr>
          </a:p>
          <a:p>
            <a:pPr>
              <a:spcBef>
                <a:spcPts val="600"/>
              </a:spcBef>
            </a:pPr>
            <a:r>
              <a:rPr lang="en-GB" dirty="0">
                <a:latin typeface="Arial" panose="020B0604020202020204" pitchFamily="34" charset="0"/>
                <a:ea typeface="黑体" panose="02010609060101010101" pitchFamily="49" charset="-122"/>
                <a:cs typeface="Arial" panose="020B0604020202020204" pitchFamily="34" charset="0"/>
              </a:rPr>
              <a:t>Cortex-R </a:t>
            </a:r>
            <a:r>
              <a:rPr lang="zh-CN" altLang="en-US" dirty="0">
                <a:latin typeface="Arial" panose="020B0604020202020204" pitchFamily="34" charset="0"/>
                <a:ea typeface="黑体" panose="02010609060101010101" pitchFamily="49" charset="-122"/>
                <a:cs typeface="Arial" panose="020B0604020202020204" pitchFamily="34" charset="0"/>
              </a:rPr>
              <a:t>系列</a:t>
            </a:r>
            <a:r>
              <a:rPr lang="en-GB" dirty="0">
                <a:latin typeface="Arial" panose="020B0604020202020204" pitchFamily="34" charset="0"/>
                <a:ea typeface="黑体" panose="02010609060101010101" pitchFamily="49" charset="-122"/>
                <a:cs typeface="Arial" panose="020B0604020202020204" pitchFamily="34" charset="0"/>
              </a:rPr>
              <a:t> (</a:t>
            </a:r>
            <a:r>
              <a:rPr lang="zh-CN" altLang="en-US" dirty="0">
                <a:latin typeface="Arial" panose="020B0604020202020204" pitchFamily="34" charset="0"/>
                <a:ea typeface="黑体" panose="02010609060101010101" pitchFamily="49" charset="-122"/>
                <a:cs typeface="Arial" panose="020B0604020202020204" pitchFamily="34" charset="0"/>
              </a:rPr>
              <a:t>实时</a:t>
            </a:r>
            <a:r>
              <a:rPr lang="en-GB" dirty="0">
                <a:latin typeface="Arial" panose="020B0604020202020204" pitchFamily="34" charset="0"/>
                <a:ea typeface="黑体" panose="02010609060101010101" pitchFamily="49" charset="-122"/>
                <a:cs typeface="Arial" panose="020B0604020202020204" pitchFamily="34" charset="0"/>
              </a:rPr>
              <a:t>)</a:t>
            </a:r>
            <a:endParaRPr lang="en-GB" dirty="0">
              <a:latin typeface="Arial" panose="020B0604020202020204" pitchFamily="34" charset="0"/>
              <a:ea typeface="黑体" panose="02010609060101010101" pitchFamily="49" charset="-122"/>
              <a:cs typeface="Arial" panose="020B0604020202020204" pitchFamily="34" charset="0"/>
            </a:endParaRPr>
          </a:p>
          <a:p>
            <a:pPr lvl="1">
              <a:spcBef>
                <a:spcPts val="300"/>
              </a:spcBef>
            </a:pPr>
            <a:r>
              <a:rPr lang="zh-CN" altLang="en-US" sz="1800" dirty="0">
                <a:latin typeface="Arial" panose="020B0604020202020204" pitchFamily="34" charset="0"/>
                <a:ea typeface="黑体" panose="02010609060101010101" pitchFamily="49" charset="-122"/>
                <a:cs typeface="Arial" panose="020B0604020202020204" pitchFamily="34" charset="0"/>
              </a:rPr>
              <a:t>对于实时应用有杰出的性能；</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300"/>
              </a:spcBef>
            </a:pPr>
            <a:r>
              <a:rPr lang="zh-CN" altLang="en-US" sz="1800" dirty="0">
                <a:latin typeface="Arial" panose="020B0604020202020204" pitchFamily="34" charset="0"/>
                <a:ea typeface="黑体" panose="02010609060101010101" pitchFamily="49" charset="-122"/>
                <a:cs typeface="Arial" panose="020B0604020202020204" pitchFamily="34" charset="0"/>
              </a:rPr>
              <a:t>应用产品包括汽车刹车系统、动力传动系统等；</a:t>
            </a:r>
            <a:endParaRPr lang="en-GB" sz="1800" dirty="0">
              <a:latin typeface="Arial" panose="020B0604020202020204" pitchFamily="34" charset="0"/>
              <a:ea typeface="黑体" panose="02010609060101010101" pitchFamily="49" charset="-122"/>
              <a:cs typeface="Arial" panose="020B0604020202020204" pitchFamily="34" charset="0"/>
            </a:endParaRPr>
          </a:p>
          <a:p>
            <a:pPr>
              <a:spcBef>
                <a:spcPts val="600"/>
              </a:spcBef>
            </a:pPr>
            <a:r>
              <a:rPr lang="en-GB" dirty="0">
                <a:latin typeface="Arial" panose="020B0604020202020204" pitchFamily="34" charset="0"/>
                <a:ea typeface="黑体" panose="02010609060101010101" pitchFamily="49" charset="-122"/>
                <a:cs typeface="Arial" panose="020B0604020202020204" pitchFamily="34" charset="0"/>
              </a:rPr>
              <a:t>Cortex-M </a:t>
            </a:r>
            <a:r>
              <a:rPr lang="zh-CN" altLang="en-US" dirty="0">
                <a:latin typeface="Arial" panose="020B0604020202020204" pitchFamily="34" charset="0"/>
                <a:ea typeface="黑体" panose="02010609060101010101" pitchFamily="49" charset="-122"/>
                <a:cs typeface="Arial" panose="020B0604020202020204" pitchFamily="34" charset="0"/>
              </a:rPr>
              <a:t>系列</a:t>
            </a:r>
            <a:r>
              <a:rPr lang="en-GB" dirty="0">
                <a:latin typeface="Arial" panose="020B0604020202020204" pitchFamily="34" charset="0"/>
                <a:ea typeface="黑体" panose="02010609060101010101" pitchFamily="49" charset="-122"/>
                <a:cs typeface="Arial" panose="020B0604020202020204" pitchFamily="34" charset="0"/>
              </a:rPr>
              <a:t>(</a:t>
            </a:r>
            <a:r>
              <a:rPr lang="zh-CN" altLang="en-US" dirty="0">
                <a:latin typeface="Arial" panose="020B0604020202020204" pitchFamily="34" charset="0"/>
                <a:ea typeface="黑体" panose="02010609060101010101" pitchFamily="49" charset="-122"/>
                <a:cs typeface="Arial" panose="020B0604020202020204" pitchFamily="34" charset="0"/>
              </a:rPr>
              <a:t>单片机</a:t>
            </a:r>
            <a:r>
              <a:rPr lang="en-GB" dirty="0">
                <a:latin typeface="Arial" panose="020B0604020202020204" pitchFamily="34" charset="0"/>
                <a:ea typeface="黑体" panose="02010609060101010101" pitchFamily="49" charset="-122"/>
                <a:cs typeface="Arial" panose="020B0604020202020204" pitchFamily="34" charset="0"/>
              </a:rPr>
              <a:t>)</a:t>
            </a:r>
            <a:endParaRPr lang="en-GB"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800" dirty="0">
                <a:latin typeface="Arial" panose="020B0604020202020204" pitchFamily="34" charset="0"/>
                <a:ea typeface="黑体" panose="02010609060101010101" pitchFamily="49" charset="-122"/>
                <a:cs typeface="Arial" panose="020B0604020202020204" pitchFamily="34" charset="0"/>
              </a:rPr>
              <a:t>对确定性的单片机应用的成本敏感型解决方案</a:t>
            </a:r>
            <a:r>
              <a:rPr lang="en-GB" sz="1800" dirty="0">
                <a:latin typeface="Arial" panose="020B0604020202020204" pitchFamily="34" charset="0"/>
                <a:ea typeface="黑体" panose="02010609060101010101" pitchFamily="49" charset="-122"/>
                <a:cs typeface="Arial" panose="020B0604020202020204" pitchFamily="34" charset="0"/>
              </a:rPr>
              <a:t>;</a:t>
            </a:r>
            <a:endParaRPr lang="en-GB"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800" dirty="0">
                <a:latin typeface="Arial" panose="020B0604020202020204" pitchFamily="34" charset="0"/>
                <a:ea typeface="黑体" panose="02010609060101010101" pitchFamily="49" charset="-122"/>
                <a:cs typeface="Arial" panose="020B0604020202020204" pitchFamily="34" charset="0"/>
              </a:rPr>
              <a:t>应用于单片机，混合信号器件，智能传感器，汽车电子系统和安全气囊</a:t>
            </a:r>
            <a:r>
              <a:rPr lang="en-GB" sz="1800" dirty="0">
                <a:latin typeface="Arial" panose="020B0604020202020204" pitchFamily="34" charset="0"/>
                <a:ea typeface="黑体" panose="02010609060101010101" pitchFamily="49" charset="-122"/>
                <a:cs typeface="Arial" panose="020B0604020202020204" pitchFamily="34" charset="0"/>
              </a:rPr>
              <a:t>;</a:t>
            </a:r>
            <a:endParaRPr lang="en-GB" sz="1800" dirty="0">
              <a:latin typeface="Arial" panose="020B0604020202020204" pitchFamily="34" charset="0"/>
              <a:ea typeface="黑体" panose="02010609060101010101" pitchFamily="49" charset="-122"/>
              <a:cs typeface="Arial" panose="020B0604020202020204" pitchFamily="34" charset="0"/>
            </a:endParaRPr>
          </a:p>
          <a:p>
            <a:pPr>
              <a:spcBef>
                <a:spcPts val="600"/>
              </a:spcBef>
            </a:pPr>
            <a:r>
              <a:rPr lang="en-GB" dirty="0" err="1">
                <a:latin typeface="Arial" panose="020B0604020202020204" pitchFamily="34" charset="0"/>
                <a:ea typeface="黑体" panose="02010609060101010101" pitchFamily="49" charset="-122"/>
                <a:cs typeface="Arial" panose="020B0604020202020204" pitchFamily="34" charset="0"/>
              </a:rPr>
              <a:t>SecurCore</a:t>
            </a:r>
            <a:r>
              <a:rPr lang="en-GB" dirty="0">
                <a:latin typeface="Arial" panose="020B0604020202020204" pitchFamily="34" charset="0"/>
                <a:ea typeface="黑体" panose="02010609060101010101" pitchFamily="49" charset="-122"/>
                <a:cs typeface="Arial" panose="020B0604020202020204" pitchFamily="34" charset="0"/>
              </a:rPr>
              <a:t> </a:t>
            </a:r>
            <a:r>
              <a:rPr lang="zh-CN" altLang="en-US" dirty="0">
                <a:latin typeface="Arial" panose="020B0604020202020204" pitchFamily="34" charset="0"/>
                <a:ea typeface="黑体" panose="02010609060101010101" pitchFamily="49" charset="-122"/>
                <a:cs typeface="Arial" panose="020B0604020202020204" pitchFamily="34" charset="0"/>
              </a:rPr>
              <a:t>系列</a:t>
            </a:r>
            <a:endParaRPr lang="en-GB" dirty="0">
              <a:latin typeface="Arial" panose="020B0604020202020204" pitchFamily="34" charset="0"/>
              <a:ea typeface="黑体" panose="02010609060101010101" pitchFamily="49" charset="-122"/>
              <a:cs typeface="Arial" panose="020B0604020202020204" pitchFamily="34" charset="0"/>
            </a:endParaRPr>
          </a:p>
          <a:p>
            <a:pPr lvl="1">
              <a:spcBef>
                <a:spcPts val="600"/>
              </a:spcBef>
            </a:pPr>
            <a:r>
              <a:rPr lang="zh-CN" altLang="en-US" sz="1800" dirty="0">
                <a:latin typeface="Arial" panose="020B0604020202020204" pitchFamily="34" charset="0"/>
                <a:ea typeface="黑体" panose="02010609060101010101" pitchFamily="49" charset="-122"/>
                <a:cs typeface="Arial" panose="020B0604020202020204" pitchFamily="34" charset="0"/>
              </a:rPr>
              <a:t>高安全性应用</a:t>
            </a:r>
            <a:endParaRPr lang="en-GB" sz="1800" dirty="0">
              <a:latin typeface="Arial" panose="020B0604020202020204" pitchFamily="34" charset="0"/>
              <a:ea typeface="黑体" panose="02010609060101010101" pitchFamily="49" charset="-122"/>
              <a:cs typeface="Arial" panose="020B0604020202020204" pitchFamily="34" charset="0"/>
            </a:endParaRPr>
          </a:p>
        </p:txBody>
      </p:sp>
      <p:pic>
        <p:nvPicPr>
          <p:cNvPr id="21" name="Picture 22"/>
          <p:cNvPicPr>
            <a:picLocks noChangeAspect="1" noChangeArrowheads="1"/>
          </p:cNvPicPr>
          <p:nvPr>
            <p:custDataLst>
              <p:tags r:id="rId16"/>
            </p:custDataLst>
          </p:nvPr>
        </p:nvPicPr>
        <p:blipFill>
          <a:blip r:embed="rId17">
            <a:extLst>
              <a:ext uri="{28A0092B-C50C-407E-A947-70E740481C1C}">
                <a14:useLocalDpi xmlns:a14="http://schemas.microsoft.com/office/drawing/2010/main" val="0"/>
              </a:ext>
            </a:extLst>
          </a:blip>
          <a:srcRect/>
          <a:stretch>
            <a:fillRect/>
          </a:stretch>
        </p:blipFill>
        <p:spPr bwMode="auto">
          <a:xfrm>
            <a:off x="5965271" y="1058195"/>
            <a:ext cx="1917197" cy="858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
          <p:cNvSpPr>
            <a:spLocks noChangeArrowheads="1"/>
          </p:cNvSpPr>
          <p:nvPr>
            <p:custDataLst>
              <p:tags r:id="rId18"/>
            </p:custDataLst>
          </p:nvPr>
        </p:nvSpPr>
        <p:spPr bwMode="auto">
          <a:xfrm>
            <a:off x="7987583" y="4612762"/>
            <a:ext cx="3743407" cy="685800"/>
          </a:xfrm>
          <a:prstGeom prst="rect">
            <a:avLst/>
          </a:prstGeom>
          <a:solidFill>
            <a:srgbClr val="0096BB"/>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endParaRPr lang="en-US"/>
          </a:p>
        </p:txBody>
      </p:sp>
      <p:sp>
        <p:nvSpPr>
          <p:cNvPr id="23" name="Rectangle 28"/>
          <p:cNvSpPr>
            <a:spLocks noChangeArrowheads="1"/>
          </p:cNvSpPr>
          <p:nvPr>
            <p:custDataLst>
              <p:tags r:id="rId19"/>
            </p:custDataLst>
          </p:nvPr>
        </p:nvSpPr>
        <p:spPr bwMode="auto">
          <a:xfrm>
            <a:off x="7987583" y="3485639"/>
            <a:ext cx="3743407" cy="1127125"/>
          </a:xfrm>
          <a:prstGeom prst="rect">
            <a:avLst/>
          </a:prstGeom>
          <a:solidFill>
            <a:srgbClr val="6CBB68"/>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endParaRPr lang="en-US"/>
          </a:p>
        </p:txBody>
      </p:sp>
      <p:sp>
        <p:nvSpPr>
          <p:cNvPr id="24" name="Rectangle 29"/>
          <p:cNvSpPr>
            <a:spLocks noChangeArrowheads="1"/>
          </p:cNvSpPr>
          <p:nvPr>
            <p:custDataLst>
              <p:tags r:id="rId20"/>
            </p:custDataLst>
          </p:nvPr>
        </p:nvSpPr>
        <p:spPr bwMode="auto">
          <a:xfrm>
            <a:off x="7987583" y="2833176"/>
            <a:ext cx="3743407" cy="652463"/>
          </a:xfrm>
          <a:prstGeom prst="rect">
            <a:avLst/>
          </a:prstGeom>
          <a:solidFill>
            <a:srgbClr val="F8A15C"/>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endParaRPr lang="en-US"/>
          </a:p>
        </p:txBody>
      </p:sp>
      <p:sp>
        <p:nvSpPr>
          <p:cNvPr id="17" name="Rectangle 30"/>
          <p:cNvSpPr>
            <a:spLocks noChangeArrowheads="1"/>
          </p:cNvSpPr>
          <p:nvPr>
            <p:custDataLst>
              <p:tags r:id="rId21"/>
            </p:custDataLst>
          </p:nvPr>
        </p:nvSpPr>
        <p:spPr bwMode="auto">
          <a:xfrm>
            <a:off x="7987583" y="1713989"/>
            <a:ext cx="3743407" cy="1119187"/>
          </a:xfrm>
          <a:prstGeom prst="rect">
            <a:avLst/>
          </a:prstGeom>
          <a:solidFill>
            <a:srgbClr val="F786A4"/>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endParaRPr lang="en-US"/>
          </a:p>
        </p:txBody>
      </p:sp>
      <p:sp>
        <p:nvSpPr>
          <p:cNvPr id="26" name="Rectangle 31"/>
          <p:cNvSpPr/>
          <p:nvPr>
            <p:custDataLst>
              <p:tags r:id="rId22"/>
            </p:custDataLst>
          </p:nvPr>
        </p:nvSpPr>
        <p:spPr bwMode="auto">
          <a:xfrm>
            <a:off x="7987583" y="5290626"/>
            <a:ext cx="3743407"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a:cs typeface="Arial" panose="020B0604020202020204" pitchFamily="34" charset="0"/>
            </a:endParaRPr>
          </a:p>
        </p:txBody>
      </p:sp>
      <p:sp>
        <p:nvSpPr>
          <p:cNvPr id="27" name="TextBox 5"/>
          <p:cNvSpPr txBox="1">
            <a:spLocks noChangeArrowheads="1"/>
          </p:cNvSpPr>
          <p:nvPr>
            <p:custDataLst>
              <p:tags r:id="rId23"/>
            </p:custDataLst>
          </p:nvPr>
        </p:nvSpPr>
        <p:spPr bwMode="auto">
          <a:xfrm>
            <a:off x="9479442" y="1755264"/>
            <a:ext cx="22515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r>
              <a:rPr lang="en-GB" sz="2400">
                <a:solidFill>
                  <a:schemeClr val="bg1"/>
                </a:solidFill>
              </a:rPr>
              <a:t>Cortex-A</a:t>
            </a:r>
            <a:endParaRPr lang="en-GB" sz="2400">
              <a:solidFill>
                <a:schemeClr val="bg1"/>
              </a:solidFill>
            </a:endParaRPr>
          </a:p>
        </p:txBody>
      </p:sp>
      <p:sp>
        <p:nvSpPr>
          <p:cNvPr id="28" name="Rectangle 32"/>
          <p:cNvSpPr>
            <a:spLocks noChangeArrowheads="1"/>
          </p:cNvSpPr>
          <p:nvPr>
            <p:custDataLst>
              <p:tags r:id="rId24"/>
            </p:custDataLst>
          </p:nvPr>
        </p:nvSpPr>
        <p:spPr bwMode="auto">
          <a:xfrm>
            <a:off x="7987583" y="1240914"/>
            <a:ext cx="3743407" cy="473075"/>
          </a:xfrm>
          <a:prstGeom prst="rect">
            <a:avLst/>
          </a:prstGeom>
          <a:solidFill>
            <a:srgbClr val="F56F9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endParaRPr lang="en-US"/>
          </a:p>
        </p:txBody>
      </p:sp>
      <p:sp>
        <p:nvSpPr>
          <p:cNvPr id="29" name="TextBox 3"/>
          <p:cNvSpPr txBox="1">
            <a:spLocks noChangeArrowheads="1"/>
          </p:cNvSpPr>
          <p:nvPr>
            <p:custDataLst>
              <p:tags r:id="rId25"/>
            </p:custDataLst>
          </p:nvPr>
        </p:nvSpPr>
        <p:spPr bwMode="auto">
          <a:xfrm>
            <a:off x="8249981" y="1223449"/>
            <a:ext cx="1805046"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spcBef>
                <a:spcPts val="300"/>
              </a:spcBef>
            </a:pPr>
            <a:r>
              <a:rPr lang="en-GB" sz="1100" b="0" dirty="0"/>
              <a:t>Cortex-A57</a:t>
            </a:r>
            <a:endParaRPr lang="en-GB" sz="1100" b="0" dirty="0"/>
          </a:p>
          <a:p>
            <a:pPr eaLnBrk="1" hangingPunct="1">
              <a:spcBef>
                <a:spcPts val="300"/>
              </a:spcBef>
              <a:spcAft>
                <a:spcPts val="600"/>
              </a:spcAft>
            </a:pPr>
            <a:r>
              <a:rPr lang="en-GB" sz="1100" b="0" dirty="0"/>
              <a:t>Cortex-A53</a:t>
            </a:r>
            <a:endParaRPr lang="en-GB" sz="1100" b="0" dirty="0"/>
          </a:p>
          <a:p>
            <a:pPr eaLnBrk="1" hangingPunct="1">
              <a:spcBef>
                <a:spcPts val="300"/>
              </a:spcBef>
            </a:pPr>
            <a:r>
              <a:rPr lang="en-GB" sz="1100" b="0" dirty="0"/>
              <a:t>Cortex-A15</a:t>
            </a:r>
            <a:endParaRPr lang="en-GB" sz="1100" b="0" dirty="0"/>
          </a:p>
          <a:p>
            <a:pPr eaLnBrk="1" hangingPunct="1">
              <a:spcBef>
                <a:spcPts val="300"/>
              </a:spcBef>
            </a:pPr>
            <a:r>
              <a:rPr lang="en-GB" sz="1100" b="0" dirty="0"/>
              <a:t>Cortex-A9</a:t>
            </a:r>
            <a:endParaRPr lang="en-GB" sz="1100" b="0" dirty="0"/>
          </a:p>
          <a:p>
            <a:pPr eaLnBrk="1" hangingPunct="1">
              <a:spcBef>
                <a:spcPts val="300"/>
              </a:spcBef>
            </a:pPr>
            <a:r>
              <a:rPr lang="en-GB" sz="1100" b="0" dirty="0"/>
              <a:t>Cortex-A8</a:t>
            </a:r>
            <a:endParaRPr lang="en-GB" sz="1100" b="0" dirty="0"/>
          </a:p>
          <a:p>
            <a:pPr eaLnBrk="1" hangingPunct="1">
              <a:spcBef>
                <a:spcPts val="300"/>
              </a:spcBef>
            </a:pPr>
            <a:r>
              <a:rPr lang="en-GB" sz="1100" b="0" dirty="0"/>
              <a:t>Cortex-A7</a:t>
            </a:r>
            <a:endParaRPr lang="en-GB" sz="1100" b="0" dirty="0"/>
          </a:p>
          <a:p>
            <a:pPr eaLnBrk="1" hangingPunct="1">
              <a:spcBef>
                <a:spcPts val="300"/>
              </a:spcBef>
              <a:spcAft>
                <a:spcPts val="600"/>
              </a:spcAft>
            </a:pPr>
            <a:r>
              <a:rPr lang="en-GB" sz="1100" b="0" dirty="0"/>
              <a:t>Cortex-A5</a:t>
            </a:r>
            <a:endParaRPr lang="en-GB" sz="1100" b="0" dirty="0"/>
          </a:p>
          <a:p>
            <a:pPr eaLnBrk="1" hangingPunct="1">
              <a:spcBef>
                <a:spcPts val="300"/>
              </a:spcBef>
            </a:pPr>
            <a:r>
              <a:rPr lang="en-GB" sz="1100" b="0" dirty="0"/>
              <a:t>Cortex-R7</a:t>
            </a:r>
            <a:endParaRPr lang="en-GB" sz="1100" b="0" dirty="0"/>
          </a:p>
          <a:p>
            <a:pPr eaLnBrk="1" hangingPunct="1">
              <a:spcBef>
                <a:spcPts val="300"/>
              </a:spcBef>
            </a:pPr>
            <a:r>
              <a:rPr lang="en-GB" sz="1100" b="0" dirty="0"/>
              <a:t>Cortex-R5</a:t>
            </a:r>
            <a:endParaRPr lang="en-GB" sz="1100" b="0" dirty="0"/>
          </a:p>
          <a:p>
            <a:pPr eaLnBrk="1" hangingPunct="1">
              <a:spcBef>
                <a:spcPts val="300"/>
              </a:spcBef>
              <a:spcAft>
                <a:spcPts val="600"/>
              </a:spcAft>
            </a:pPr>
            <a:r>
              <a:rPr lang="en-GB" sz="1100" b="0" dirty="0"/>
              <a:t>Cortex-R4</a:t>
            </a:r>
            <a:endParaRPr lang="en-GB" sz="1100" b="0" dirty="0"/>
          </a:p>
          <a:p>
            <a:pPr eaLnBrk="1" hangingPunct="1">
              <a:spcBef>
                <a:spcPts val="300"/>
              </a:spcBef>
            </a:pPr>
            <a:r>
              <a:rPr lang="en-GB" sz="1100" b="0" dirty="0"/>
              <a:t>Cortex-M4</a:t>
            </a:r>
            <a:endParaRPr lang="en-GB" sz="1100" b="0" dirty="0"/>
          </a:p>
          <a:p>
            <a:pPr eaLnBrk="1" hangingPunct="1">
              <a:spcBef>
                <a:spcPts val="300"/>
              </a:spcBef>
            </a:pPr>
            <a:r>
              <a:rPr lang="en-GB" sz="1100" b="0" dirty="0"/>
              <a:t>Cortex-M3</a:t>
            </a:r>
            <a:endParaRPr lang="en-GB" sz="1100" b="0" dirty="0"/>
          </a:p>
          <a:p>
            <a:pPr eaLnBrk="1" hangingPunct="1">
              <a:spcBef>
                <a:spcPts val="300"/>
              </a:spcBef>
            </a:pPr>
            <a:r>
              <a:rPr lang="en-GB" sz="1100" b="0" dirty="0"/>
              <a:t>Cortex-M1</a:t>
            </a:r>
            <a:endParaRPr lang="en-GB" sz="1100" b="0" dirty="0"/>
          </a:p>
          <a:p>
            <a:pPr eaLnBrk="1" hangingPunct="1">
              <a:spcBef>
                <a:spcPts val="300"/>
              </a:spcBef>
            </a:pPr>
            <a:r>
              <a:rPr lang="en-GB" sz="1100" b="0" dirty="0"/>
              <a:t>Cortex-M0+</a:t>
            </a:r>
            <a:endParaRPr lang="en-GB" sz="1100" b="0" dirty="0"/>
          </a:p>
          <a:p>
            <a:pPr eaLnBrk="1" hangingPunct="1">
              <a:spcBef>
                <a:spcPts val="300"/>
              </a:spcBef>
              <a:spcAft>
                <a:spcPts val="600"/>
              </a:spcAft>
            </a:pPr>
            <a:r>
              <a:rPr lang="en-GB" sz="1100" b="0" dirty="0"/>
              <a:t>Cortex-M0</a:t>
            </a:r>
            <a:endParaRPr lang="en-GB" sz="1100" b="0" dirty="0"/>
          </a:p>
          <a:p>
            <a:pPr eaLnBrk="1" hangingPunct="1">
              <a:spcBef>
                <a:spcPts val="300"/>
              </a:spcBef>
            </a:pPr>
            <a:r>
              <a:rPr lang="en-GB" sz="1100" b="0" dirty="0"/>
              <a:t>SC000</a:t>
            </a:r>
            <a:endParaRPr lang="en-GB" sz="1100" b="0" dirty="0"/>
          </a:p>
          <a:p>
            <a:pPr eaLnBrk="1" hangingPunct="1">
              <a:spcBef>
                <a:spcPts val="300"/>
              </a:spcBef>
            </a:pPr>
            <a:r>
              <a:rPr lang="en-GB" sz="1100" b="0" dirty="0"/>
              <a:t>SC100</a:t>
            </a:r>
            <a:endParaRPr lang="en-GB" sz="1100" b="0" dirty="0"/>
          </a:p>
          <a:p>
            <a:pPr eaLnBrk="1" hangingPunct="1">
              <a:spcBef>
                <a:spcPts val="300"/>
              </a:spcBef>
              <a:spcAft>
                <a:spcPts val="600"/>
              </a:spcAft>
            </a:pPr>
            <a:r>
              <a:rPr lang="en-GB" sz="1100" b="0" dirty="0"/>
              <a:t>SC300</a:t>
            </a:r>
            <a:endParaRPr lang="en-GB" sz="1100" b="0" dirty="0"/>
          </a:p>
          <a:p>
            <a:pPr eaLnBrk="1" hangingPunct="1">
              <a:spcBef>
                <a:spcPts val="300"/>
              </a:spcBef>
            </a:pPr>
            <a:r>
              <a:rPr lang="en-GB" sz="1100" b="0" dirty="0"/>
              <a:t>ARM11</a:t>
            </a:r>
            <a:endParaRPr lang="en-GB" sz="1100" b="0" dirty="0"/>
          </a:p>
          <a:p>
            <a:pPr eaLnBrk="1" hangingPunct="1">
              <a:spcBef>
                <a:spcPts val="300"/>
              </a:spcBef>
            </a:pPr>
            <a:r>
              <a:rPr lang="en-GB" sz="1100" b="0" dirty="0"/>
              <a:t>ARM9</a:t>
            </a:r>
            <a:endParaRPr lang="en-GB" sz="1100" b="0" dirty="0"/>
          </a:p>
          <a:p>
            <a:pPr eaLnBrk="1" hangingPunct="1">
              <a:spcBef>
                <a:spcPts val="300"/>
              </a:spcBef>
            </a:pPr>
            <a:r>
              <a:rPr lang="en-GB" sz="1100" b="0" dirty="0"/>
              <a:t>ARM7</a:t>
            </a:r>
            <a:endParaRPr lang="en-GB" sz="1100" b="0" dirty="0"/>
          </a:p>
        </p:txBody>
      </p:sp>
      <p:sp>
        <p:nvSpPr>
          <p:cNvPr id="30" name="TextBox 33"/>
          <p:cNvSpPr txBox="1">
            <a:spLocks noChangeArrowheads="1"/>
          </p:cNvSpPr>
          <p:nvPr>
            <p:custDataLst>
              <p:tags r:id="rId26"/>
            </p:custDataLst>
          </p:nvPr>
        </p:nvSpPr>
        <p:spPr bwMode="auto">
          <a:xfrm>
            <a:off x="9479442" y="2928426"/>
            <a:ext cx="225154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r>
              <a:rPr lang="en-GB" sz="2400" dirty="0">
                <a:solidFill>
                  <a:schemeClr val="bg1"/>
                </a:solidFill>
              </a:rPr>
              <a:t>Cortex-R</a:t>
            </a:r>
            <a:endParaRPr lang="en-GB" sz="2400" dirty="0">
              <a:solidFill>
                <a:schemeClr val="bg1"/>
              </a:solidFill>
            </a:endParaRPr>
          </a:p>
        </p:txBody>
      </p:sp>
      <p:sp>
        <p:nvSpPr>
          <p:cNvPr id="31" name="TextBox 34"/>
          <p:cNvSpPr txBox="1">
            <a:spLocks noChangeArrowheads="1"/>
          </p:cNvSpPr>
          <p:nvPr>
            <p:custDataLst>
              <p:tags r:id="rId27"/>
            </p:custDataLst>
          </p:nvPr>
        </p:nvSpPr>
        <p:spPr bwMode="auto">
          <a:xfrm>
            <a:off x="9479442" y="3819014"/>
            <a:ext cx="22515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r>
              <a:rPr lang="en-GB" sz="2400">
                <a:solidFill>
                  <a:schemeClr val="bg1"/>
                </a:solidFill>
              </a:rPr>
              <a:t>Cortex-M</a:t>
            </a:r>
            <a:endParaRPr lang="en-GB" sz="2400">
              <a:solidFill>
                <a:schemeClr val="bg1"/>
              </a:solidFill>
            </a:endParaRPr>
          </a:p>
        </p:txBody>
      </p:sp>
      <p:sp>
        <p:nvSpPr>
          <p:cNvPr id="32" name="TextBox 35"/>
          <p:cNvSpPr txBox="1">
            <a:spLocks noChangeArrowheads="1"/>
          </p:cNvSpPr>
          <p:nvPr>
            <p:custDataLst>
              <p:tags r:id="rId28"/>
            </p:custDataLst>
          </p:nvPr>
        </p:nvSpPr>
        <p:spPr bwMode="auto">
          <a:xfrm>
            <a:off x="9403263" y="4725476"/>
            <a:ext cx="238274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r>
              <a:rPr lang="en-GB" sz="2400" dirty="0" err="1">
                <a:solidFill>
                  <a:schemeClr val="bg1"/>
                </a:solidFill>
              </a:rPr>
              <a:t>SecurCore</a:t>
            </a:r>
            <a:endParaRPr lang="en-GB" sz="2400" dirty="0">
              <a:solidFill>
                <a:schemeClr val="bg1"/>
              </a:solidFill>
            </a:endParaRPr>
          </a:p>
        </p:txBody>
      </p:sp>
      <p:sp>
        <p:nvSpPr>
          <p:cNvPr id="33" name="TextBox 36"/>
          <p:cNvSpPr txBox="1">
            <a:spLocks noChangeArrowheads="1"/>
          </p:cNvSpPr>
          <p:nvPr>
            <p:custDataLst>
              <p:tags r:id="rId29"/>
            </p:custDataLst>
          </p:nvPr>
        </p:nvSpPr>
        <p:spPr bwMode="auto">
          <a:xfrm>
            <a:off x="9674125" y="5420801"/>
            <a:ext cx="199126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anose="020B0604020202020204" pitchFamily="34" charset="0"/>
                <a:ea typeface="MS PGothic" panose="020B0600070205080204" pitchFamily="34" charset="-128"/>
              </a:defRPr>
            </a:lvl1pPr>
            <a:lvl2pPr marL="742950" indent="-285750" eaLnBrk="0" hangingPunct="0">
              <a:defRPr sz="1400" b="1">
                <a:solidFill>
                  <a:srgbClr val="000000"/>
                </a:solidFill>
                <a:latin typeface="Arial" panose="020B0604020202020204" pitchFamily="34" charset="0"/>
                <a:ea typeface="MS PGothic" panose="020B0600070205080204" pitchFamily="34" charset="-128"/>
              </a:defRPr>
            </a:lvl2pPr>
            <a:lvl3pPr marL="1143000" indent="-228600" eaLnBrk="0" hangingPunct="0">
              <a:defRPr sz="1400" b="1">
                <a:solidFill>
                  <a:srgbClr val="000000"/>
                </a:solidFill>
                <a:latin typeface="Arial" panose="020B0604020202020204" pitchFamily="34" charset="0"/>
                <a:ea typeface="MS PGothic" panose="020B0600070205080204" pitchFamily="34" charset="-128"/>
              </a:defRPr>
            </a:lvl3pPr>
            <a:lvl4pPr marL="1600200" indent="-228600" eaLnBrk="0" hangingPunct="0">
              <a:defRPr sz="1400" b="1">
                <a:solidFill>
                  <a:srgbClr val="000000"/>
                </a:solidFill>
                <a:latin typeface="Arial" panose="020B0604020202020204" pitchFamily="34" charset="0"/>
                <a:ea typeface="MS PGothic" panose="020B0600070205080204" pitchFamily="34" charset="-128"/>
              </a:defRPr>
            </a:lvl4pPr>
            <a:lvl5pPr marL="2057400" indent="-228600" eaLnBrk="0" hangingPunct="0">
              <a:defRPr sz="1400" b="1">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MS PGothic" panose="020B0600070205080204" pitchFamily="34" charset="-128"/>
              </a:defRPr>
            </a:lvl9pPr>
          </a:lstStyle>
          <a:p>
            <a:pPr eaLnBrk="1" hangingPunct="1"/>
            <a:r>
              <a:rPr lang="en-GB" sz="2400">
                <a:solidFill>
                  <a:schemeClr val="bg1"/>
                </a:solidFill>
              </a:rPr>
              <a:t>Classic</a:t>
            </a:r>
            <a:endParaRPr lang="en-GB" sz="2400">
              <a:solidFill>
                <a:schemeClr val="bg1"/>
              </a:solidFill>
            </a:endParaRPr>
          </a:p>
        </p:txBody>
      </p:sp>
      <p:sp>
        <p:nvSpPr>
          <p:cNvPr id="38" name="Rectangle 6"/>
          <p:cNvSpPr>
            <a:spLocks noChangeArrowheads="1"/>
          </p:cNvSpPr>
          <p:nvPr>
            <p:custDataLst>
              <p:tags r:id="rId30"/>
            </p:custDataLst>
          </p:nvPr>
        </p:nvSpPr>
        <p:spPr bwMode="auto">
          <a:xfrm>
            <a:off x="8099736" y="1302826"/>
            <a:ext cx="150245" cy="112713"/>
          </a:xfrm>
          <a:prstGeom prst="rect">
            <a:avLst/>
          </a:prstGeom>
          <a:solidFill>
            <a:srgbClr val="FF0000"/>
          </a:solidFill>
          <a:ln w="12700" algn="ctr">
            <a:solidFill>
              <a:schemeClr val="bg1"/>
            </a:solidFill>
            <a:round/>
          </a:ln>
        </p:spPr>
        <p:txBody>
          <a:bodyPr wrap="none" anchor="ctr"/>
          <a:lstStyle/>
          <a:p>
            <a:pPr algn="ctr"/>
            <a:endParaRPr lang="en-US"/>
          </a:p>
        </p:txBody>
      </p:sp>
      <p:sp>
        <p:nvSpPr>
          <p:cNvPr id="19" name="Rectangle 37"/>
          <p:cNvSpPr>
            <a:spLocks noChangeArrowheads="1"/>
          </p:cNvSpPr>
          <p:nvPr>
            <p:custDataLst>
              <p:tags r:id="rId31"/>
            </p:custDataLst>
          </p:nvPr>
        </p:nvSpPr>
        <p:spPr bwMode="auto">
          <a:xfrm>
            <a:off x="8099736" y="1510787"/>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1" name="Rectangle 38"/>
          <p:cNvSpPr>
            <a:spLocks noChangeArrowheads="1"/>
          </p:cNvSpPr>
          <p:nvPr>
            <p:custDataLst>
              <p:tags r:id="rId32"/>
            </p:custDataLst>
          </p:nvPr>
        </p:nvSpPr>
        <p:spPr bwMode="auto">
          <a:xfrm>
            <a:off x="8099736" y="1780662"/>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2" name="Rectangle 39"/>
          <p:cNvSpPr>
            <a:spLocks noChangeArrowheads="1"/>
          </p:cNvSpPr>
          <p:nvPr>
            <p:custDataLst>
              <p:tags r:id="rId33"/>
            </p:custDataLst>
          </p:nvPr>
        </p:nvSpPr>
        <p:spPr bwMode="auto">
          <a:xfrm>
            <a:off x="8099736" y="1996562"/>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3" name="Rectangle 40"/>
          <p:cNvSpPr>
            <a:spLocks noChangeArrowheads="1"/>
          </p:cNvSpPr>
          <p:nvPr>
            <p:custDataLst>
              <p:tags r:id="rId34"/>
            </p:custDataLst>
          </p:nvPr>
        </p:nvSpPr>
        <p:spPr bwMode="auto">
          <a:xfrm>
            <a:off x="8099736" y="2199762"/>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4" name="Rectangle 41"/>
          <p:cNvSpPr>
            <a:spLocks noChangeArrowheads="1"/>
          </p:cNvSpPr>
          <p:nvPr>
            <p:custDataLst>
              <p:tags r:id="rId35"/>
            </p:custDataLst>
          </p:nvPr>
        </p:nvSpPr>
        <p:spPr bwMode="auto">
          <a:xfrm>
            <a:off x="8099736" y="2412487"/>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5" name="Rectangle 42"/>
          <p:cNvSpPr>
            <a:spLocks noChangeArrowheads="1"/>
          </p:cNvSpPr>
          <p:nvPr>
            <p:custDataLst>
              <p:tags r:id="rId36"/>
            </p:custDataLst>
          </p:nvPr>
        </p:nvSpPr>
        <p:spPr bwMode="auto">
          <a:xfrm>
            <a:off x="8099736" y="2615687"/>
            <a:ext cx="150245" cy="112712"/>
          </a:xfrm>
          <a:prstGeom prst="rect">
            <a:avLst/>
          </a:prstGeom>
          <a:solidFill>
            <a:srgbClr val="FF0000"/>
          </a:solidFill>
          <a:ln w="12700" algn="ctr">
            <a:solidFill>
              <a:schemeClr val="bg1"/>
            </a:solidFill>
            <a:round/>
          </a:ln>
        </p:spPr>
        <p:txBody>
          <a:bodyPr wrap="none" anchor="ctr"/>
          <a:lstStyle/>
          <a:p>
            <a:pPr algn="ctr"/>
            <a:endParaRPr lang="en-US"/>
          </a:p>
        </p:txBody>
      </p:sp>
      <p:sp>
        <p:nvSpPr>
          <p:cNvPr id="46" name="Rectangle 43"/>
          <p:cNvSpPr>
            <a:spLocks noChangeArrowheads="1"/>
          </p:cNvSpPr>
          <p:nvPr>
            <p:custDataLst>
              <p:tags r:id="rId37"/>
            </p:custDataLst>
          </p:nvPr>
        </p:nvSpPr>
        <p:spPr bwMode="auto">
          <a:xfrm>
            <a:off x="8099736" y="3579301"/>
            <a:ext cx="150245" cy="112713"/>
          </a:xfrm>
          <a:prstGeom prst="rect">
            <a:avLst/>
          </a:prstGeom>
          <a:solidFill>
            <a:srgbClr val="92D050"/>
          </a:solidFill>
          <a:ln w="12700" algn="ctr">
            <a:solidFill>
              <a:schemeClr val="bg1"/>
            </a:solidFill>
            <a:round/>
          </a:ln>
        </p:spPr>
        <p:txBody>
          <a:bodyPr wrap="none" anchor="ctr"/>
          <a:lstStyle/>
          <a:p>
            <a:pPr algn="ctr"/>
            <a:endParaRPr lang="en-US"/>
          </a:p>
        </p:txBody>
      </p:sp>
      <p:sp>
        <p:nvSpPr>
          <p:cNvPr id="47" name="Rectangle 44"/>
          <p:cNvSpPr>
            <a:spLocks noChangeArrowheads="1"/>
          </p:cNvSpPr>
          <p:nvPr>
            <p:custDataLst>
              <p:tags r:id="rId38"/>
            </p:custDataLst>
          </p:nvPr>
        </p:nvSpPr>
        <p:spPr bwMode="auto">
          <a:xfrm>
            <a:off x="8099736" y="3795201"/>
            <a:ext cx="150245" cy="112713"/>
          </a:xfrm>
          <a:prstGeom prst="rect">
            <a:avLst/>
          </a:prstGeom>
          <a:solidFill>
            <a:srgbClr val="92D050"/>
          </a:solidFill>
          <a:ln w="12700" algn="ctr">
            <a:solidFill>
              <a:schemeClr val="bg1"/>
            </a:solidFill>
            <a:round/>
          </a:ln>
        </p:spPr>
        <p:txBody>
          <a:bodyPr wrap="none" anchor="ctr"/>
          <a:lstStyle/>
          <a:p>
            <a:pPr algn="ctr"/>
            <a:endParaRPr lang="en-US"/>
          </a:p>
        </p:txBody>
      </p:sp>
      <p:sp>
        <p:nvSpPr>
          <p:cNvPr id="48" name="Rectangle 45"/>
          <p:cNvSpPr>
            <a:spLocks noChangeArrowheads="1"/>
          </p:cNvSpPr>
          <p:nvPr>
            <p:custDataLst>
              <p:tags r:id="rId39"/>
            </p:custDataLst>
          </p:nvPr>
        </p:nvSpPr>
        <p:spPr bwMode="auto">
          <a:xfrm>
            <a:off x="8099736" y="3998401"/>
            <a:ext cx="150245" cy="112713"/>
          </a:xfrm>
          <a:prstGeom prst="rect">
            <a:avLst/>
          </a:prstGeom>
          <a:solidFill>
            <a:srgbClr val="92D050"/>
          </a:solidFill>
          <a:ln w="12700" algn="ctr">
            <a:solidFill>
              <a:schemeClr val="bg1"/>
            </a:solidFill>
            <a:round/>
          </a:ln>
        </p:spPr>
        <p:txBody>
          <a:bodyPr wrap="none" anchor="ctr"/>
          <a:lstStyle/>
          <a:p>
            <a:pPr algn="ctr"/>
            <a:endParaRPr lang="en-US"/>
          </a:p>
        </p:txBody>
      </p:sp>
      <p:sp>
        <p:nvSpPr>
          <p:cNvPr id="49" name="Rectangle 46"/>
          <p:cNvSpPr>
            <a:spLocks noChangeArrowheads="1"/>
          </p:cNvSpPr>
          <p:nvPr>
            <p:custDataLst>
              <p:tags r:id="rId40"/>
            </p:custDataLst>
          </p:nvPr>
        </p:nvSpPr>
        <p:spPr bwMode="auto">
          <a:xfrm>
            <a:off x="8099736" y="4211124"/>
            <a:ext cx="150245" cy="112713"/>
          </a:xfrm>
          <a:prstGeom prst="rect">
            <a:avLst/>
          </a:prstGeom>
          <a:solidFill>
            <a:srgbClr val="92D050"/>
          </a:solidFill>
          <a:ln w="12700" algn="ctr">
            <a:solidFill>
              <a:schemeClr val="bg1"/>
            </a:solidFill>
            <a:round/>
          </a:ln>
        </p:spPr>
        <p:txBody>
          <a:bodyPr wrap="none" anchor="ctr"/>
          <a:lstStyle/>
          <a:p>
            <a:pPr algn="ctr"/>
            <a:endParaRPr lang="en-US"/>
          </a:p>
        </p:txBody>
      </p:sp>
      <p:sp>
        <p:nvSpPr>
          <p:cNvPr id="50" name="Rectangle 47"/>
          <p:cNvSpPr>
            <a:spLocks noChangeArrowheads="1"/>
          </p:cNvSpPr>
          <p:nvPr>
            <p:custDataLst>
              <p:tags r:id="rId41"/>
            </p:custDataLst>
          </p:nvPr>
        </p:nvSpPr>
        <p:spPr bwMode="auto">
          <a:xfrm>
            <a:off x="8099736" y="4414326"/>
            <a:ext cx="150245" cy="112713"/>
          </a:xfrm>
          <a:prstGeom prst="rect">
            <a:avLst/>
          </a:prstGeom>
          <a:solidFill>
            <a:srgbClr val="92D050"/>
          </a:solidFill>
          <a:ln w="12700" algn="ctr">
            <a:solidFill>
              <a:schemeClr val="bg1"/>
            </a:solidFill>
            <a:round/>
          </a:ln>
        </p:spPr>
        <p:txBody>
          <a:bodyPr wrap="none" anchor="ctr"/>
          <a:lstStyle/>
          <a:p>
            <a:pPr algn="ctr"/>
            <a:endParaRPr lang="en-US"/>
          </a:p>
        </p:txBody>
      </p:sp>
      <p:sp>
        <p:nvSpPr>
          <p:cNvPr id="51" name="Rectangle 48"/>
          <p:cNvSpPr>
            <a:spLocks noChangeArrowheads="1"/>
          </p:cNvSpPr>
          <p:nvPr>
            <p:custDataLst>
              <p:tags r:id="rId42"/>
            </p:custDataLst>
          </p:nvPr>
        </p:nvSpPr>
        <p:spPr bwMode="auto">
          <a:xfrm>
            <a:off x="8099736" y="4690551"/>
            <a:ext cx="150245" cy="112713"/>
          </a:xfrm>
          <a:prstGeom prst="rect">
            <a:avLst/>
          </a:prstGeom>
          <a:solidFill>
            <a:srgbClr val="00B0F0"/>
          </a:solidFill>
          <a:ln w="12700" algn="ctr">
            <a:solidFill>
              <a:schemeClr val="bg1"/>
            </a:solidFill>
            <a:round/>
          </a:ln>
        </p:spPr>
        <p:txBody>
          <a:bodyPr wrap="none" anchor="ctr"/>
          <a:lstStyle/>
          <a:p>
            <a:pPr algn="ctr"/>
            <a:endParaRPr lang="en-US"/>
          </a:p>
        </p:txBody>
      </p:sp>
      <p:sp>
        <p:nvSpPr>
          <p:cNvPr id="52" name="Rectangle 49"/>
          <p:cNvSpPr>
            <a:spLocks noChangeArrowheads="1"/>
          </p:cNvSpPr>
          <p:nvPr>
            <p:custDataLst>
              <p:tags r:id="rId43"/>
            </p:custDataLst>
          </p:nvPr>
        </p:nvSpPr>
        <p:spPr bwMode="auto">
          <a:xfrm>
            <a:off x="8099736" y="4906451"/>
            <a:ext cx="150245" cy="112713"/>
          </a:xfrm>
          <a:prstGeom prst="rect">
            <a:avLst/>
          </a:prstGeom>
          <a:solidFill>
            <a:srgbClr val="00B0F0"/>
          </a:solidFill>
          <a:ln w="12700" algn="ctr">
            <a:solidFill>
              <a:schemeClr val="bg1"/>
            </a:solidFill>
            <a:round/>
          </a:ln>
        </p:spPr>
        <p:txBody>
          <a:bodyPr wrap="none" anchor="ctr"/>
          <a:lstStyle/>
          <a:p>
            <a:pPr algn="ctr"/>
            <a:endParaRPr lang="en-US"/>
          </a:p>
        </p:txBody>
      </p:sp>
      <p:sp>
        <p:nvSpPr>
          <p:cNvPr id="53" name="Rectangle 50"/>
          <p:cNvSpPr>
            <a:spLocks noChangeArrowheads="1"/>
          </p:cNvSpPr>
          <p:nvPr>
            <p:custDataLst>
              <p:tags r:id="rId44"/>
            </p:custDataLst>
          </p:nvPr>
        </p:nvSpPr>
        <p:spPr bwMode="auto">
          <a:xfrm>
            <a:off x="8099736" y="5109651"/>
            <a:ext cx="150245" cy="112713"/>
          </a:xfrm>
          <a:prstGeom prst="rect">
            <a:avLst/>
          </a:prstGeom>
          <a:solidFill>
            <a:srgbClr val="00B0F0"/>
          </a:solidFill>
          <a:ln w="12700" algn="ctr">
            <a:solidFill>
              <a:schemeClr val="bg1"/>
            </a:solidFill>
            <a:round/>
          </a:ln>
        </p:spPr>
        <p:txBody>
          <a:bodyPr wrap="none" anchor="ctr"/>
          <a:lstStyle/>
          <a:p>
            <a:pPr algn="ctr"/>
            <a:endParaRPr lang="en-US"/>
          </a:p>
        </p:txBody>
      </p:sp>
      <p:sp>
        <p:nvSpPr>
          <p:cNvPr id="54" name="Rectangle 51"/>
          <p:cNvSpPr/>
          <p:nvPr>
            <p:custDataLst>
              <p:tags r:id="rId45"/>
            </p:custDataLst>
          </p:nvPr>
        </p:nvSpPr>
        <p:spPr bwMode="auto">
          <a:xfrm>
            <a:off x="8099736" y="5387462"/>
            <a:ext cx="15024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panose="020B0604020202020204" pitchFamily="34" charset="0"/>
            </a:endParaRPr>
          </a:p>
        </p:txBody>
      </p:sp>
      <p:sp>
        <p:nvSpPr>
          <p:cNvPr id="55" name="Rectangle 52"/>
          <p:cNvSpPr/>
          <p:nvPr>
            <p:custDataLst>
              <p:tags r:id="rId46"/>
            </p:custDataLst>
          </p:nvPr>
        </p:nvSpPr>
        <p:spPr bwMode="auto">
          <a:xfrm>
            <a:off x="8099736" y="5590662"/>
            <a:ext cx="15024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panose="020B0604020202020204" pitchFamily="34" charset="0"/>
            </a:endParaRPr>
          </a:p>
        </p:txBody>
      </p:sp>
      <p:sp>
        <p:nvSpPr>
          <p:cNvPr id="56" name="Rectangle 53"/>
          <p:cNvSpPr/>
          <p:nvPr>
            <p:custDataLst>
              <p:tags r:id="rId47"/>
            </p:custDataLst>
          </p:nvPr>
        </p:nvSpPr>
        <p:spPr bwMode="auto">
          <a:xfrm>
            <a:off x="8099736" y="5793862"/>
            <a:ext cx="15024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panose="020B0604020202020204" pitchFamily="34" charset="0"/>
            </a:endParaRPr>
          </a:p>
        </p:txBody>
      </p:sp>
      <p:sp>
        <p:nvSpPr>
          <p:cNvPr id="57" name="Rectangle 54"/>
          <p:cNvSpPr>
            <a:spLocks noChangeArrowheads="1"/>
          </p:cNvSpPr>
          <p:nvPr>
            <p:custDataLst>
              <p:tags r:id="rId48"/>
            </p:custDataLst>
          </p:nvPr>
        </p:nvSpPr>
        <p:spPr bwMode="auto">
          <a:xfrm>
            <a:off x="8099736" y="2887151"/>
            <a:ext cx="150245" cy="112713"/>
          </a:xfrm>
          <a:prstGeom prst="rect">
            <a:avLst/>
          </a:prstGeom>
          <a:solidFill>
            <a:srgbClr val="FFC000"/>
          </a:solidFill>
          <a:ln w="12700" algn="ctr">
            <a:solidFill>
              <a:schemeClr val="bg1"/>
            </a:solidFill>
            <a:round/>
          </a:ln>
        </p:spPr>
        <p:txBody>
          <a:bodyPr wrap="none" anchor="ctr"/>
          <a:lstStyle/>
          <a:p>
            <a:pPr algn="ctr"/>
            <a:endParaRPr lang="en-US"/>
          </a:p>
        </p:txBody>
      </p:sp>
      <p:sp>
        <p:nvSpPr>
          <p:cNvPr id="61" name="Rectangle 55"/>
          <p:cNvSpPr>
            <a:spLocks noChangeArrowheads="1"/>
          </p:cNvSpPr>
          <p:nvPr>
            <p:custDataLst>
              <p:tags r:id="rId49"/>
            </p:custDataLst>
          </p:nvPr>
        </p:nvSpPr>
        <p:spPr bwMode="auto">
          <a:xfrm>
            <a:off x="8099736" y="3099876"/>
            <a:ext cx="150245" cy="112713"/>
          </a:xfrm>
          <a:prstGeom prst="rect">
            <a:avLst/>
          </a:prstGeom>
          <a:solidFill>
            <a:srgbClr val="FFC000"/>
          </a:solidFill>
          <a:ln w="12700" algn="ctr">
            <a:solidFill>
              <a:schemeClr val="bg1"/>
            </a:solidFill>
            <a:round/>
          </a:ln>
        </p:spPr>
        <p:txBody>
          <a:bodyPr wrap="none" anchor="ctr"/>
          <a:lstStyle/>
          <a:p>
            <a:pPr algn="ctr"/>
            <a:endParaRPr lang="en-US"/>
          </a:p>
        </p:txBody>
      </p:sp>
      <p:sp>
        <p:nvSpPr>
          <p:cNvPr id="62" name="Rectangle 56"/>
          <p:cNvSpPr>
            <a:spLocks noChangeArrowheads="1"/>
          </p:cNvSpPr>
          <p:nvPr>
            <p:custDataLst>
              <p:tags r:id="rId50"/>
            </p:custDataLst>
          </p:nvPr>
        </p:nvSpPr>
        <p:spPr bwMode="auto">
          <a:xfrm>
            <a:off x="8099736" y="3303076"/>
            <a:ext cx="150245" cy="112713"/>
          </a:xfrm>
          <a:prstGeom prst="rect">
            <a:avLst/>
          </a:prstGeom>
          <a:solidFill>
            <a:srgbClr val="FFC000"/>
          </a:solidFill>
          <a:ln w="12700" algn="ctr">
            <a:solidFill>
              <a:schemeClr val="bg1"/>
            </a:solidFill>
            <a:round/>
          </a:ln>
        </p:spPr>
        <p:txBody>
          <a:bodyPr wrap="none"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nodePh="1">
                                  <p:stCondLst>
                                    <p:cond delay="0"/>
                                  </p:stCondLst>
                                  <p:endCondLst>
                                    <p:cond evt="begin" delay="0">
                                      <p:tn val="25"/>
                                    </p:cond>
                                  </p:end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3" end="3"/>
                                            </p:txEl>
                                          </p:spTgt>
                                        </p:tgtEl>
                                        <p:attrNameLst>
                                          <p:attrName>style.visibility</p:attrName>
                                        </p:attrNameLst>
                                      </p:cBhvr>
                                      <p:to>
                                        <p:strVal val="visible"/>
                                      </p:to>
                                    </p:set>
                                    <p:animEffect transition="in" filter="fade">
                                      <p:cBhvr>
                                        <p:cTn id="41" dur="500"/>
                                        <p:tgtEl>
                                          <p:spTgt spid="20">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xEl>
                                              <p:pRg st="4" end="4"/>
                                            </p:txEl>
                                          </p:spTgt>
                                        </p:tgtEl>
                                        <p:attrNameLst>
                                          <p:attrName>style.visibility</p:attrName>
                                        </p:attrNameLst>
                                      </p:cBhvr>
                                      <p:to>
                                        <p:strVal val="visible"/>
                                      </p:to>
                                    </p:set>
                                    <p:animEffect transition="in" filter="fade">
                                      <p:cBhvr>
                                        <p:cTn id="44" dur="500"/>
                                        <p:tgtEl>
                                          <p:spTgt spid="20">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xEl>
                                              <p:pRg st="5" end="5"/>
                                            </p:txEl>
                                          </p:spTgt>
                                        </p:tgtEl>
                                        <p:attrNameLst>
                                          <p:attrName>style.visibility</p:attrName>
                                        </p:attrNameLst>
                                      </p:cBhvr>
                                      <p:to>
                                        <p:strVal val="visible"/>
                                      </p:to>
                                    </p:set>
                                    <p:animEffect transition="in" filter="fade">
                                      <p:cBhvr>
                                        <p:cTn id="47" dur="500"/>
                                        <p:tgtEl>
                                          <p:spTgt spid="20">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xEl>
                                              <p:pRg st="6" end="6"/>
                                            </p:txEl>
                                          </p:spTgt>
                                        </p:tgtEl>
                                        <p:attrNameLst>
                                          <p:attrName>style.visibility</p:attrName>
                                        </p:attrNameLst>
                                      </p:cBhvr>
                                      <p:to>
                                        <p:strVal val="visible"/>
                                      </p:to>
                                    </p:set>
                                    <p:animEffect transition="in" filter="fade">
                                      <p:cBhvr>
                                        <p:cTn id="52" dur="500"/>
                                        <p:tgtEl>
                                          <p:spTgt spid="20">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xEl>
                                              <p:pRg st="7" end="7"/>
                                            </p:txEl>
                                          </p:spTgt>
                                        </p:tgtEl>
                                        <p:attrNameLst>
                                          <p:attrName>style.visibility</p:attrName>
                                        </p:attrNameLst>
                                      </p:cBhvr>
                                      <p:to>
                                        <p:strVal val="visible"/>
                                      </p:to>
                                    </p:set>
                                    <p:animEffect transition="in" filter="fade">
                                      <p:cBhvr>
                                        <p:cTn id="55" dur="500"/>
                                        <p:tgtEl>
                                          <p:spTgt spid="20">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xEl>
                                              <p:pRg st="8" end="8"/>
                                            </p:txEl>
                                          </p:spTgt>
                                        </p:tgtEl>
                                        <p:attrNameLst>
                                          <p:attrName>style.visibility</p:attrName>
                                        </p:attrNameLst>
                                      </p:cBhvr>
                                      <p:to>
                                        <p:strVal val="visible"/>
                                      </p:to>
                                    </p:set>
                                    <p:animEffect transition="in" filter="fade">
                                      <p:cBhvr>
                                        <p:cTn id="58" dur="500"/>
                                        <p:tgtEl>
                                          <p:spTgt spid="20">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
                                            <p:txEl>
                                              <p:pRg st="9" end="9"/>
                                            </p:txEl>
                                          </p:spTgt>
                                        </p:tgtEl>
                                        <p:attrNameLst>
                                          <p:attrName>style.visibility</p:attrName>
                                        </p:attrNameLst>
                                      </p:cBhvr>
                                      <p:to>
                                        <p:strVal val="visible"/>
                                      </p:to>
                                    </p:set>
                                    <p:animEffect transition="in" filter="fade">
                                      <p:cBhvr>
                                        <p:cTn id="63" dur="500"/>
                                        <p:tgtEl>
                                          <p:spTgt spid="20">
                                            <p:txEl>
                                              <p:pRg st="9" end="9"/>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xEl>
                                              <p:pRg st="10" end="10"/>
                                            </p:txEl>
                                          </p:spTgt>
                                        </p:tgtEl>
                                        <p:attrNameLst>
                                          <p:attrName>style.visibility</p:attrName>
                                        </p:attrNameLst>
                                      </p:cBhvr>
                                      <p:to>
                                        <p:strVal val="visible"/>
                                      </p:to>
                                    </p:set>
                                    <p:animEffect transition="in" filter="fade">
                                      <p:cBhvr>
                                        <p:cTn id="66" dur="500"/>
                                        <p:tgtEl>
                                          <p:spTgt spid="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文本框 5"/>
          <p:cNvSpPr txBox="1"/>
          <p:nvPr>
            <p:custDataLst>
              <p:tags r:id="rId4"/>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5"/>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6"/>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ARM系列处理器</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 name="Rectangle 3"/>
          <p:cNvSpPr>
            <a:spLocks noGrp="1" noChangeArrowheads="1"/>
          </p:cNvSpPr>
          <p:nvPr>
            <p:custDataLst>
              <p:tags r:id="rId10"/>
            </p:custDataLst>
          </p:nvPr>
        </p:nvSpPr>
        <p:spPr bwMode="auto">
          <a:xfrm>
            <a:off x="1314058" y="933608"/>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GB" altLang="zh-CN" dirty="0">
                <a:latin typeface="Arial" panose="020B0604020202020204" pitchFamily="34" charset="0"/>
                <a:ea typeface="黑体" panose="02010609060101010101" pitchFamily="49" charset="-122"/>
                <a:cs typeface="Arial" panose="020B0604020202020204" pitchFamily="34" charset="0"/>
              </a:rPr>
              <a:t>Cortex-A</a:t>
            </a:r>
            <a:r>
              <a:rPr lang="zh-CN" altLang="en-US" dirty="0">
                <a:latin typeface="Arial" panose="020B0604020202020204" pitchFamily="34" charset="0"/>
                <a:ea typeface="黑体" panose="02010609060101010101" pitchFamily="49" charset="-122"/>
                <a:cs typeface="Arial" panose="020B0604020202020204" pitchFamily="34" charset="0"/>
              </a:rPr>
              <a:t>系列</a:t>
            </a:r>
            <a:endParaRPr lang="zh-CN" altLang="en-US" dirty="0">
              <a:latin typeface="Times New Roman" panose="02020603050405020304" pitchFamily="18" charset="0"/>
            </a:endParaRPr>
          </a:p>
        </p:txBody>
      </p:sp>
      <p:sp>
        <p:nvSpPr>
          <p:cNvPr id="40" name="Rectangle 3"/>
          <p:cNvSpPr txBox="1">
            <a:spLocks noChangeArrowheads="1"/>
          </p:cNvSpPr>
          <p:nvPr>
            <p:custDataLst>
              <p:tags r:id="rId11"/>
            </p:custDataLst>
          </p:nvPr>
        </p:nvSpPr>
        <p:spPr>
          <a:xfrm>
            <a:off x="1304534" y="174307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2"/>
            </p:custDataLst>
          </p:nvPr>
        </p:nvSpPr>
        <p:spPr>
          <a:xfrm>
            <a:off x="1355090" y="165761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5" name="Rectangle 3"/>
          <p:cNvSpPr txBox="1">
            <a:spLocks noChangeArrowheads="1"/>
          </p:cNvSpPr>
          <p:nvPr>
            <p:custDataLst>
              <p:tags r:id="rId13"/>
            </p:custDataLst>
          </p:nvPr>
        </p:nvSpPr>
        <p:spPr>
          <a:xfrm>
            <a:off x="1355089" y="165761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8" name="Rectangle 3"/>
          <p:cNvSpPr txBox="1">
            <a:spLocks noChangeArrowheads="1"/>
          </p:cNvSpPr>
          <p:nvPr>
            <p:custDataLst>
              <p:tags r:id="rId14"/>
            </p:custDataLst>
          </p:nvPr>
        </p:nvSpPr>
        <p:spPr>
          <a:xfrm>
            <a:off x="1689818" y="1459978"/>
            <a:ext cx="5770798" cy="3451534"/>
          </a:xfrm>
          <a:prstGeom prst="rect">
            <a:avLst/>
          </a:prstGeom>
        </p:spPr>
        <p:txBody>
          <a:bodyPr vert="horz" lIns="82550" tIns="41275" rIns="82550" bIns="41275"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defRPr/>
            </a:pPr>
            <a:r>
              <a:rPr lang="en-GB" altLang="zh-CN" sz="2000" dirty="0">
                <a:latin typeface="Arial" panose="020B0604020202020204" pitchFamily="34" charset="0"/>
                <a:ea typeface="黑体" panose="02010609060101010101" pitchFamily="49" charset="-122"/>
                <a:cs typeface="Arial" panose="020B0604020202020204" pitchFamily="34" charset="0"/>
              </a:rPr>
              <a:t>Cortex-A</a:t>
            </a:r>
            <a:r>
              <a:rPr lang="zh-CN" altLang="en-US" sz="2000" dirty="0">
                <a:latin typeface="Arial" panose="020B0604020202020204" pitchFamily="34" charset="0"/>
                <a:ea typeface="黑体" panose="02010609060101010101" pitchFamily="49" charset="-122"/>
                <a:cs typeface="Arial" panose="020B0604020202020204" pitchFamily="34" charset="0"/>
              </a:rPr>
              <a:t>系列</a:t>
            </a:r>
            <a:r>
              <a:rPr lang="en-GB" altLang="zh-CN" sz="2000" dirty="0">
                <a:latin typeface="Arial" panose="020B0604020202020204" pitchFamily="34" charset="0"/>
                <a:ea typeface="黑体" panose="02010609060101010101" pitchFamily="49" charset="-122"/>
                <a:cs typeface="Arial" panose="020B0604020202020204" pitchFamily="34" charset="0"/>
              </a:rPr>
              <a:t>: Cortex-A5, A7, A8,  A9, A12, A15, A17, A53, A57 </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高性能应用程序处理器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运行多种操作系统，多核技术，</a:t>
            </a:r>
            <a:r>
              <a:rPr lang="en-US" altLang="zh-CN" sz="2000" dirty="0">
                <a:latin typeface="Arial" panose="020B0604020202020204" pitchFamily="34" charset="0"/>
                <a:ea typeface="黑体" panose="02010609060101010101" pitchFamily="49" charset="-122"/>
                <a:cs typeface="Arial" panose="020B0604020202020204" pitchFamily="34" charset="0"/>
              </a:rPr>
              <a:t>32</a:t>
            </a:r>
            <a:r>
              <a:rPr lang="zh-CN" altLang="en-US" sz="2000" dirty="0">
                <a:latin typeface="Arial" panose="020B0604020202020204" pitchFamily="34" charset="0"/>
                <a:ea typeface="黑体" panose="02010609060101010101" pitchFamily="49" charset="-122"/>
                <a:cs typeface="Arial" panose="020B0604020202020204" pitchFamily="34" charset="0"/>
              </a:rPr>
              <a:t>位和</a:t>
            </a:r>
            <a:r>
              <a:rPr lang="en-US" altLang="zh-CN" sz="2000" dirty="0">
                <a:latin typeface="Arial" panose="020B0604020202020204" pitchFamily="34" charset="0"/>
                <a:ea typeface="黑体" panose="02010609060101010101" pitchFamily="49" charset="-122"/>
                <a:cs typeface="Arial" panose="020B0604020202020204" pitchFamily="34" charset="0"/>
              </a:rPr>
              <a:t>64</a:t>
            </a:r>
            <a:r>
              <a:rPr lang="zh-CN" altLang="en-US" sz="2000" dirty="0">
                <a:latin typeface="Arial" panose="020B0604020202020204" pitchFamily="34" charset="0"/>
                <a:ea typeface="黑体" panose="02010609060101010101" pitchFamily="49" charset="-122"/>
                <a:cs typeface="Arial" panose="020B0604020202020204" pitchFamily="34" charset="0"/>
              </a:rPr>
              <a:t>位支持</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应用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移动计算 ：上网本，平板电脑，电子书</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移动手持终端：智能手机，功能手机，可穿戴设备</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数字家庭  ：机顶盒</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数字电视</a:t>
            </a:r>
            <a:r>
              <a:rPr lang="en-GB"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蓝光播放器</a:t>
            </a:r>
            <a:r>
              <a:rPr lang="en-GB"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游戏机</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汽车：</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娱乐</a:t>
            </a:r>
            <a:r>
              <a:rPr lang="en-GB"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导航</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企业</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：工业打印机</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路由器</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无线基站</a:t>
            </a:r>
            <a:r>
              <a:rPr lang="en-GB" altLang="zh-CN" sz="2000" dirty="0">
                <a:latin typeface="Arial" panose="020B0604020202020204" pitchFamily="34" charset="0"/>
                <a:ea typeface="黑体" panose="02010609060101010101" pitchFamily="49" charset="-122"/>
                <a:cs typeface="Arial" panose="020B0604020202020204" pitchFamily="34" charset="0"/>
              </a:rPr>
              <a:t>, </a:t>
            </a:r>
            <a:r>
              <a:rPr lang="zh-CN" altLang="en-US" sz="2000" dirty="0">
                <a:latin typeface="Arial" panose="020B0604020202020204" pitchFamily="34" charset="0"/>
                <a:ea typeface="黑体" panose="02010609060101010101" pitchFamily="49" charset="-122"/>
                <a:cs typeface="Arial" panose="020B0604020202020204" pitchFamily="34" charset="0"/>
              </a:rPr>
              <a:t>互联网协议电话和设备</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无线设施</a:t>
            </a:r>
            <a:endParaRPr lang="en-GB" altLang="zh-CN" sz="2000" dirty="0">
              <a:latin typeface="Arial" panose="020B0604020202020204" pitchFamily="34" charset="0"/>
              <a:ea typeface="黑体" panose="02010609060101010101" pitchFamily="49" charset="-122"/>
              <a:cs typeface="Arial" panose="020B0604020202020204" pitchFamily="34" charset="0"/>
            </a:endParaRPr>
          </a:p>
        </p:txBody>
      </p:sp>
      <p:sp>
        <p:nvSpPr>
          <p:cNvPr id="17" name="AutoShape 4"/>
          <p:cNvSpPr>
            <a:spLocks noChangeAspect="1" noChangeArrowheads="1"/>
          </p:cNvSpPr>
          <p:nvPr>
            <p:custDataLst>
              <p:tags r:id="rId15"/>
            </p:custDataLst>
          </p:nvPr>
        </p:nvSpPr>
        <p:spPr bwMode="auto">
          <a:xfrm>
            <a:off x="5622290" y="30670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9" name="图片 18"/>
          <p:cNvPicPr>
            <a:picLocks noChangeAspect="1"/>
          </p:cNvPicPr>
          <p:nvPr>
            <p:custDataLst>
              <p:tags r:id="rId16"/>
            </p:custDataLst>
          </p:nvPr>
        </p:nvPicPr>
        <p:blipFill rotWithShape="1">
          <a:blip r:embed="rId17"/>
          <a:srcRect r="36282"/>
          <a:stretch>
            <a:fillRect/>
          </a:stretch>
        </p:blipFill>
        <p:spPr>
          <a:xfrm>
            <a:off x="7751711" y="1230498"/>
            <a:ext cx="4004679" cy="4632543"/>
          </a:xfrm>
          <a:prstGeom prst="rect">
            <a:avLst/>
          </a:prstGeom>
        </p:spPr>
      </p:pic>
      <p:sp>
        <p:nvSpPr>
          <p:cNvPr id="20" name="矩形 19"/>
          <p:cNvSpPr/>
          <p:nvPr>
            <p:custDataLst>
              <p:tags r:id="rId18"/>
            </p:custDataLst>
          </p:nvPr>
        </p:nvSpPr>
        <p:spPr>
          <a:xfrm>
            <a:off x="1399366" y="5577353"/>
            <a:ext cx="6135077" cy="646331"/>
          </a:xfrm>
          <a:prstGeom prst="rect">
            <a:avLst/>
          </a:prstGeom>
        </p:spPr>
        <p:txBody>
          <a:bodyPr wrap="none">
            <a:spAutoFit/>
          </a:bodyPr>
          <a:lstStyle/>
          <a:p>
            <a:r>
              <a:rPr lang="zh-CN" altLang="en-US" dirty="0">
                <a:hlinkClick r:id="rId19"/>
              </a:rPr>
              <a:t>更详细的信息：</a:t>
            </a:r>
            <a:endParaRPr lang="en-US" altLang="zh-CN" dirty="0">
              <a:hlinkClick r:id="rId19"/>
            </a:endParaRPr>
          </a:p>
          <a:p>
            <a:r>
              <a:rPr lang="en-US" altLang="zh-CN" dirty="0">
                <a:hlinkClick r:id="rId19"/>
              </a:rPr>
              <a:t>https://developer.arm.com/ip-products/processors/cortex-a</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 calcmode="lin" valueType="num">
                                      <p:cBhvr additive="base">
                                        <p:cTn id="3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anim calcmode="lin" valueType="num">
                                      <p:cBhvr additive="base">
                                        <p:cTn id="3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xEl>
                                              <p:pRg st="3" end="3"/>
                                            </p:txEl>
                                          </p:spTgt>
                                        </p:tgtEl>
                                        <p:attrNameLst>
                                          <p:attrName>style.visibility</p:attrName>
                                        </p:attrNameLst>
                                      </p:cBhvr>
                                      <p:to>
                                        <p:strVal val="visible"/>
                                      </p:to>
                                    </p:set>
                                    <p:anim calcmode="lin" valueType="num">
                                      <p:cBhvr additive="base">
                                        <p:cTn id="45"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anim calcmode="lin" valueType="num">
                                      <p:cBhvr additive="base">
                                        <p:cTn id="5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xEl>
                                              <p:pRg st="5" end="5"/>
                                            </p:txEl>
                                          </p:spTgt>
                                        </p:tgtEl>
                                        <p:attrNameLst>
                                          <p:attrName>style.visibility</p:attrName>
                                        </p:attrNameLst>
                                      </p:cBhvr>
                                      <p:to>
                                        <p:strVal val="visible"/>
                                      </p:to>
                                    </p:set>
                                    <p:anim calcmode="lin" valueType="num">
                                      <p:cBhvr additive="base">
                                        <p:cTn id="5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anim calcmode="lin" valueType="num">
                                      <p:cBhvr additive="base">
                                        <p:cTn id="63"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8">
                                            <p:txEl>
                                              <p:pRg st="7" end="7"/>
                                            </p:txEl>
                                          </p:spTgt>
                                        </p:tgtEl>
                                        <p:attrNameLst>
                                          <p:attrName>style.visibility</p:attrName>
                                        </p:attrNameLst>
                                      </p:cBhvr>
                                      <p:to>
                                        <p:strVal val="visible"/>
                                      </p:to>
                                    </p:set>
                                    <p:anim calcmode="lin" valueType="num">
                                      <p:cBhvr additive="base">
                                        <p:cTn id="69" dur="500" fill="hold"/>
                                        <p:tgtEl>
                                          <p:spTgt spid="18">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8">
                                            <p:txEl>
                                              <p:pRg st="8" end="8"/>
                                            </p:txEl>
                                          </p:spTgt>
                                        </p:tgtEl>
                                        <p:attrNameLst>
                                          <p:attrName>style.visibility</p:attrName>
                                        </p:attrNameLst>
                                      </p:cBhvr>
                                      <p:to>
                                        <p:strVal val="visible"/>
                                      </p:to>
                                    </p:set>
                                    <p:anim calcmode="lin" valueType="num">
                                      <p:cBhvr additive="base">
                                        <p:cTn id="75" dur="500" fill="hold"/>
                                        <p:tgtEl>
                                          <p:spTgt spid="18">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8">
                                            <p:txEl>
                                              <p:pRg st="9" end="9"/>
                                            </p:txEl>
                                          </p:spTgt>
                                        </p:tgtEl>
                                        <p:attrNameLst>
                                          <p:attrName>style.visibility</p:attrName>
                                        </p:attrNameLst>
                                      </p:cBhvr>
                                      <p:to>
                                        <p:strVal val="visible"/>
                                      </p:to>
                                    </p:set>
                                    <p:anim calcmode="lin" valueType="num">
                                      <p:cBhvr additive="base">
                                        <p:cTn id="81" dur="500" fill="hold"/>
                                        <p:tgtEl>
                                          <p:spTgt spid="18">
                                            <p:txEl>
                                              <p:pRg st="9" end="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down)">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文本框 5"/>
          <p:cNvSpPr txBox="1"/>
          <p:nvPr>
            <p:custDataLst>
              <p:tags r:id="rId4"/>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5"/>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6"/>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40" name="Rectangle 3"/>
          <p:cNvSpPr txBox="1">
            <a:spLocks noChangeArrowheads="1"/>
          </p:cNvSpPr>
          <p:nvPr>
            <p:custDataLst>
              <p:tags r:id="rId10"/>
            </p:custDataLst>
          </p:nvPr>
        </p:nvSpPr>
        <p:spPr>
          <a:xfrm>
            <a:off x="1625844" y="172910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1"/>
            </p:custDataLst>
          </p:nvPr>
        </p:nvSpPr>
        <p:spPr>
          <a:xfrm>
            <a:off x="1676400" y="164364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3"/>
          <p:cNvSpPr txBox="1">
            <a:spLocks noChangeArrowheads="1"/>
          </p:cNvSpPr>
          <p:nvPr>
            <p:custDataLst>
              <p:tags r:id="rId12"/>
            </p:custDataLst>
          </p:nvPr>
        </p:nvSpPr>
        <p:spPr>
          <a:xfrm>
            <a:off x="1676399" y="164364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5" name="矩形 14"/>
          <p:cNvSpPr/>
          <p:nvPr>
            <p:custDataLst>
              <p:tags r:id="rId13"/>
            </p:custDataLst>
          </p:nvPr>
        </p:nvSpPr>
        <p:spPr>
          <a:xfrm>
            <a:off x="2033659" y="5822452"/>
            <a:ext cx="6135077" cy="646331"/>
          </a:xfrm>
          <a:prstGeom prst="rect">
            <a:avLst/>
          </a:prstGeom>
        </p:spPr>
        <p:txBody>
          <a:bodyPr wrap="none">
            <a:spAutoFit/>
          </a:bodyPr>
          <a:lstStyle/>
          <a:p>
            <a:r>
              <a:rPr lang="zh-CN" altLang="en-US" dirty="0">
                <a:hlinkClick r:id="rId14"/>
              </a:rPr>
              <a:t>更详细的信息：</a:t>
            </a:r>
            <a:endParaRPr lang="en-US" altLang="zh-CN" dirty="0">
              <a:hlinkClick r:id="rId14"/>
            </a:endParaRPr>
          </a:p>
          <a:p>
            <a:r>
              <a:rPr lang="en-US" altLang="zh-CN" dirty="0">
                <a:hlinkClick r:id="rId14"/>
              </a:rPr>
              <a:t>https://developer.arm.com/ip-products/processors/cortex-a</a:t>
            </a:r>
            <a:endParaRPr lang="zh-CN" altLang="en-US" dirty="0"/>
          </a:p>
        </p:txBody>
      </p:sp>
      <p:pic>
        <p:nvPicPr>
          <p:cNvPr id="17" name="图片 16"/>
          <p:cNvPicPr>
            <a:picLocks noChangeAspect="1"/>
          </p:cNvPicPr>
          <p:nvPr>
            <p:custDataLst>
              <p:tags r:id="rId15"/>
            </p:custDataLst>
          </p:nvPr>
        </p:nvPicPr>
        <p:blipFill>
          <a:blip r:embed="rId16"/>
          <a:stretch>
            <a:fillRect/>
          </a:stretch>
        </p:blipFill>
        <p:spPr>
          <a:xfrm>
            <a:off x="2104213" y="1101525"/>
            <a:ext cx="4337081" cy="4653204"/>
          </a:xfrm>
          <a:prstGeom prst="rect">
            <a:avLst/>
          </a:prstGeom>
        </p:spPr>
      </p:pic>
      <p:pic>
        <p:nvPicPr>
          <p:cNvPr id="18" name="图片 17"/>
          <p:cNvPicPr>
            <a:picLocks noChangeAspect="1"/>
          </p:cNvPicPr>
          <p:nvPr>
            <p:custDataLst>
              <p:tags r:id="rId17"/>
            </p:custDataLst>
          </p:nvPr>
        </p:nvPicPr>
        <p:blipFill>
          <a:blip r:embed="rId18"/>
          <a:stretch>
            <a:fillRect/>
          </a:stretch>
        </p:blipFill>
        <p:spPr>
          <a:xfrm>
            <a:off x="6984983" y="1101525"/>
            <a:ext cx="4337081" cy="46486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ircle(in)">
                                      <p:cBhvr>
                                        <p:cTn id="3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文本框 5"/>
          <p:cNvSpPr txBox="1"/>
          <p:nvPr>
            <p:custDataLst>
              <p:tags r:id="rId4"/>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5"/>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6"/>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 name="Rectangle 3"/>
          <p:cNvSpPr>
            <a:spLocks noGrp="1" noChangeArrowheads="1"/>
          </p:cNvSpPr>
          <p:nvPr>
            <p:custDataLst>
              <p:tags r:id="rId10"/>
            </p:custDataLst>
          </p:nvPr>
        </p:nvSpPr>
        <p:spPr bwMode="auto">
          <a:xfrm>
            <a:off x="1635368" y="947578"/>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GB" altLang="zh-CN" dirty="0">
                <a:latin typeface="Arial" panose="020B0604020202020204" pitchFamily="34" charset="0"/>
                <a:ea typeface="黑体" panose="02010609060101010101" pitchFamily="49" charset="-122"/>
                <a:cs typeface="Arial" panose="020B0604020202020204" pitchFamily="34" charset="0"/>
              </a:rPr>
              <a:t>Cortex-A</a:t>
            </a:r>
            <a:r>
              <a:rPr lang="zh-CN" altLang="en-US" dirty="0">
                <a:latin typeface="Arial" panose="020B0604020202020204" pitchFamily="34" charset="0"/>
                <a:ea typeface="黑体" panose="02010609060101010101" pitchFamily="49" charset="-122"/>
                <a:cs typeface="Arial" panose="020B0604020202020204" pitchFamily="34" charset="0"/>
              </a:rPr>
              <a:t>系列</a:t>
            </a:r>
            <a:endParaRPr lang="zh-CN" altLang="en-US" dirty="0">
              <a:latin typeface="Times New Roman" panose="02020603050405020304" pitchFamily="18" charset="0"/>
            </a:endParaRPr>
          </a:p>
        </p:txBody>
      </p:sp>
      <p:sp>
        <p:nvSpPr>
          <p:cNvPr id="40" name="Rectangle 3"/>
          <p:cNvSpPr txBox="1">
            <a:spLocks noChangeArrowheads="1"/>
          </p:cNvSpPr>
          <p:nvPr>
            <p:custDataLst>
              <p:tags r:id="rId11"/>
            </p:custDataLst>
          </p:nvPr>
        </p:nvSpPr>
        <p:spPr>
          <a:xfrm>
            <a:off x="1625844" y="17570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2"/>
            </p:custDataLst>
          </p:nvPr>
        </p:nvSpPr>
        <p:spPr>
          <a:xfrm>
            <a:off x="1676400" y="167158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5" name="Rectangle 3"/>
          <p:cNvSpPr txBox="1">
            <a:spLocks noChangeArrowheads="1"/>
          </p:cNvSpPr>
          <p:nvPr>
            <p:custDataLst>
              <p:tags r:id="rId13"/>
            </p:custDataLst>
          </p:nvPr>
        </p:nvSpPr>
        <p:spPr>
          <a:xfrm>
            <a:off x="1676399" y="167158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pic>
        <p:nvPicPr>
          <p:cNvPr id="19" name="Picture 2"/>
          <p:cNvPicPr>
            <a:picLocks noChangeAspect="1" noChangeArrowheads="1"/>
          </p:cNvPicPr>
          <p:nvPr>
            <p:custDataLst>
              <p:tags r:id="rId14"/>
            </p:custDataLst>
          </p:nvPr>
        </p:nvPicPr>
        <p:blipFill rotWithShape="1">
          <a:blip r:embed="rId15">
            <a:extLst>
              <a:ext uri="{28A0092B-C50C-407E-A947-70E740481C1C}">
                <a14:useLocalDpi xmlns:a14="http://schemas.microsoft.com/office/drawing/2010/main" val="0"/>
              </a:ext>
            </a:extLst>
          </a:blip>
          <a:srcRect l="8115" r="7351"/>
          <a:stretch>
            <a:fillRect/>
          </a:stretch>
        </p:blipFill>
        <p:spPr bwMode="auto">
          <a:xfrm>
            <a:off x="1678792" y="1591630"/>
            <a:ext cx="9021512"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6" name="文本框 5"/>
          <p:cNvSpPr txBox="1"/>
          <p:nvPr>
            <p:custDataLst>
              <p:tags r:id="rId4"/>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5"/>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6"/>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40" name="Rectangle 3"/>
          <p:cNvSpPr txBox="1">
            <a:spLocks noChangeArrowheads="1"/>
          </p:cNvSpPr>
          <p:nvPr>
            <p:custDataLst>
              <p:tags r:id="rId10"/>
            </p:custDataLst>
          </p:nvPr>
        </p:nvSpPr>
        <p:spPr>
          <a:xfrm>
            <a:off x="1625844" y="17570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1"/>
            </p:custDataLst>
          </p:nvPr>
        </p:nvSpPr>
        <p:spPr>
          <a:xfrm>
            <a:off x="1676400" y="167158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5" name="Rectangle 3"/>
          <p:cNvSpPr txBox="1">
            <a:spLocks noChangeArrowheads="1"/>
          </p:cNvSpPr>
          <p:nvPr>
            <p:custDataLst>
              <p:tags r:id="rId12"/>
            </p:custDataLst>
          </p:nvPr>
        </p:nvSpPr>
        <p:spPr>
          <a:xfrm>
            <a:off x="1676399" y="167158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3" name="Rectangle 3"/>
          <p:cNvSpPr>
            <a:spLocks noGrp="1" noChangeArrowheads="1"/>
          </p:cNvSpPr>
          <p:nvPr>
            <p:custDataLst>
              <p:tags r:id="rId13"/>
            </p:custDataLst>
          </p:nvPr>
        </p:nvSpPr>
        <p:spPr bwMode="auto">
          <a:xfrm>
            <a:off x="1355968" y="933608"/>
            <a:ext cx="822960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a:spcBef>
                <a:spcPts val="600"/>
              </a:spcBef>
              <a:defRPr/>
            </a:pPr>
            <a:r>
              <a:rPr lang="en-GB" altLang="zh-CN" dirty="0">
                <a:latin typeface="Arial" panose="020B0604020202020204" pitchFamily="34" charset="0"/>
                <a:ea typeface="黑体" panose="02010609060101010101" pitchFamily="49" charset="-122"/>
                <a:cs typeface="Arial" panose="020B0604020202020204" pitchFamily="34" charset="0"/>
              </a:rPr>
              <a:t>Cortex-R</a:t>
            </a:r>
            <a:r>
              <a:rPr lang="zh-CN" altLang="en-US" dirty="0">
                <a:latin typeface="Arial" panose="020B0604020202020204" pitchFamily="34" charset="0"/>
                <a:ea typeface="黑体" panose="02010609060101010101" pitchFamily="49" charset="-122"/>
                <a:cs typeface="Arial" panose="020B0604020202020204" pitchFamily="34" charset="0"/>
              </a:rPr>
              <a:t>系列</a:t>
            </a:r>
            <a:r>
              <a:rPr lang="en-GB" altLang="zh-CN" dirty="0">
                <a:latin typeface="Arial" panose="020B0604020202020204" pitchFamily="34" charset="0"/>
                <a:ea typeface="黑体" panose="02010609060101010101" pitchFamily="49" charset="-122"/>
                <a:cs typeface="Arial" panose="020B0604020202020204" pitchFamily="34" charset="0"/>
              </a:rPr>
              <a:t>: Cortex-R4, R5, R7, R8,R</a:t>
            </a:r>
            <a:r>
              <a:rPr lang="en-US" altLang="zh-CN" dirty="0">
                <a:latin typeface="Arial" panose="020B0604020202020204" pitchFamily="34" charset="0"/>
                <a:ea typeface="黑体" panose="02010609060101010101" pitchFamily="49" charset="-122"/>
                <a:cs typeface="Arial" panose="020B0604020202020204" pitchFamily="34" charset="0"/>
              </a:rPr>
              <a:t>52</a:t>
            </a:r>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4" name="Rectangle 3"/>
          <p:cNvSpPr txBox="1">
            <a:spLocks noChangeArrowheads="1"/>
          </p:cNvSpPr>
          <p:nvPr>
            <p:custDataLst>
              <p:tags r:id="rId14"/>
            </p:custDataLst>
          </p:nvPr>
        </p:nvSpPr>
        <p:spPr>
          <a:xfrm>
            <a:off x="1346444" y="174307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5" name="Rectangle 3"/>
          <p:cNvSpPr txBox="1">
            <a:spLocks noChangeArrowheads="1"/>
          </p:cNvSpPr>
          <p:nvPr>
            <p:custDataLst>
              <p:tags r:id="rId15"/>
            </p:custDataLst>
          </p:nvPr>
        </p:nvSpPr>
        <p:spPr>
          <a:xfrm>
            <a:off x="1397000" y="165761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7" name="Rectangle 3"/>
          <p:cNvSpPr txBox="1">
            <a:spLocks noChangeArrowheads="1"/>
          </p:cNvSpPr>
          <p:nvPr>
            <p:custDataLst>
              <p:tags r:id="rId16"/>
            </p:custDataLst>
          </p:nvPr>
        </p:nvSpPr>
        <p:spPr>
          <a:xfrm>
            <a:off x="1396999" y="165761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8" name="Rectangle 3"/>
          <p:cNvSpPr txBox="1">
            <a:spLocks noChangeArrowheads="1"/>
          </p:cNvSpPr>
          <p:nvPr>
            <p:custDataLst>
              <p:tags r:id="rId17"/>
            </p:custDataLst>
          </p:nvPr>
        </p:nvSpPr>
        <p:spPr>
          <a:xfrm>
            <a:off x="1426595" y="1480976"/>
            <a:ext cx="8504473" cy="3199514"/>
          </a:xfrm>
          <a:prstGeom prst="rect">
            <a:avLst/>
          </a:prstGeom>
        </p:spPr>
        <p:txBody>
          <a:bodyPr vert="horz" lIns="82550" tIns="41275" rIns="82550" bIns="41275"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实时处理器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高性能</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高时钟频率带来的快速处理能力</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实时</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满足各种场合的高实时性能要求</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安全性</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强抗误差的可靠，可信赖的系统</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成本效率</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最优性能，功率和面积</a:t>
            </a:r>
            <a:r>
              <a:rPr lang="en-GB" altLang="zh-CN" sz="1800" dirty="0">
                <a:latin typeface="Arial" panose="020B0604020202020204" pitchFamily="34" charset="0"/>
                <a:ea typeface="黑体" panose="02010609060101010101" pitchFamily="49" charset="-122"/>
                <a:cs typeface="Arial" panose="020B0604020202020204" pitchFamily="34" charset="0"/>
              </a:rPr>
              <a:t>.</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应用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汽车</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安全气囊</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制动系统</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稳定系统</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仪表</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引擎管理</a:t>
            </a:r>
            <a:r>
              <a:rPr lang="en-GB" altLang="zh-CN" sz="1800" dirty="0">
                <a:latin typeface="Arial" panose="020B0604020202020204" pitchFamily="34" charset="0"/>
                <a:ea typeface="黑体" panose="02010609060101010101" pitchFamily="49" charset="-122"/>
                <a:cs typeface="Arial" panose="020B0604020202020204" pitchFamily="34" charset="0"/>
              </a:rPr>
              <a:t>     </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存储</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硬盘驱动器控制器</a:t>
            </a:r>
            <a:r>
              <a:rPr lang="en-GB" altLang="zh-CN" sz="1800" dirty="0">
                <a:latin typeface="Arial" panose="020B0604020202020204" pitchFamily="34" charset="0"/>
                <a:ea typeface="黑体" panose="02010609060101010101" pitchFamily="49" charset="-122"/>
                <a:cs typeface="Arial" panose="020B0604020202020204" pitchFamily="34" charset="0"/>
              </a:rPr>
              <a:t>,</a:t>
            </a:r>
            <a:r>
              <a:rPr lang="zh-CN" altLang="en-US" sz="1800" dirty="0">
                <a:latin typeface="Arial" panose="020B0604020202020204" pitchFamily="34" charset="0"/>
                <a:ea typeface="黑体" panose="02010609060101010101" pitchFamily="49" charset="-122"/>
                <a:cs typeface="Arial" panose="020B0604020202020204" pitchFamily="34" charset="0"/>
              </a:rPr>
              <a:t>固态硬盘控制器</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移动手持设备</a:t>
            </a:r>
            <a:r>
              <a:rPr lang="en-GB" altLang="zh-CN" sz="1800" dirty="0">
                <a:latin typeface="Arial" panose="020B0604020202020204" pitchFamily="34" charset="0"/>
                <a:ea typeface="黑体" panose="02010609060101010101" pitchFamily="49" charset="-122"/>
                <a:cs typeface="Arial" panose="020B0604020202020204" pitchFamily="34" charset="0"/>
              </a:rPr>
              <a:t>    3G, 4G, LTE, </a:t>
            </a:r>
            <a:r>
              <a:rPr lang="en-GB" altLang="zh-CN" sz="1800" dirty="0" err="1">
                <a:latin typeface="Arial" panose="020B0604020202020204" pitchFamily="34" charset="0"/>
                <a:ea typeface="黑体" panose="02010609060101010101" pitchFamily="49" charset="-122"/>
                <a:cs typeface="Arial" panose="020B0604020202020204" pitchFamily="34" charset="0"/>
              </a:rPr>
              <a:t>WiMax</a:t>
            </a:r>
            <a:r>
              <a:rPr lang="zh-CN" altLang="en-US" sz="1800" dirty="0">
                <a:latin typeface="Arial" panose="020B0604020202020204" pitchFamily="34" charset="0"/>
                <a:ea typeface="黑体" panose="02010609060101010101" pitchFamily="49" charset="-122"/>
                <a:cs typeface="Arial" panose="020B0604020202020204" pitchFamily="34" charset="0"/>
              </a:rPr>
              <a:t>智能手机和基带调制解调器</a:t>
            </a:r>
            <a:endParaRPr lang="en-GB" altLang="zh-CN" sz="18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1800" dirty="0">
                <a:latin typeface="Arial" panose="020B0604020202020204" pitchFamily="34" charset="0"/>
                <a:ea typeface="黑体" panose="02010609060101010101" pitchFamily="49" charset="-122"/>
                <a:cs typeface="Arial" panose="020B0604020202020204" pitchFamily="34" charset="0"/>
              </a:rPr>
              <a:t>嵌入式系统</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企业</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家庭</a:t>
            </a:r>
            <a:r>
              <a:rPr lang="en-GB" altLang="zh-CN" sz="1800" dirty="0">
                <a:latin typeface="Arial" panose="020B0604020202020204" pitchFamily="34" charset="0"/>
                <a:ea typeface="黑体" panose="02010609060101010101" pitchFamily="49" charset="-122"/>
                <a:cs typeface="Arial" panose="020B0604020202020204" pitchFamily="34" charset="0"/>
              </a:rPr>
              <a:t>, </a:t>
            </a:r>
            <a:r>
              <a:rPr lang="zh-CN" altLang="en-US" sz="1800" dirty="0">
                <a:latin typeface="Arial" panose="020B0604020202020204" pitchFamily="34" charset="0"/>
                <a:ea typeface="黑体" panose="02010609060101010101" pitchFamily="49" charset="-122"/>
                <a:cs typeface="Arial" panose="020B0604020202020204" pitchFamily="34" charset="0"/>
              </a:rPr>
              <a:t>相机</a:t>
            </a:r>
            <a:r>
              <a:rPr lang="en-GB" altLang="zh-CN" sz="1800" dirty="0">
                <a:latin typeface="Arial" panose="020B0604020202020204" pitchFamily="34" charset="0"/>
                <a:ea typeface="黑体" panose="02010609060101010101" pitchFamily="49" charset="-122"/>
                <a:cs typeface="Arial" panose="020B0604020202020204" pitchFamily="34" charset="0"/>
              </a:rPr>
              <a:t>…	</a:t>
            </a:r>
            <a:endParaRPr lang="en-GB" altLang="zh-CN" sz="1600" dirty="0">
              <a:latin typeface="Arial" panose="020B0604020202020204" pitchFamily="34" charset="0"/>
              <a:ea typeface="黑体" panose="02010609060101010101" pitchFamily="49" charset="-122"/>
              <a:cs typeface="Arial" panose="020B0604020202020204" pitchFamily="34" charset="0"/>
            </a:endParaRPr>
          </a:p>
        </p:txBody>
      </p:sp>
      <p:pic>
        <p:nvPicPr>
          <p:cNvPr id="20" name="Picture 4"/>
          <p:cNvPicPr>
            <a:picLocks noChangeAspect="1" noChangeArrowheads="1"/>
          </p:cNvPicPr>
          <p:nvPr>
            <p:custDataLst>
              <p:tags r:id="rId18"/>
            </p:custDataLst>
          </p:nvPr>
        </p:nvPicPr>
        <p:blipFill rotWithShape="1">
          <a:blip r:embed="rId19">
            <a:extLst>
              <a:ext uri="{28A0092B-C50C-407E-A947-70E740481C1C}">
                <a14:useLocalDpi xmlns:a14="http://schemas.microsoft.com/office/drawing/2010/main" val="0"/>
              </a:ext>
            </a:extLst>
          </a:blip>
          <a:srcRect l="25356" t="795" r="19733" b="57121"/>
          <a:stretch>
            <a:fillRect/>
          </a:stretch>
        </p:blipFill>
        <p:spPr bwMode="auto">
          <a:xfrm>
            <a:off x="6844396" y="1558570"/>
            <a:ext cx="4608293" cy="156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矩形 20"/>
          <p:cNvSpPr/>
          <p:nvPr>
            <p:custDataLst>
              <p:tags r:id="rId20"/>
            </p:custDataLst>
          </p:nvPr>
        </p:nvSpPr>
        <p:spPr>
          <a:xfrm>
            <a:off x="1441276" y="5577353"/>
            <a:ext cx="6212022" cy="646331"/>
          </a:xfrm>
          <a:prstGeom prst="rect">
            <a:avLst/>
          </a:prstGeom>
        </p:spPr>
        <p:txBody>
          <a:bodyPr wrap="none">
            <a:spAutoFit/>
          </a:bodyPr>
          <a:lstStyle/>
          <a:p>
            <a:r>
              <a:rPr lang="zh-CN" altLang="en-US" dirty="0"/>
              <a:t>更详细的信息：</a:t>
            </a:r>
            <a:endParaRPr lang="en-US" altLang="zh-CN" dirty="0"/>
          </a:p>
          <a:p>
            <a:r>
              <a:rPr lang="en-US" altLang="zh-CN" dirty="0"/>
              <a:t>https://developer.arm.com/ip-products/processors/cortex-r</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 calcmode="lin" valueType="num">
                                      <p:cBhvr additive="base">
                                        <p:cTn id="3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anim calcmode="lin" valueType="num">
                                      <p:cBhvr additive="base">
                                        <p:cTn id="3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xEl>
                                              <p:pRg st="3" end="3"/>
                                            </p:txEl>
                                          </p:spTgt>
                                        </p:tgtEl>
                                        <p:attrNameLst>
                                          <p:attrName>style.visibility</p:attrName>
                                        </p:attrNameLst>
                                      </p:cBhvr>
                                      <p:to>
                                        <p:strVal val="visible"/>
                                      </p:to>
                                    </p:set>
                                    <p:anim calcmode="lin" valueType="num">
                                      <p:cBhvr additive="base">
                                        <p:cTn id="45"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anim calcmode="lin" valueType="num">
                                      <p:cBhvr additive="base">
                                        <p:cTn id="5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xEl>
                                              <p:pRg st="5" end="5"/>
                                            </p:txEl>
                                          </p:spTgt>
                                        </p:tgtEl>
                                        <p:attrNameLst>
                                          <p:attrName>style.visibility</p:attrName>
                                        </p:attrNameLst>
                                      </p:cBhvr>
                                      <p:to>
                                        <p:strVal val="visible"/>
                                      </p:to>
                                    </p:set>
                                    <p:anim calcmode="lin" valueType="num">
                                      <p:cBhvr additive="base">
                                        <p:cTn id="5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anim calcmode="lin" valueType="num">
                                      <p:cBhvr additive="base">
                                        <p:cTn id="63"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8">
                                            <p:txEl>
                                              <p:pRg st="7" end="7"/>
                                            </p:txEl>
                                          </p:spTgt>
                                        </p:tgtEl>
                                        <p:attrNameLst>
                                          <p:attrName>style.visibility</p:attrName>
                                        </p:attrNameLst>
                                      </p:cBhvr>
                                      <p:to>
                                        <p:strVal val="visible"/>
                                      </p:to>
                                    </p:set>
                                    <p:anim calcmode="lin" valueType="num">
                                      <p:cBhvr additive="base">
                                        <p:cTn id="69" dur="500" fill="hold"/>
                                        <p:tgtEl>
                                          <p:spTgt spid="18">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8">
                                            <p:txEl>
                                              <p:pRg st="8" end="8"/>
                                            </p:txEl>
                                          </p:spTgt>
                                        </p:tgtEl>
                                        <p:attrNameLst>
                                          <p:attrName>style.visibility</p:attrName>
                                        </p:attrNameLst>
                                      </p:cBhvr>
                                      <p:to>
                                        <p:strVal val="visible"/>
                                      </p:to>
                                    </p:set>
                                    <p:anim calcmode="lin" valueType="num">
                                      <p:cBhvr additive="base">
                                        <p:cTn id="75" dur="500" fill="hold"/>
                                        <p:tgtEl>
                                          <p:spTgt spid="18">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8">
                                            <p:txEl>
                                              <p:pRg st="9" end="9"/>
                                            </p:txEl>
                                          </p:spTgt>
                                        </p:tgtEl>
                                        <p:attrNameLst>
                                          <p:attrName>style.visibility</p:attrName>
                                        </p:attrNameLst>
                                      </p:cBhvr>
                                      <p:to>
                                        <p:strVal val="visible"/>
                                      </p:to>
                                    </p:set>
                                    <p:anim calcmode="lin" valueType="num">
                                      <p:cBhvr additive="base">
                                        <p:cTn id="81" dur="500" fill="hold"/>
                                        <p:tgtEl>
                                          <p:spTgt spid="18">
                                            <p:txEl>
                                              <p:pRg st="9" end="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circle(in)">
                                      <p:cBhvr>
                                        <p:cTn id="87" dur="20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circle(in)">
                                      <p:cBhvr>
                                        <p:cTn id="9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6" name="文本框 5"/>
          <p:cNvSpPr txBox="1"/>
          <p:nvPr>
            <p:custDataLst>
              <p:tags r:id="rId2"/>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3"/>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4"/>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5"/>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6"/>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7"/>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40" name="Rectangle 3"/>
          <p:cNvSpPr txBox="1">
            <a:spLocks noChangeArrowheads="1"/>
          </p:cNvSpPr>
          <p:nvPr>
            <p:custDataLst>
              <p:tags r:id="rId8"/>
            </p:custDataLst>
          </p:nvPr>
        </p:nvSpPr>
        <p:spPr>
          <a:xfrm>
            <a:off x="1625844" y="17570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3" name="Rectangle 3"/>
          <p:cNvSpPr>
            <a:spLocks noGrp="1" noChangeArrowheads="1"/>
          </p:cNvSpPr>
          <p:nvPr>
            <p:custDataLst>
              <p:tags r:id="rId9"/>
            </p:custDataLst>
          </p:nvPr>
        </p:nvSpPr>
        <p:spPr bwMode="auto">
          <a:xfrm>
            <a:off x="1453758" y="891698"/>
            <a:ext cx="9312580"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pPr>
              <a:spcBef>
                <a:spcPts val="600"/>
              </a:spcBef>
              <a:defRPr/>
            </a:pPr>
            <a:r>
              <a:rPr lang="en-GB" altLang="zh-CN" dirty="0">
                <a:latin typeface="Arial" panose="020B0604020202020204" pitchFamily="34" charset="0"/>
                <a:ea typeface="黑体" panose="02010609060101010101" pitchFamily="49" charset="-122"/>
                <a:cs typeface="Arial" panose="020B0604020202020204" pitchFamily="34" charset="0"/>
              </a:rPr>
              <a:t>Cortex-M</a:t>
            </a:r>
            <a:r>
              <a:rPr lang="zh-CN" altLang="en-US" dirty="0">
                <a:latin typeface="Arial" panose="020B0604020202020204" pitchFamily="34" charset="0"/>
                <a:ea typeface="黑体" panose="02010609060101010101" pitchFamily="49" charset="-122"/>
                <a:cs typeface="Arial" panose="020B0604020202020204" pitchFamily="34" charset="0"/>
              </a:rPr>
              <a:t>系列</a:t>
            </a:r>
            <a:r>
              <a:rPr lang="en-GB" altLang="zh-CN" dirty="0">
                <a:latin typeface="Arial" panose="020B0604020202020204" pitchFamily="34" charset="0"/>
                <a:ea typeface="黑体" panose="02010609060101010101" pitchFamily="49" charset="-122"/>
                <a:cs typeface="Arial" panose="020B0604020202020204" pitchFamily="34" charset="0"/>
              </a:rPr>
              <a:t>: Cortex-M0, M0+, M1, M3, M4, M7</a:t>
            </a:r>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4" name="Rectangle 3"/>
          <p:cNvSpPr txBox="1">
            <a:spLocks noChangeArrowheads="1"/>
          </p:cNvSpPr>
          <p:nvPr>
            <p:custDataLst>
              <p:tags r:id="rId10"/>
            </p:custDataLst>
          </p:nvPr>
        </p:nvSpPr>
        <p:spPr>
          <a:xfrm>
            <a:off x="1494790" y="161570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5" name="Rectangle 3"/>
          <p:cNvSpPr txBox="1">
            <a:spLocks noChangeArrowheads="1"/>
          </p:cNvSpPr>
          <p:nvPr>
            <p:custDataLst>
              <p:tags r:id="rId11"/>
            </p:custDataLst>
          </p:nvPr>
        </p:nvSpPr>
        <p:spPr>
          <a:xfrm>
            <a:off x="1494789" y="161570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8" name="Rectangle 3"/>
          <p:cNvSpPr txBox="1">
            <a:spLocks noChangeArrowheads="1"/>
          </p:cNvSpPr>
          <p:nvPr>
            <p:custDataLst>
              <p:tags r:id="rId12"/>
            </p:custDataLst>
          </p:nvPr>
        </p:nvSpPr>
        <p:spPr>
          <a:xfrm>
            <a:off x="1829517" y="1418068"/>
            <a:ext cx="9028348" cy="2931047"/>
          </a:xfrm>
          <a:prstGeom prst="rect">
            <a:avLst/>
          </a:prstGeom>
        </p:spPr>
        <p:txBody>
          <a:bodyPr vert="horz" lIns="82550" tIns="41275" rIns="82550" bIns="4127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低功耗处理器用于嵌入式单片机应用系统</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高能效</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代码更小</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易于使用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嵌入式应用</a:t>
            </a:r>
            <a:endParaRPr lang="en-GB" altLang="zh-CN" sz="2000" dirty="0">
              <a:latin typeface="Arial" panose="020B0604020202020204" pitchFamily="34" charset="0"/>
              <a:ea typeface="黑体" panose="02010609060101010101" pitchFamily="49" charset="-122"/>
              <a:cs typeface="Arial" panose="020B0604020202020204" pitchFamily="34" charset="0"/>
            </a:endParaRPr>
          </a:p>
          <a:p>
            <a:pPr lvl="1">
              <a:spcBef>
                <a:spcPts val="600"/>
              </a:spcBef>
              <a:defRPr/>
            </a:pPr>
            <a:r>
              <a:rPr lang="zh-CN" altLang="en-US" sz="2000" dirty="0">
                <a:latin typeface="Arial" panose="020B0604020202020204" pitchFamily="34" charset="0"/>
                <a:ea typeface="黑体" panose="02010609060101010101" pitchFamily="49" charset="-122"/>
                <a:cs typeface="Arial" panose="020B0604020202020204" pitchFamily="34" charset="0"/>
              </a:rPr>
              <a:t>智能仪表、人机接口设备、汽车和工业控制系统、白色商品、消费产品和医疗仪器</a:t>
            </a:r>
            <a:r>
              <a:rPr lang="zh-CN" altLang="en-US" sz="2000" b="1" dirty="0">
                <a:latin typeface="Arial" panose="020B0604020202020204" pitchFamily="34" charset="0"/>
                <a:ea typeface="黑体" panose="02010609060101010101" pitchFamily="49" charset="-122"/>
                <a:cs typeface="Arial" panose="020B0604020202020204" pitchFamily="34" charset="0"/>
              </a:rPr>
              <a:t>。</a:t>
            </a:r>
            <a:endParaRPr lang="en-GB" altLang="zh-CN" sz="2000" dirty="0">
              <a:latin typeface="Arial" panose="020B0604020202020204" pitchFamily="34" charset="0"/>
              <a:ea typeface="黑体" panose="02010609060101010101" pitchFamily="49" charset="-122"/>
              <a:cs typeface="Arial" panose="020B0604020202020204" pitchFamily="34" charset="0"/>
            </a:endParaRPr>
          </a:p>
        </p:txBody>
      </p:sp>
      <p:pic>
        <p:nvPicPr>
          <p:cNvPr id="20" name="Picture 2"/>
          <p:cNvPicPr>
            <a:picLocks noChangeAspect="1" noChangeArrowheads="1"/>
          </p:cNvPicPr>
          <p:nvPr>
            <p:custDataLst>
              <p:tags r:id="rId13"/>
            </p:custDataLst>
          </p:nvPr>
        </p:nvPicPr>
        <p:blipFill rotWithShape="1">
          <a:blip r:embed="rId14">
            <a:extLst>
              <a:ext uri="{28A0092B-C50C-407E-A947-70E740481C1C}">
                <a14:useLocalDpi xmlns:a14="http://schemas.microsoft.com/office/drawing/2010/main" val="0"/>
              </a:ext>
            </a:extLst>
          </a:blip>
          <a:srcRect l="15839" t="15562" r="7537" b="14744"/>
          <a:stretch>
            <a:fillRect/>
          </a:stretch>
        </p:blipFill>
        <p:spPr bwMode="auto">
          <a:xfrm>
            <a:off x="1734540" y="4095863"/>
            <a:ext cx="9240556" cy="208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custDataLst>
              <p:tags r:id="rId15"/>
            </p:custDataLst>
          </p:nvPr>
        </p:nvSpPr>
        <p:spPr>
          <a:xfrm>
            <a:off x="8959590" y="6164672"/>
            <a:ext cx="2274982" cy="369332"/>
          </a:xfrm>
          <a:prstGeom prst="rect">
            <a:avLst/>
          </a:prstGeom>
        </p:spPr>
        <p:txBody>
          <a:bodyPr wrap="none">
            <a:spAutoFit/>
          </a:bodyPr>
          <a:lstStyle/>
          <a:p>
            <a:r>
              <a:rPr lang="zh-CN" altLang="en-US" dirty="0"/>
              <a:t>最高性能控制和DSP</a:t>
            </a:r>
            <a:endParaRPr lang="zh-CN" altLang="en-US" dirty="0"/>
          </a:p>
        </p:txBody>
      </p:sp>
      <p:sp>
        <p:nvSpPr>
          <p:cNvPr id="21" name="矩形 20"/>
          <p:cNvSpPr/>
          <p:nvPr>
            <p:custDataLst>
              <p:tags r:id="rId16"/>
            </p:custDataLst>
          </p:nvPr>
        </p:nvSpPr>
        <p:spPr>
          <a:xfrm>
            <a:off x="7146273" y="6181774"/>
            <a:ext cx="1813317" cy="369332"/>
          </a:xfrm>
          <a:prstGeom prst="rect">
            <a:avLst/>
          </a:prstGeom>
        </p:spPr>
        <p:txBody>
          <a:bodyPr wrap="none">
            <a:spAutoFit/>
          </a:bodyPr>
          <a:lstStyle/>
          <a:p>
            <a:r>
              <a:rPr lang="zh-CN" altLang="en-US" dirty="0"/>
              <a:t>主流控制与DSP</a:t>
            </a:r>
            <a:endParaRPr lang="zh-CN" altLang="en-US" dirty="0"/>
          </a:p>
        </p:txBody>
      </p:sp>
      <p:sp>
        <p:nvSpPr>
          <p:cNvPr id="22" name="矩形 21"/>
          <p:cNvSpPr/>
          <p:nvPr>
            <p:custDataLst>
              <p:tags r:id="rId17"/>
            </p:custDataLst>
          </p:nvPr>
        </p:nvSpPr>
        <p:spPr>
          <a:xfrm>
            <a:off x="5655667" y="6181774"/>
            <a:ext cx="1107996" cy="369332"/>
          </a:xfrm>
          <a:prstGeom prst="rect">
            <a:avLst/>
          </a:prstGeom>
        </p:spPr>
        <p:txBody>
          <a:bodyPr wrap="none">
            <a:spAutoFit/>
          </a:bodyPr>
          <a:lstStyle/>
          <a:p>
            <a:r>
              <a:rPr lang="zh-CN" altLang="en-US" dirty="0"/>
              <a:t>性能效率</a:t>
            </a:r>
            <a:endParaRPr lang="zh-CN" altLang="en-US" dirty="0"/>
          </a:p>
        </p:txBody>
      </p:sp>
      <p:sp>
        <p:nvSpPr>
          <p:cNvPr id="23" name="矩形 22"/>
          <p:cNvSpPr/>
          <p:nvPr>
            <p:custDataLst>
              <p:tags r:id="rId18"/>
            </p:custDataLst>
          </p:nvPr>
        </p:nvSpPr>
        <p:spPr>
          <a:xfrm>
            <a:off x="3591025" y="6150161"/>
            <a:ext cx="1569660" cy="369332"/>
          </a:xfrm>
          <a:prstGeom prst="rect">
            <a:avLst/>
          </a:prstGeom>
        </p:spPr>
        <p:txBody>
          <a:bodyPr wrap="none">
            <a:spAutoFit/>
          </a:bodyPr>
          <a:lstStyle/>
          <a:p>
            <a:r>
              <a:rPr lang="zh-CN" altLang="en-US" dirty="0"/>
              <a:t>最高能源效率</a:t>
            </a:r>
            <a:endParaRPr lang="zh-CN" altLang="en-US" dirty="0"/>
          </a:p>
        </p:txBody>
      </p:sp>
      <p:sp>
        <p:nvSpPr>
          <p:cNvPr id="24" name="矩形 23"/>
          <p:cNvSpPr/>
          <p:nvPr>
            <p:custDataLst>
              <p:tags r:id="rId19"/>
            </p:custDataLst>
          </p:nvPr>
        </p:nvSpPr>
        <p:spPr>
          <a:xfrm>
            <a:off x="1734540" y="6176172"/>
            <a:ext cx="1800493" cy="369332"/>
          </a:xfrm>
          <a:prstGeom prst="rect">
            <a:avLst/>
          </a:prstGeom>
        </p:spPr>
        <p:txBody>
          <a:bodyPr wrap="none">
            <a:spAutoFit/>
          </a:bodyPr>
          <a:lstStyle/>
          <a:p>
            <a:r>
              <a:rPr lang="zh-CN" altLang="en-US" dirty="0"/>
              <a:t>最低成本低功耗</a:t>
            </a:r>
            <a:endParaRPr lang="zh-CN" altLang="en-US" dirty="0"/>
          </a:p>
        </p:txBody>
      </p:sp>
      <p:sp>
        <p:nvSpPr>
          <p:cNvPr id="26" name="矩形 25"/>
          <p:cNvSpPr/>
          <p:nvPr>
            <p:custDataLst>
              <p:tags r:id="rId20"/>
            </p:custDataLst>
          </p:nvPr>
        </p:nvSpPr>
        <p:spPr>
          <a:xfrm>
            <a:off x="4346742" y="1973712"/>
            <a:ext cx="6864586" cy="646331"/>
          </a:xfrm>
          <a:prstGeom prst="rect">
            <a:avLst/>
          </a:prstGeom>
        </p:spPr>
        <p:txBody>
          <a:bodyPr wrap="square">
            <a:spAutoFit/>
          </a:bodyPr>
          <a:lstStyle/>
          <a:p>
            <a:r>
              <a:rPr lang="zh-CN" altLang="en-US" dirty="0">
                <a:hlinkClick r:id="rId21"/>
              </a:rPr>
              <a:t>更详细类型 </a:t>
            </a:r>
            <a:endParaRPr lang="en-US" altLang="zh-CN" dirty="0">
              <a:hlinkClick r:id="rId21"/>
            </a:endParaRPr>
          </a:p>
          <a:p>
            <a:r>
              <a:rPr lang="en-US" altLang="zh-CN" dirty="0">
                <a:hlinkClick r:id="rId21"/>
              </a:rPr>
              <a:t>https://developer.arm.com/ip-products/processors/cortex-m</a:t>
            </a:r>
            <a:endParaRPr lang="zh-CN" altLang="en-US" dirty="0"/>
          </a:p>
        </p:txBody>
      </p:sp>
      <p:pic>
        <p:nvPicPr>
          <p:cNvPr id="12" name="PA_图片 11"/>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 calcmode="lin" valueType="num">
                                      <p:cBhvr additive="base">
                                        <p:cTn id="3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anim calcmode="lin" valueType="num">
                                      <p:cBhvr additive="base">
                                        <p:cTn id="3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xEl>
                                              <p:pRg st="3" end="3"/>
                                            </p:txEl>
                                          </p:spTgt>
                                        </p:tgtEl>
                                        <p:attrNameLst>
                                          <p:attrName>style.visibility</p:attrName>
                                        </p:attrNameLst>
                                      </p:cBhvr>
                                      <p:to>
                                        <p:strVal val="visible"/>
                                      </p:to>
                                    </p:set>
                                    <p:anim calcmode="lin" valueType="num">
                                      <p:cBhvr additive="base">
                                        <p:cTn id="45"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anim calcmode="lin" valueType="num">
                                      <p:cBhvr additive="base">
                                        <p:cTn id="51"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xEl>
                                              <p:pRg st="5" end="5"/>
                                            </p:txEl>
                                          </p:spTgt>
                                        </p:tgtEl>
                                        <p:attrNameLst>
                                          <p:attrName>style.visibility</p:attrName>
                                        </p:attrNameLst>
                                      </p:cBhvr>
                                      <p:to>
                                        <p:strVal val="visible"/>
                                      </p:to>
                                    </p:set>
                                    <p:anim calcmode="lin" valueType="num">
                                      <p:cBhvr additive="base">
                                        <p:cTn id="5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in)">
                                      <p:cBhvr>
                                        <p:cTn id="63" dur="20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1026" name="Picture 2"/>
          <p:cNvPicPr>
            <a:picLocks noChangeAspect="1" noChangeArrowheads="1"/>
          </p:cNvPicPr>
          <p:nvPr>
            <p:custDataLst>
              <p:tags r:id="rId10"/>
            </p:custDataLst>
          </p:nvPr>
        </p:nvPicPr>
        <p:blipFill rotWithShape="1">
          <a:blip r:embed="rId11">
            <a:extLst>
              <a:ext uri="{28A0092B-C50C-407E-A947-70E740481C1C}">
                <a14:useLocalDpi xmlns:a14="http://schemas.microsoft.com/office/drawing/2010/main" val="0"/>
              </a:ext>
            </a:extLst>
          </a:blip>
          <a:srcRect t="23714" r="1217" b="26968"/>
          <a:stretch>
            <a:fillRect/>
          </a:stretch>
        </p:blipFill>
        <p:spPr bwMode="auto">
          <a:xfrm>
            <a:off x="1664577" y="1684348"/>
            <a:ext cx="9317721" cy="34889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par>
                                <p:cTn id="23" presetID="26"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wipe(down)">
                                      <p:cBhvr>
                                        <p:cTn id="25" dur="580">
                                          <p:stCondLst>
                                            <p:cond delay="0"/>
                                          </p:stCondLst>
                                        </p:cTn>
                                        <p:tgtEl>
                                          <p:spTgt spid="1026"/>
                                        </p:tgtEl>
                                      </p:cBhvr>
                                    </p:animEffect>
                                    <p:anim calcmode="lin" valueType="num">
                                      <p:cBhvr>
                                        <p:cTn id="26"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31" dur="26">
                                          <p:stCondLst>
                                            <p:cond delay="650"/>
                                          </p:stCondLst>
                                        </p:cTn>
                                        <p:tgtEl>
                                          <p:spTgt spid="1026"/>
                                        </p:tgtEl>
                                      </p:cBhvr>
                                      <p:to x="100000" y="60000"/>
                                    </p:animScale>
                                    <p:animScale>
                                      <p:cBhvr>
                                        <p:cTn id="32" dur="166" decel="50000">
                                          <p:stCondLst>
                                            <p:cond delay="676"/>
                                          </p:stCondLst>
                                        </p:cTn>
                                        <p:tgtEl>
                                          <p:spTgt spid="1026"/>
                                        </p:tgtEl>
                                      </p:cBhvr>
                                      <p:to x="100000" y="100000"/>
                                    </p:animScale>
                                    <p:animScale>
                                      <p:cBhvr>
                                        <p:cTn id="33" dur="26">
                                          <p:stCondLst>
                                            <p:cond delay="1312"/>
                                          </p:stCondLst>
                                        </p:cTn>
                                        <p:tgtEl>
                                          <p:spTgt spid="1026"/>
                                        </p:tgtEl>
                                      </p:cBhvr>
                                      <p:to x="100000" y="80000"/>
                                    </p:animScale>
                                    <p:animScale>
                                      <p:cBhvr>
                                        <p:cTn id="34" dur="166" decel="50000">
                                          <p:stCondLst>
                                            <p:cond delay="1338"/>
                                          </p:stCondLst>
                                        </p:cTn>
                                        <p:tgtEl>
                                          <p:spTgt spid="1026"/>
                                        </p:tgtEl>
                                      </p:cBhvr>
                                      <p:to x="100000" y="100000"/>
                                    </p:animScale>
                                    <p:animScale>
                                      <p:cBhvr>
                                        <p:cTn id="35" dur="26">
                                          <p:stCondLst>
                                            <p:cond delay="1642"/>
                                          </p:stCondLst>
                                        </p:cTn>
                                        <p:tgtEl>
                                          <p:spTgt spid="1026"/>
                                        </p:tgtEl>
                                      </p:cBhvr>
                                      <p:to x="100000" y="90000"/>
                                    </p:animScale>
                                    <p:animScale>
                                      <p:cBhvr>
                                        <p:cTn id="36" dur="166" decel="50000">
                                          <p:stCondLst>
                                            <p:cond delay="1668"/>
                                          </p:stCondLst>
                                        </p:cTn>
                                        <p:tgtEl>
                                          <p:spTgt spid="1026"/>
                                        </p:tgtEl>
                                      </p:cBhvr>
                                      <p:to x="100000" y="100000"/>
                                    </p:animScale>
                                    <p:animScale>
                                      <p:cBhvr>
                                        <p:cTn id="37" dur="26">
                                          <p:stCondLst>
                                            <p:cond delay="1808"/>
                                          </p:stCondLst>
                                        </p:cTn>
                                        <p:tgtEl>
                                          <p:spTgt spid="1026"/>
                                        </p:tgtEl>
                                      </p:cBhvr>
                                      <p:to x="100000" y="95000"/>
                                    </p:animScale>
                                    <p:animScale>
                                      <p:cBhvr>
                                        <p:cTn id="38"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6" name="文本框 5"/>
          <p:cNvSpPr txBox="1"/>
          <p:nvPr>
            <p:custDataLst>
              <p:tags r:id="rId2"/>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3"/>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4"/>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5"/>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6"/>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7"/>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40" name="Rectangle 3"/>
          <p:cNvSpPr txBox="1">
            <a:spLocks noChangeArrowheads="1"/>
          </p:cNvSpPr>
          <p:nvPr>
            <p:custDataLst>
              <p:tags r:id="rId8"/>
            </p:custDataLst>
          </p:nvPr>
        </p:nvSpPr>
        <p:spPr>
          <a:xfrm>
            <a:off x="1625844" y="17570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2" name="Rectangle 3"/>
          <p:cNvSpPr txBox="1">
            <a:spLocks noChangeArrowheads="1"/>
          </p:cNvSpPr>
          <p:nvPr>
            <p:custDataLst>
              <p:tags r:id="rId9"/>
            </p:custDataLst>
          </p:nvPr>
        </p:nvSpPr>
        <p:spPr>
          <a:xfrm>
            <a:off x="1108954" y="179895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0"/>
            </p:custDataLst>
          </p:nvPr>
        </p:nvSpPr>
        <p:spPr>
          <a:xfrm>
            <a:off x="1159510" y="1713491"/>
            <a:ext cx="94297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2" name="Rectangle 3"/>
          <p:cNvSpPr txBox="1">
            <a:spLocks noChangeArrowheads="1"/>
          </p:cNvSpPr>
          <p:nvPr>
            <p:custDataLst>
              <p:tags r:id="rId11"/>
            </p:custDataLst>
          </p:nvPr>
        </p:nvSpPr>
        <p:spPr>
          <a:xfrm>
            <a:off x="1159509" y="171349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pic>
        <p:nvPicPr>
          <p:cNvPr id="19" name="图片 18"/>
          <p:cNvPicPr>
            <a:picLocks noChangeAspect="1"/>
          </p:cNvPicPr>
          <p:nvPr>
            <p:custDataLst>
              <p:tags r:id="rId12"/>
            </p:custDataLst>
          </p:nvPr>
        </p:nvPicPr>
        <p:blipFill>
          <a:blip r:embed="rId13"/>
          <a:stretch>
            <a:fillRect/>
          </a:stretch>
        </p:blipFill>
        <p:spPr>
          <a:xfrm>
            <a:off x="1127465" y="1207658"/>
            <a:ext cx="4909292" cy="4915061"/>
          </a:xfrm>
          <a:prstGeom prst="rect">
            <a:avLst/>
          </a:prstGeom>
        </p:spPr>
      </p:pic>
      <p:pic>
        <p:nvPicPr>
          <p:cNvPr id="15" name="图片 14"/>
          <p:cNvPicPr>
            <a:picLocks noChangeAspect="1"/>
          </p:cNvPicPr>
          <p:nvPr>
            <p:custDataLst>
              <p:tags r:id="rId14"/>
            </p:custDataLst>
          </p:nvPr>
        </p:nvPicPr>
        <p:blipFill>
          <a:blip r:embed="rId15"/>
          <a:stretch>
            <a:fillRect/>
          </a:stretch>
        </p:blipFill>
        <p:spPr>
          <a:xfrm>
            <a:off x="6303364" y="1207658"/>
            <a:ext cx="4990839" cy="4990839"/>
          </a:xfrm>
          <a:prstGeom prst="rect">
            <a:avLst/>
          </a:prstGeom>
        </p:spPr>
      </p:pic>
      <p:pic>
        <p:nvPicPr>
          <p:cNvPr id="3" name="PA_图片 11"/>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6" name="文本框 5"/>
          <p:cNvSpPr txBox="1"/>
          <p:nvPr>
            <p:custDataLst>
              <p:tags r:id="rId2"/>
            </p:custDataLst>
          </p:nvPr>
        </p:nvSpPr>
        <p:spPr>
          <a:xfrm>
            <a:off x="1019770" y="219693"/>
            <a:ext cx="4230551" cy="521970"/>
          </a:xfrm>
          <a:prstGeom prst="rect">
            <a:avLst/>
          </a:prstGeom>
          <a:noFill/>
        </p:spPr>
        <p:txBody>
          <a:bodyPr wrap="square" rtlCol="0">
            <a:spAutoFit/>
          </a:bodyPr>
          <a:lstStyle/>
          <a:p>
            <a:r>
              <a:rPr sz="2800" b="1" spc="300" dirty="0">
                <a:solidFill>
                  <a:schemeClr val="tx1">
                    <a:lumMod val="75000"/>
                    <a:lumOff val="25000"/>
                  </a:schemeClr>
                </a:solidFill>
              </a:rPr>
              <a:t>ARM处理器</a:t>
            </a:r>
            <a:endParaRPr sz="2800" b="1" spc="300" dirty="0">
              <a:solidFill>
                <a:schemeClr val="tx1">
                  <a:lumMod val="75000"/>
                  <a:lumOff val="25000"/>
                </a:schemeClr>
              </a:solidFill>
            </a:endParaRPr>
          </a:p>
        </p:txBody>
      </p:sp>
      <p:sp>
        <p:nvSpPr>
          <p:cNvPr id="7" name="矩形 6"/>
          <p:cNvSpPr/>
          <p:nvPr>
            <p:custDataLst>
              <p:tags r:id="rId3"/>
            </p:custDataLst>
          </p:nvPr>
        </p:nvSpPr>
        <p:spPr>
          <a:xfrm>
            <a:off x="337462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8" name="矩形 7"/>
          <p:cNvSpPr/>
          <p:nvPr>
            <p:custDataLst>
              <p:tags r:id="rId4"/>
            </p:custDataLst>
          </p:nvPr>
        </p:nvSpPr>
        <p:spPr>
          <a:xfrm>
            <a:off x="3389630" y="233680"/>
            <a:ext cx="3569335" cy="521970"/>
          </a:xfrm>
          <a:prstGeom prst="rect">
            <a:avLst/>
          </a:prstGeom>
        </p:spPr>
        <p:txBody>
          <a:bodyPr wrap="square">
            <a:spAutoFit/>
          </a:bodyPr>
          <a:lstStyle/>
          <a:p>
            <a:pPr algn="l"/>
            <a:r>
              <a:rPr lang="zh-CN" altLang="en-US" sz="2800" spc="300" dirty="0">
                <a:solidFill>
                  <a:schemeClr val="tx1">
                    <a:lumMod val="75000"/>
                    <a:lumOff val="25000"/>
                  </a:schemeClr>
                </a:solidFill>
              </a:rPr>
              <a:t>ARM应用领域</a:t>
            </a:r>
            <a:endParaRPr lang="zh-CN" altLang="en-US" sz="2800" spc="300" dirty="0">
              <a:solidFill>
                <a:schemeClr val="tx1">
                  <a:lumMod val="75000"/>
                  <a:lumOff val="25000"/>
                </a:schemeClr>
              </a:solidFill>
            </a:endParaRPr>
          </a:p>
        </p:txBody>
      </p:sp>
      <p:grpSp>
        <p:nvGrpSpPr>
          <p:cNvPr id="9" name="组合 8"/>
          <p:cNvGrpSpPr/>
          <p:nvPr/>
        </p:nvGrpSpPr>
        <p:grpSpPr>
          <a:xfrm>
            <a:off x="289800" y="11250"/>
            <a:ext cx="720670" cy="968693"/>
            <a:chOff x="4438980" y="1414639"/>
            <a:chExt cx="720670" cy="968693"/>
          </a:xfrm>
        </p:grpSpPr>
        <p:sp>
          <p:nvSpPr>
            <p:cNvPr id="10" name="圆角矩形 22"/>
            <p:cNvSpPr/>
            <p:nvPr>
              <p:custDataLst>
                <p:tags r:id="rId5"/>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3" name="文本框 12"/>
            <p:cNvSpPr txBox="1"/>
            <p:nvPr>
              <p:custDataLst>
                <p:tags r:id="rId6"/>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4" name="圆角矩形 9"/>
            <p:cNvSpPr/>
            <p:nvPr>
              <p:custDataLst>
                <p:tags r:id="rId7"/>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40" name="Rectangle 3"/>
          <p:cNvSpPr txBox="1">
            <a:spLocks noChangeArrowheads="1"/>
          </p:cNvSpPr>
          <p:nvPr>
            <p:custDataLst>
              <p:tags r:id="rId8"/>
            </p:custDataLst>
          </p:nvPr>
        </p:nvSpPr>
        <p:spPr>
          <a:xfrm>
            <a:off x="1625844" y="17570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2" name="Rectangle 3"/>
          <p:cNvSpPr>
            <a:spLocks noGrp="1" noChangeArrowheads="1"/>
          </p:cNvSpPr>
          <p:nvPr>
            <p:custDataLst>
              <p:tags r:id="rId9"/>
            </p:custDataLst>
          </p:nvPr>
        </p:nvSpPr>
        <p:spPr bwMode="auto">
          <a:xfrm>
            <a:off x="1411848" y="807878"/>
            <a:ext cx="8643368" cy="5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defRPr>
            </a:lvl9pPr>
          </a:lstStyle>
          <a:p>
            <a:r>
              <a:rPr lang="en-US" altLang="zh-CN" dirty="0"/>
              <a:t>ARM Cortex</a:t>
            </a:r>
            <a:r>
              <a:rPr lang="zh-CN" altLang="en-US" dirty="0"/>
              <a:t>系列处理器应用示例</a:t>
            </a:r>
            <a:endParaRPr lang="zh-CN" altLang="en-US" dirty="0"/>
          </a:p>
        </p:txBody>
      </p:sp>
      <p:sp>
        <p:nvSpPr>
          <p:cNvPr id="12" name="Rectangle 3"/>
          <p:cNvSpPr txBox="1">
            <a:spLocks noChangeArrowheads="1"/>
          </p:cNvSpPr>
          <p:nvPr>
            <p:custDataLst>
              <p:tags r:id="rId10"/>
            </p:custDataLst>
          </p:nvPr>
        </p:nvSpPr>
        <p:spPr>
          <a:xfrm>
            <a:off x="1402324" y="1617345"/>
            <a:ext cx="10451856" cy="4781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solidFill>
                <a:srgbClr val="FF0000"/>
              </a:solidFill>
              <a:latin typeface="楷体_GB2312" pitchFamily="49" charset="-122"/>
              <a:ea typeface="楷体_GB2312" pitchFamily="49" charset="-122"/>
            </a:endParaRPr>
          </a:p>
        </p:txBody>
      </p:sp>
      <p:sp>
        <p:nvSpPr>
          <p:cNvPr id="16" name="Rectangle 3"/>
          <p:cNvSpPr txBox="1">
            <a:spLocks noChangeArrowheads="1"/>
          </p:cNvSpPr>
          <p:nvPr>
            <p:custDataLst>
              <p:tags r:id="rId11"/>
            </p:custDataLst>
          </p:nvPr>
        </p:nvSpPr>
        <p:spPr>
          <a:xfrm>
            <a:off x="1402323" y="1713669"/>
            <a:ext cx="649237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5" name="Rectangle 3"/>
          <p:cNvSpPr txBox="1">
            <a:spLocks noChangeArrowheads="1"/>
          </p:cNvSpPr>
          <p:nvPr>
            <p:custDataLst>
              <p:tags r:id="rId12"/>
            </p:custDataLst>
          </p:nvPr>
        </p:nvSpPr>
        <p:spPr>
          <a:xfrm>
            <a:off x="1452879" y="1531881"/>
            <a:ext cx="7477125" cy="4095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Times New Roman" panose="02020603050405020304" pitchFamily="18" charset="0"/>
            </a:endParaRPr>
          </a:p>
        </p:txBody>
      </p:sp>
      <p:sp>
        <p:nvSpPr>
          <p:cNvPr id="19" name="Rectangle 3"/>
          <p:cNvSpPr txBox="1">
            <a:spLocks noChangeArrowheads="1"/>
          </p:cNvSpPr>
          <p:nvPr>
            <p:custDataLst>
              <p:tags r:id="rId13"/>
            </p:custDataLst>
          </p:nvPr>
        </p:nvSpPr>
        <p:spPr>
          <a:xfrm>
            <a:off x="1452878" y="1521949"/>
            <a:ext cx="4978402" cy="4577024"/>
          </a:xfrm>
          <a:prstGeom prst="rect">
            <a:avLst/>
          </a:prstGeom>
        </p:spPr>
        <p:txBody>
          <a:bodyPr vert="horz" lIns="82550" tIns="41275" rIns="82550" bIns="4127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endParaRPr lang="zh-CN" altLang="en-US" sz="2400" dirty="0">
              <a:latin typeface="楷体_GB2312" pitchFamily="49" charset="-122"/>
              <a:ea typeface="楷体_GB2312" pitchFamily="49" charset="-122"/>
            </a:endParaRPr>
          </a:p>
        </p:txBody>
      </p:sp>
      <p:sp>
        <p:nvSpPr>
          <p:cNvPr id="27" name="Content Placeholder 2"/>
          <p:cNvSpPr txBox="1"/>
          <p:nvPr>
            <p:custDataLst>
              <p:tags r:id="rId14"/>
            </p:custDataLst>
          </p:nvPr>
        </p:nvSpPr>
        <p:spPr>
          <a:xfrm>
            <a:off x="1507592" y="1535358"/>
            <a:ext cx="6267012" cy="418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endParaRPr lang="en-GB" sz="1800" dirty="0">
              <a:latin typeface="Arial" panose="020B0604020202020204" pitchFamily="34" charset="0"/>
              <a:ea typeface="黑体" panose="02010609060101010101" pitchFamily="49" charset="-122"/>
              <a:cs typeface="Arial" panose="020B0604020202020204" pitchFamily="34" charset="0"/>
            </a:endParaRPr>
          </a:p>
        </p:txBody>
      </p:sp>
      <p:grpSp>
        <p:nvGrpSpPr>
          <p:cNvPr id="63" name="Group 12"/>
          <p:cNvGrpSpPr/>
          <p:nvPr/>
        </p:nvGrpSpPr>
        <p:grpSpPr>
          <a:xfrm>
            <a:off x="1563329" y="1423841"/>
            <a:ext cx="9237848" cy="1446699"/>
            <a:chOff x="163777" y="985471"/>
            <a:chExt cx="11961565" cy="1873249"/>
          </a:xfrm>
        </p:grpSpPr>
        <p:grpSp>
          <p:nvGrpSpPr>
            <p:cNvPr id="64" name="Group 11"/>
            <p:cNvGrpSpPr/>
            <p:nvPr/>
          </p:nvGrpSpPr>
          <p:grpSpPr>
            <a:xfrm>
              <a:off x="1713235" y="985471"/>
              <a:ext cx="10412107" cy="1873249"/>
              <a:chOff x="12697" y="985471"/>
              <a:chExt cx="12112645" cy="1873249"/>
            </a:xfrm>
          </p:grpSpPr>
          <p:pic>
            <p:nvPicPr>
              <p:cNvPr id="66" name="Picture 2"/>
              <p:cNvPicPr>
                <a:picLocks noChangeAspect="1" noChangeArrowheads="1"/>
              </p:cNvPicPr>
              <p:nvPr>
                <p:custDataLst>
                  <p:tags r:id="rId15"/>
                </p:custDataLst>
              </p:nvPr>
            </p:nvPicPr>
            <p:blipFill>
              <a:blip r:embed="rId16"/>
              <a:srcRect r="68773" b="52895"/>
              <a:stretch>
                <a:fillRect/>
              </a:stretch>
            </p:blipFill>
            <p:spPr bwMode="auto">
              <a:xfrm>
                <a:off x="793545" y="985471"/>
                <a:ext cx="2069561" cy="1465263"/>
              </a:xfrm>
              <a:prstGeom prst="rect">
                <a:avLst/>
              </a:prstGeom>
              <a:noFill/>
              <a:ln w="9525">
                <a:noFill/>
                <a:miter lim="800000"/>
                <a:headEnd/>
                <a:tailEnd/>
              </a:ln>
            </p:spPr>
          </p:pic>
          <p:grpSp>
            <p:nvGrpSpPr>
              <p:cNvPr id="67" name="Group 14"/>
              <p:cNvGrpSpPr/>
              <p:nvPr/>
            </p:nvGrpSpPr>
            <p:grpSpPr bwMode="auto">
              <a:xfrm>
                <a:off x="6915466" y="1014046"/>
                <a:ext cx="2568964" cy="1577975"/>
                <a:chOff x="3839" y="2951"/>
                <a:chExt cx="1214" cy="994"/>
              </a:xfrm>
            </p:grpSpPr>
            <p:pic>
              <p:nvPicPr>
                <p:cNvPr id="87" name="Picture 15" descr="MIELE K8967 SED-1"/>
                <p:cNvPicPr>
                  <a:picLocks noChangeAspect="1" noChangeArrowheads="1"/>
                </p:cNvPicPr>
                <p:nvPr>
                  <p:custDataLst>
                    <p:tags r:id="rId17"/>
                  </p:custDataLst>
                </p:nvPr>
              </p:nvPicPr>
              <p:blipFill>
                <a:blip r:embed="rId18"/>
                <a:srcRect/>
                <a:stretch>
                  <a:fillRect/>
                </a:stretch>
              </p:blipFill>
              <p:spPr bwMode="auto">
                <a:xfrm>
                  <a:off x="3839" y="2951"/>
                  <a:ext cx="844" cy="869"/>
                </a:xfrm>
                <a:prstGeom prst="rect">
                  <a:avLst/>
                </a:prstGeom>
                <a:noFill/>
                <a:ln w="9525">
                  <a:noFill/>
                  <a:miter lim="800000"/>
                  <a:headEnd/>
                  <a:tailEnd/>
                </a:ln>
              </p:spPr>
            </p:pic>
            <p:pic>
              <p:nvPicPr>
                <p:cNvPr id="88" name="Picture 16"/>
                <p:cNvPicPr>
                  <a:picLocks noChangeAspect="1" noChangeArrowheads="1"/>
                </p:cNvPicPr>
                <p:nvPr>
                  <p:custDataLst>
                    <p:tags r:id="rId19"/>
                  </p:custDataLst>
                </p:nvPr>
              </p:nvPicPr>
              <p:blipFill>
                <a:blip r:embed="rId20"/>
                <a:srcRect/>
                <a:stretch>
                  <a:fillRect/>
                </a:stretch>
              </p:blipFill>
              <p:spPr bwMode="auto">
                <a:xfrm>
                  <a:off x="4455" y="3167"/>
                  <a:ext cx="456" cy="627"/>
                </a:xfrm>
                <a:prstGeom prst="rect">
                  <a:avLst/>
                </a:prstGeom>
                <a:noFill/>
                <a:ln w="9525">
                  <a:noFill/>
                  <a:miter lim="800000"/>
                  <a:headEnd/>
                  <a:tailEnd/>
                </a:ln>
              </p:spPr>
            </p:pic>
            <p:sp>
              <p:nvSpPr>
                <p:cNvPr id="89" name="Text Box 17"/>
                <p:cNvSpPr txBox="1">
                  <a:spLocks noChangeArrowheads="1"/>
                </p:cNvSpPr>
                <p:nvPr>
                  <p:custDataLst>
                    <p:tags r:id="rId21"/>
                  </p:custDataLst>
                </p:nvPr>
              </p:nvSpPr>
              <p:spPr bwMode="auto">
                <a:xfrm>
                  <a:off x="3928" y="3800"/>
                  <a:ext cx="1125" cy="145"/>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zh-CN" altLang="en-US" sz="900" b="0" dirty="0"/>
                    <a:t>节能产品</a:t>
                  </a:r>
                  <a:endParaRPr lang="en-GB" sz="900" dirty="0">
                    <a:cs typeface="Arial" panose="020B0604020202020204" pitchFamily="34" charset="0"/>
                  </a:endParaRPr>
                </a:p>
              </p:txBody>
            </p:sp>
          </p:grpSp>
          <p:pic>
            <p:nvPicPr>
              <p:cNvPr id="68" name="Picture 6" descr="meter"/>
              <p:cNvPicPr>
                <a:picLocks noChangeAspect="1" noChangeArrowheads="1"/>
              </p:cNvPicPr>
              <p:nvPr>
                <p:custDataLst>
                  <p:tags r:id="rId22"/>
                </p:custDataLst>
              </p:nvPr>
            </p:nvPicPr>
            <p:blipFill>
              <a:blip r:embed="rId23"/>
              <a:srcRect/>
              <a:stretch>
                <a:fillRect/>
              </a:stretch>
            </p:blipFill>
            <p:spPr bwMode="auto">
              <a:xfrm>
                <a:off x="9717202" y="2003058"/>
                <a:ext cx="770266" cy="855662"/>
              </a:xfrm>
              <a:prstGeom prst="rect">
                <a:avLst/>
              </a:prstGeom>
              <a:noFill/>
              <a:ln w="9525">
                <a:noFill/>
                <a:miter lim="800000"/>
                <a:headEnd/>
                <a:tailEnd/>
              </a:ln>
            </p:spPr>
          </p:pic>
          <p:pic>
            <p:nvPicPr>
              <p:cNvPr id="69" name="Picture 7"/>
              <p:cNvPicPr>
                <a:picLocks noChangeAspect="1" noChangeArrowheads="1"/>
              </p:cNvPicPr>
              <p:nvPr>
                <p:custDataLst>
                  <p:tags r:id="rId24"/>
                </p:custDataLst>
              </p:nvPr>
            </p:nvPicPr>
            <p:blipFill>
              <a:blip r:embed="rId25"/>
              <a:srcRect/>
              <a:stretch>
                <a:fillRect/>
              </a:stretch>
            </p:blipFill>
            <p:spPr bwMode="auto">
              <a:xfrm>
                <a:off x="9450572" y="1175971"/>
                <a:ext cx="1210418" cy="823913"/>
              </a:xfrm>
              <a:prstGeom prst="rect">
                <a:avLst/>
              </a:prstGeom>
              <a:noFill/>
              <a:ln w="38100" algn="ctr">
                <a:noFill/>
                <a:miter lim="800000"/>
                <a:headEnd/>
                <a:tailEnd/>
              </a:ln>
            </p:spPr>
          </p:pic>
          <p:grpSp>
            <p:nvGrpSpPr>
              <p:cNvPr id="70" name="Group 5"/>
              <p:cNvGrpSpPr/>
              <p:nvPr/>
            </p:nvGrpSpPr>
            <p:grpSpPr bwMode="auto">
              <a:xfrm>
                <a:off x="3400599" y="1156918"/>
                <a:ext cx="1350082" cy="1079500"/>
                <a:chOff x="1748" y="3042"/>
                <a:chExt cx="638" cy="680"/>
              </a:xfrm>
            </p:grpSpPr>
            <p:pic>
              <p:nvPicPr>
                <p:cNvPr id="85" name="Picture 6" descr="XP95 Flame Detector"/>
                <p:cNvPicPr>
                  <a:picLocks noChangeAspect="1" noChangeArrowheads="1"/>
                </p:cNvPicPr>
                <p:nvPr>
                  <p:custDataLst>
                    <p:tags r:id="rId26"/>
                  </p:custDataLst>
                </p:nvPr>
              </p:nvPicPr>
              <p:blipFill>
                <a:blip r:embed="rId27"/>
                <a:srcRect/>
                <a:stretch>
                  <a:fillRect/>
                </a:stretch>
              </p:blipFill>
              <p:spPr bwMode="auto">
                <a:xfrm>
                  <a:off x="1894" y="3042"/>
                  <a:ext cx="393" cy="555"/>
                </a:xfrm>
                <a:prstGeom prst="rect">
                  <a:avLst/>
                </a:prstGeom>
                <a:noFill/>
                <a:ln w="9525">
                  <a:noFill/>
                  <a:miter lim="800000"/>
                  <a:headEnd/>
                  <a:tailEnd/>
                </a:ln>
              </p:spPr>
            </p:pic>
            <p:sp>
              <p:nvSpPr>
                <p:cNvPr id="86" name="Text Box 7"/>
                <p:cNvSpPr txBox="1">
                  <a:spLocks noChangeArrowheads="1"/>
                </p:cNvSpPr>
                <p:nvPr>
                  <p:custDataLst>
                    <p:tags r:id="rId28"/>
                  </p:custDataLst>
                </p:nvPr>
              </p:nvSpPr>
              <p:spPr bwMode="auto">
                <a:xfrm>
                  <a:off x="1748" y="3577"/>
                  <a:ext cx="638" cy="145"/>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en-GB" sz="900" dirty="0">
                      <a:cs typeface="Arial" panose="020B0604020202020204" pitchFamily="34" charset="0"/>
                    </a:rPr>
                    <a:t>IR </a:t>
                  </a:r>
                  <a:r>
                    <a:rPr lang="zh-CN" altLang="en-US" sz="900" dirty="0">
                      <a:cs typeface="Arial" panose="020B0604020202020204" pitchFamily="34" charset="0"/>
                    </a:rPr>
                    <a:t>防火监测器</a:t>
                  </a:r>
                  <a:endParaRPr lang="en-GB" sz="900" dirty="0">
                    <a:cs typeface="Arial" panose="020B0604020202020204" pitchFamily="34" charset="0"/>
                  </a:endParaRPr>
                </a:p>
              </p:txBody>
            </p:sp>
          </p:grpSp>
          <p:grpSp>
            <p:nvGrpSpPr>
              <p:cNvPr id="71" name="Group 8"/>
              <p:cNvGrpSpPr/>
              <p:nvPr/>
            </p:nvGrpSpPr>
            <p:grpSpPr bwMode="auto">
              <a:xfrm>
                <a:off x="10457843" y="1261693"/>
                <a:ext cx="1667499" cy="1270000"/>
                <a:chOff x="4619" y="3069"/>
                <a:chExt cx="788" cy="800"/>
              </a:xfrm>
            </p:grpSpPr>
            <p:pic>
              <p:nvPicPr>
                <p:cNvPr id="83" name="Picture 9" descr="vending"/>
                <p:cNvPicPr>
                  <a:picLocks noChangeAspect="1" noChangeArrowheads="1"/>
                </p:cNvPicPr>
                <p:nvPr>
                  <p:custDataLst>
                    <p:tags r:id="rId29"/>
                  </p:custDataLst>
                </p:nvPr>
              </p:nvPicPr>
              <p:blipFill>
                <a:blip r:embed="rId30"/>
                <a:srcRect/>
                <a:stretch>
                  <a:fillRect/>
                </a:stretch>
              </p:blipFill>
              <p:spPr bwMode="auto">
                <a:xfrm>
                  <a:off x="4876" y="3069"/>
                  <a:ext cx="531" cy="758"/>
                </a:xfrm>
                <a:prstGeom prst="rect">
                  <a:avLst/>
                </a:prstGeom>
                <a:noFill/>
                <a:ln w="9525">
                  <a:noFill/>
                  <a:miter lim="800000"/>
                  <a:headEnd/>
                  <a:tailEnd/>
                </a:ln>
              </p:spPr>
            </p:pic>
            <p:sp>
              <p:nvSpPr>
                <p:cNvPr id="84" name="Text Box 10"/>
                <p:cNvSpPr txBox="1">
                  <a:spLocks noChangeArrowheads="1"/>
                </p:cNvSpPr>
                <p:nvPr>
                  <p:custDataLst>
                    <p:tags r:id="rId31"/>
                  </p:custDataLst>
                </p:nvPr>
              </p:nvSpPr>
              <p:spPr bwMode="auto">
                <a:xfrm>
                  <a:off x="4619" y="3724"/>
                  <a:ext cx="638" cy="145"/>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zh-CN" altLang="en-US" sz="900" b="0" dirty="0"/>
                    <a:t>自动售货机</a:t>
                  </a:r>
                  <a:endParaRPr lang="en-GB" sz="900" dirty="0">
                    <a:cs typeface="Arial" panose="020B0604020202020204" pitchFamily="34" charset="0"/>
                  </a:endParaRPr>
                </a:p>
              </p:txBody>
            </p:sp>
          </p:grpSp>
          <p:grpSp>
            <p:nvGrpSpPr>
              <p:cNvPr id="72" name="Group 11"/>
              <p:cNvGrpSpPr/>
              <p:nvPr/>
            </p:nvGrpSpPr>
            <p:grpSpPr bwMode="auto">
              <a:xfrm>
                <a:off x="12697" y="1106121"/>
                <a:ext cx="1350082" cy="1731963"/>
                <a:chOff x="217" y="2942"/>
                <a:chExt cx="638" cy="1091"/>
              </a:xfrm>
            </p:grpSpPr>
            <p:pic>
              <p:nvPicPr>
                <p:cNvPr id="81" name="Picture 12" descr="parking_meter2"/>
                <p:cNvPicPr>
                  <a:picLocks noChangeAspect="1" noChangeArrowheads="1"/>
                </p:cNvPicPr>
                <p:nvPr>
                  <p:custDataLst>
                    <p:tags r:id="rId32"/>
                  </p:custDataLst>
                </p:nvPr>
              </p:nvPicPr>
              <p:blipFill>
                <a:blip r:embed="rId33"/>
                <a:srcRect/>
                <a:stretch>
                  <a:fillRect/>
                </a:stretch>
              </p:blipFill>
              <p:spPr bwMode="auto">
                <a:xfrm>
                  <a:off x="297" y="2942"/>
                  <a:ext cx="343" cy="958"/>
                </a:xfrm>
                <a:prstGeom prst="rect">
                  <a:avLst/>
                </a:prstGeom>
                <a:noFill/>
                <a:ln w="9525">
                  <a:noFill/>
                  <a:miter lim="800000"/>
                  <a:headEnd/>
                  <a:tailEnd/>
                </a:ln>
              </p:spPr>
            </p:pic>
            <p:sp>
              <p:nvSpPr>
                <p:cNvPr id="82" name="Text Box 13"/>
                <p:cNvSpPr txBox="1">
                  <a:spLocks noChangeArrowheads="1"/>
                </p:cNvSpPr>
                <p:nvPr>
                  <p:custDataLst>
                    <p:tags r:id="rId34"/>
                  </p:custDataLst>
                </p:nvPr>
              </p:nvSpPr>
              <p:spPr bwMode="auto">
                <a:xfrm>
                  <a:off x="217" y="3889"/>
                  <a:ext cx="638" cy="144"/>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zh-CN" altLang="en-US" sz="900" dirty="0">
                      <a:cs typeface="Arial" panose="020B0604020202020204" pitchFamily="34" charset="0"/>
                    </a:rPr>
                    <a:t>远程停车</a:t>
                  </a:r>
                  <a:r>
                    <a:rPr lang="en-GB" sz="900" dirty="0">
                      <a:cs typeface="Arial" panose="020B0604020202020204" pitchFamily="34" charset="0"/>
                    </a:rPr>
                    <a:t> </a:t>
                  </a:r>
                  <a:endParaRPr lang="en-GB" sz="900" dirty="0">
                    <a:cs typeface="Arial" panose="020B0604020202020204" pitchFamily="34" charset="0"/>
                  </a:endParaRPr>
                </a:p>
              </p:txBody>
            </p:sp>
          </p:grpSp>
          <p:grpSp>
            <p:nvGrpSpPr>
              <p:cNvPr id="73" name="Group 18"/>
              <p:cNvGrpSpPr/>
              <p:nvPr/>
            </p:nvGrpSpPr>
            <p:grpSpPr bwMode="auto">
              <a:xfrm>
                <a:off x="2518177" y="1587138"/>
                <a:ext cx="1026317" cy="890588"/>
                <a:chOff x="662" y="3142"/>
                <a:chExt cx="485" cy="561"/>
              </a:xfrm>
            </p:grpSpPr>
            <p:pic>
              <p:nvPicPr>
                <p:cNvPr id="79" name="Picture 19" descr="automatic meter reading"/>
                <p:cNvPicPr>
                  <a:picLocks noChangeAspect="1" noChangeArrowheads="1"/>
                </p:cNvPicPr>
                <p:nvPr>
                  <p:custDataLst>
                    <p:tags r:id="rId35"/>
                  </p:custDataLst>
                </p:nvPr>
              </p:nvPicPr>
              <p:blipFill>
                <a:blip r:embed="rId36"/>
                <a:srcRect/>
                <a:stretch>
                  <a:fillRect/>
                </a:stretch>
              </p:blipFill>
              <p:spPr bwMode="auto">
                <a:xfrm>
                  <a:off x="731" y="3142"/>
                  <a:ext cx="331" cy="440"/>
                </a:xfrm>
                <a:prstGeom prst="rect">
                  <a:avLst/>
                </a:prstGeom>
                <a:noFill/>
                <a:ln w="9525">
                  <a:noFill/>
                  <a:miter lim="800000"/>
                  <a:headEnd/>
                  <a:tailEnd/>
                </a:ln>
              </p:spPr>
            </p:pic>
            <p:sp>
              <p:nvSpPr>
                <p:cNvPr id="80" name="Text Box 20"/>
                <p:cNvSpPr txBox="1">
                  <a:spLocks noChangeArrowheads="1"/>
                </p:cNvSpPr>
                <p:nvPr>
                  <p:custDataLst>
                    <p:tags r:id="rId37"/>
                  </p:custDataLst>
                </p:nvPr>
              </p:nvSpPr>
              <p:spPr bwMode="auto">
                <a:xfrm>
                  <a:off x="662" y="3558"/>
                  <a:ext cx="485" cy="145"/>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zh-CN" altLang="en-US" sz="900" b="0" dirty="0"/>
                    <a:t>公用事业电表</a:t>
                  </a:r>
                  <a:endParaRPr lang="en-GB" sz="900" dirty="0">
                    <a:cs typeface="Arial" panose="020B0604020202020204" pitchFamily="34" charset="0"/>
                  </a:endParaRPr>
                </a:p>
              </p:txBody>
            </p:sp>
          </p:grpSp>
          <p:grpSp>
            <p:nvGrpSpPr>
              <p:cNvPr id="74" name="Group 21"/>
              <p:cNvGrpSpPr/>
              <p:nvPr/>
            </p:nvGrpSpPr>
            <p:grpSpPr bwMode="auto">
              <a:xfrm>
                <a:off x="5167554" y="1156918"/>
                <a:ext cx="2006077" cy="1289050"/>
                <a:chOff x="2819" y="2855"/>
                <a:chExt cx="948" cy="812"/>
              </a:xfrm>
            </p:grpSpPr>
            <p:pic>
              <p:nvPicPr>
                <p:cNvPr id="77" name="Picture 22" descr="217"/>
                <p:cNvPicPr>
                  <a:picLocks noChangeAspect="1" noChangeArrowheads="1"/>
                </p:cNvPicPr>
                <p:nvPr>
                  <p:custDataLst>
                    <p:tags r:id="rId38"/>
                  </p:custDataLst>
                </p:nvPr>
              </p:nvPicPr>
              <p:blipFill>
                <a:blip r:embed="rId39"/>
                <a:srcRect/>
                <a:stretch>
                  <a:fillRect/>
                </a:stretch>
              </p:blipFill>
              <p:spPr bwMode="auto">
                <a:xfrm>
                  <a:off x="2819" y="2855"/>
                  <a:ext cx="825" cy="799"/>
                </a:xfrm>
                <a:prstGeom prst="rect">
                  <a:avLst/>
                </a:prstGeom>
                <a:noFill/>
                <a:ln w="9525">
                  <a:noFill/>
                  <a:miter lim="800000"/>
                  <a:headEnd/>
                  <a:tailEnd/>
                </a:ln>
              </p:spPr>
            </p:pic>
            <p:sp>
              <p:nvSpPr>
                <p:cNvPr id="78" name="Text Box 23"/>
                <p:cNvSpPr txBox="1">
                  <a:spLocks noChangeArrowheads="1"/>
                </p:cNvSpPr>
                <p:nvPr>
                  <p:custDataLst>
                    <p:tags r:id="rId40"/>
                  </p:custDataLst>
                </p:nvPr>
              </p:nvSpPr>
              <p:spPr bwMode="auto">
                <a:xfrm>
                  <a:off x="3232" y="3522"/>
                  <a:ext cx="535" cy="145"/>
                </a:xfrm>
                <a:prstGeom prst="rect">
                  <a:avLst/>
                </a:prstGeom>
                <a:noFill/>
                <a:ln w="38100" algn="ctr">
                  <a:noFill/>
                  <a:miter lim="800000"/>
                </a:ln>
              </p:spPr>
              <p:txBody>
                <a:bodyPr>
                  <a:spAutoFit/>
                </a:bodyPr>
                <a:lstStyle/>
                <a:p>
                  <a:pPr algn="ctr">
                    <a:spcBef>
                      <a:spcPct val="25000"/>
                    </a:spcBef>
                    <a:buSzPct val="125000"/>
                    <a:buFont typeface="Wingdings" panose="05000000000000000000" pitchFamily="2" charset="2"/>
                    <a:buNone/>
                  </a:pPr>
                  <a:r>
                    <a:rPr lang="zh-CN" altLang="en-US" sz="900" dirty="0">
                      <a:cs typeface="Arial" panose="020B0604020202020204" pitchFamily="34" charset="0"/>
                    </a:rPr>
                    <a:t>锻炼机器</a:t>
                  </a:r>
                  <a:endParaRPr lang="en-GB" sz="900" dirty="0">
                    <a:cs typeface="Arial" panose="020B0604020202020204" pitchFamily="34" charset="0"/>
                  </a:endParaRPr>
                </a:p>
              </p:txBody>
            </p:sp>
          </p:grpSp>
          <p:sp>
            <p:nvSpPr>
              <p:cNvPr id="75" name="Text Box 40"/>
              <p:cNvSpPr txBox="1">
                <a:spLocks noChangeArrowheads="1"/>
              </p:cNvSpPr>
              <p:nvPr>
                <p:custDataLst>
                  <p:tags r:id="rId41"/>
                </p:custDataLst>
              </p:nvPr>
            </p:nvSpPr>
            <p:spPr bwMode="auto">
              <a:xfrm>
                <a:off x="1176561" y="2390408"/>
                <a:ext cx="1400868" cy="228600"/>
              </a:xfrm>
              <a:prstGeom prst="rect">
                <a:avLst/>
              </a:prstGeom>
              <a:noFill/>
              <a:ln w="9525" algn="ctr">
                <a:noFill/>
                <a:miter lim="800000"/>
              </a:ln>
            </p:spPr>
            <p:txBody>
              <a:bodyPr>
                <a:spAutoFit/>
              </a:bodyPr>
              <a:lstStyle/>
              <a:p>
                <a:pPr algn="ctr">
                  <a:spcBef>
                    <a:spcPct val="50000"/>
                  </a:spcBef>
                  <a:buSzPct val="125000"/>
                  <a:buFont typeface="Wingdings" panose="05000000000000000000" pitchFamily="2" charset="2"/>
                  <a:buNone/>
                </a:pPr>
                <a:r>
                  <a:rPr lang="zh-CN" altLang="en-US" sz="900" dirty="0">
                    <a:cs typeface="Arial" panose="020B0604020202020204" pitchFamily="34" charset="0"/>
                  </a:rPr>
                  <a:t>智能玩具</a:t>
                </a:r>
                <a:endParaRPr lang="en-GB" sz="900" dirty="0">
                  <a:cs typeface="Arial" panose="020B0604020202020204" pitchFamily="34" charset="0"/>
                </a:endParaRPr>
              </a:p>
            </p:txBody>
          </p:sp>
          <p:pic>
            <p:nvPicPr>
              <p:cNvPr id="76" name="Picture 27" descr="Smartmetre.png"/>
              <p:cNvPicPr>
                <a:picLocks noChangeAspect="1"/>
              </p:cNvPicPr>
              <p:nvPr>
                <p:custDataLst>
                  <p:tags r:id="rId42"/>
                </p:custDataLst>
              </p:nvPr>
            </p:nvPicPr>
            <p:blipFill>
              <a:blip r:embed="rId43"/>
              <a:srcRect/>
              <a:stretch>
                <a:fillRect/>
              </a:stretch>
            </p:blipFill>
            <p:spPr bwMode="auto">
              <a:xfrm>
                <a:off x="4390941" y="1026745"/>
                <a:ext cx="1536300" cy="865188"/>
              </a:xfrm>
              <a:prstGeom prst="rect">
                <a:avLst/>
              </a:prstGeom>
              <a:noFill/>
              <a:ln w="9525">
                <a:noFill/>
                <a:miter lim="800000"/>
                <a:headEnd/>
                <a:tailEnd/>
              </a:ln>
            </p:spPr>
          </p:pic>
        </p:grpSp>
        <p:sp>
          <p:nvSpPr>
            <p:cNvPr id="65" name="Rounded Rectangle 50"/>
            <p:cNvSpPr/>
            <p:nvPr>
              <p:custDataLst>
                <p:tags r:id="rId44"/>
              </p:custDataLst>
            </p:nvPr>
          </p:nvSpPr>
          <p:spPr>
            <a:xfrm>
              <a:off x="163777" y="1175971"/>
              <a:ext cx="1223158" cy="157628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5400" b="1" dirty="0"/>
                <a:t>M</a:t>
              </a:r>
              <a:endParaRPr lang="en-GB" sz="5400" b="1" dirty="0"/>
            </a:p>
          </p:txBody>
        </p:sp>
      </p:grpSp>
      <p:grpSp>
        <p:nvGrpSpPr>
          <p:cNvPr id="90" name="Group 13"/>
          <p:cNvGrpSpPr/>
          <p:nvPr/>
        </p:nvGrpSpPr>
        <p:grpSpPr>
          <a:xfrm>
            <a:off x="1563327" y="3100607"/>
            <a:ext cx="8799865" cy="1678417"/>
            <a:chOff x="163777" y="2662239"/>
            <a:chExt cx="11394446" cy="2173287"/>
          </a:xfrm>
        </p:grpSpPr>
        <p:grpSp>
          <p:nvGrpSpPr>
            <p:cNvPr id="91" name="Group 83"/>
            <p:cNvGrpSpPr/>
            <p:nvPr/>
          </p:nvGrpSpPr>
          <p:grpSpPr bwMode="auto">
            <a:xfrm>
              <a:off x="1531917" y="2662239"/>
              <a:ext cx="10026306" cy="2173287"/>
              <a:chOff x="340944" y="2450848"/>
              <a:chExt cx="8329911" cy="2384970"/>
            </a:xfrm>
          </p:grpSpPr>
          <p:grpSp>
            <p:nvGrpSpPr>
              <p:cNvPr id="93" name="Group 72"/>
              <p:cNvGrpSpPr/>
              <p:nvPr/>
            </p:nvGrpSpPr>
            <p:grpSpPr bwMode="auto">
              <a:xfrm>
                <a:off x="445316" y="2450848"/>
                <a:ext cx="8225539" cy="2025069"/>
                <a:chOff x="445316" y="2450848"/>
                <a:chExt cx="8225539" cy="2025069"/>
              </a:xfrm>
            </p:grpSpPr>
            <p:pic>
              <p:nvPicPr>
                <p:cNvPr id="103" name="Picture 71" descr="Device.jpg"/>
                <p:cNvPicPr>
                  <a:picLocks noChangeAspect="1"/>
                </p:cNvPicPr>
                <p:nvPr>
                  <p:custDataLst>
                    <p:tags r:id="rId45"/>
                  </p:custDataLst>
                </p:nvPr>
              </p:nvPicPr>
              <p:blipFill>
                <a:blip r:embed="rId46"/>
                <a:srcRect/>
                <a:stretch>
                  <a:fillRect/>
                </a:stretch>
              </p:blipFill>
              <p:spPr bwMode="auto">
                <a:xfrm rot="-882969">
                  <a:off x="5692187" y="3487616"/>
                  <a:ext cx="1786351" cy="924169"/>
                </a:xfrm>
                <a:prstGeom prst="rect">
                  <a:avLst/>
                </a:prstGeom>
                <a:noFill/>
                <a:ln w="9525">
                  <a:noFill/>
                  <a:miter lim="800000"/>
                  <a:headEnd/>
                  <a:tailEnd/>
                </a:ln>
              </p:spPr>
            </p:pic>
            <p:grpSp>
              <p:nvGrpSpPr>
                <p:cNvPr id="104" name="Group 27"/>
                <p:cNvGrpSpPr/>
                <p:nvPr/>
              </p:nvGrpSpPr>
              <p:grpSpPr bwMode="auto">
                <a:xfrm>
                  <a:off x="445316" y="2450848"/>
                  <a:ext cx="8225539" cy="2025069"/>
                  <a:chOff x="399" y="2462"/>
                  <a:chExt cx="5298" cy="1558"/>
                </a:xfrm>
              </p:grpSpPr>
              <p:grpSp>
                <p:nvGrpSpPr>
                  <p:cNvPr id="105" name="Group 29"/>
                  <p:cNvGrpSpPr/>
                  <p:nvPr/>
                </p:nvGrpSpPr>
                <p:grpSpPr bwMode="auto">
                  <a:xfrm>
                    <a:off x="399" y="2462"/>
                    <a:ext cx="5298" cy="1558"/>
                    <a:chOff x="399" y="2462"/>
                    <a:chExt cx="5298" cy="1558"/>
                  </a:xfrm>
                </p:grpSpPr>
                <p:pic>
                  <p:nvPicPr>
                    <p:cNvPr id="107" name="Picture 5"/>
                    <p:cNvPicPr>
                      <a:picLocks noChangeAspect="1" noChangeArrowheads="1"/>
                    </p:cNvPicPr>
                    <p:nvPr>
                      <p:custDataLst>
                        <p:tags r:id="rId47"/>
                      </p:custDataLst>
                    </p:nvPr>
                  </p:nvPicPr>
                  <p:blipFill>
                    <a:blip r:embed="rId48"/>
                    <a:srcRect/>
                    <a:stretch>
                      <a:fillRect/>
                    </a:stretch>
                  </p:blipFill>
                  <p:spPr bwMode="auto">
                    <a:xfrm>
                      <a:off x="3538" y="2462"/>
                      <a:ext cx="923" cy="806"/>
                    </a:xfrm>
                    <a:prstGeom prst="rect">
                      <a:avLst/>
                    </a:prstGeom>
                    <a:noFill/>
                    <a:ln w="9525">
                      <a:noFill/>
                      <a:miter lim="800000"/>
                      <a:headEnd/>
                      <a:tailEnd/>
                    </a:ln>
                  </p:spPr>
                </p:pic>
                <p:pic>
                  <p:nvPicPr>
                    <p:cNvPr id="108" name="Picture 15"/>
                    <p:cNvPicPr>
                      <a:picLocks noChangeAspect="1" noChangeArrowheads="1"/>
                    </p:cNvPicPr>
                    <p:nvPr>
                      <p:custDataLst>
                        <p:tags r:id="rId49"/>
                      </p:custDataLst>
                    </p:nvPr>
                  </p:nvPicPr>
                  <p:blipFill>
                    <a:blip r:embed="rId50"/>
                    <a:srcRect/>
                    <a:stretch>
                      <a:fillRect/>
                    </a:stretch>
                  </p:blipFill>
                  <p:spPr bwMode="auto">
                    <a:xfrm>
                      <a:off x="399" y="3424"/>
                      <a:ext cx="742" cy="596"/>
                    </a:xfrm>
                    <a:prstGeom prst="rect">
                      <a:avLst/>
                    </a:prstGeom>
                    <a:noFill/>
                    <a:ln w="9525">
                      <a:noFill/>
                      <a:miter lim="800000"/>
                      <a:headEnd/>
                      <a:tailEnd/>
                    </a:ln>
                  </p:spPr>
                </p:pic>
                <p:pic>
                  <p:nvPicPr>
                    <p:cNvPr id="109" name="Picture 18" descr="http://www.tomsnetworking.com/Reviews/images/linksys_nslu2.jpg"/>
                    <p:cNvPicPr>
                      <a:picLocks noChangeAspect="1" noChangeArrowheads="1"/>
                    </p:cNvPicPr>
                    <p:nvPr>
                      <p:custDataLst>
                        <p:tags r:id="rId51"/>
                      </p:custDataLst>
                    </p:nvPr>
                  </p:nvPicPr>
                  <p:blipFill>
                    <a:blip r:embed="rId52"/>
                    <a:srcRect/>
                    <a:stretch>
                      <a:fillRect/>
                    </a:stretch>
                  </p:blipFill>
                  <p:spPr bwMode="auto">
                    <a:xfrm>
                      <a:off x="5303" y="3393"/>
                      <a:ext cx="394" cy="627"/>
                    </a:xfrm>
                    <a:prstGeom prst="rect">
                      <a:avLst/>
                    </a:prstGeom>
                    <a:noFill/>
                    <a:ln w="9525">
                      <a:noFill/>
                      <a:miter lim="800000"/>
                      <a:headEnd/>
                      <a:tailEnd/>
                    </a:ln>
                  </p:spPr>
                </p:pic>
                <p:pic>
                  <p:nvPicPr>
                    <p:cNvPr id="110" name="Picture 8" descr="nokia-n95"/>
                    <p:cNvPicPr>
                      <a:picLocks noChangeAspect="1" noChangeArrowheads="1"/>
                    </p:cNvPicPr>
                    <p:nvPr>
                      <p:custDataLst>
                        <p:tags r:id="rId53"/>
                      </p:custDataLst>
                    </p:nvPr>
                  </p:nvPicPr>
                  <p:blipFill>
                    <a:blip r:embed="rId54"/>
                    <a:srcRect/>
                    <a:stretch>
                      <a:fillRect/>
                    </a:stretch>
                  </p:blipFill>
                  <p:spPr bwMode="auto">
                    <a:xfrm>
                      <a:off x="1610" y="3461"/>
                      <a:ext cx="857" cy="444"/>
                    </a:xfrm>
                    <a:prstGeom prst="rect">
                      <a:avLst/>
                    </a:prstGeom>
                    <a:noFill/>
                    <a:ln w="9525">
                      <a:noFill/>
                      <a:miter lim="800000"/>
                      <a:headEnd/>
                      <a:tailEnd/>
                    </a:ln>
                  </p:spPr>
                </p:pic>
                <p:pic>
                  <p:nvPicPr>
                    <p:cNvPr id="111" name="Picture 32" descr="G1_black"/>
                    <p:cNvPicPr>
                      <a:picLocks noChangeAspect="1" noChangeArrowheads="1"/>
                    </p:cNvPicPr>
                    <p:nvPr>
                      <p:custDataLst>
                        <p:tags r:id="rId55"/>
                      </p:custDataLst>
                    </p:nvPr>
                  </p:nvPicPr>
                  <p:blipFill>
                    <a:blip r:embed="rId56">
                      <a:clrChange>
                        <a:clrFrom>
                          <a:srgbClr val="FFFFFF"/>
                        </a:clrFrom>
                        <a:clrTo>
                          <a:srgbClr val="FFFFFF">
                            <a:alpha val="0"/>
                          </a:srgbClr>
                        </a:clrTo>
                      </a:clrChange>
                    </a:blip>
                    <a:srcRect/>
                    <a:stretch>
                      <a:fillRect/>
                    </a:stretch>
                  </p:blipFill>
                  <p:spPr bwMode="auto">
                    <a:xfrm>
                      <a:off x="695" y="2639"/>
                      <a:ext cx="745" cy="745"/>
                    </a:xfrm>
                    <a:prstGeom prst="rect">
                      <a:avLst/>
                    </a:prstGeom>
                    <a:noFill/>
                    <a:ln w="9525">
                      <a:noFill/>
                      <a:miter lim="800000"/>
                      <a:headEnd/>
                      <a:tailEnd/>
                    </a:ln>
                  </p:spPr>
                </p:pic>
                <p:pic>
                  <p:nvPicPr>
                    <p:cNvPr id="112" name="Picture 18" descr="piccy.jpg"/>
                    <p:cNvPicPr>
                      <a:picLocks noChangeAspect="1"/>
                    </p:cNvPicPr>
                    <p:nvPr>
                      <p:custDataLst>
                        <p:tags r:id="rId57"/>
                      </p:custDataLst>
                    </p:nvPr>
                  </p:nvPicPr>
                  <p:blipFill>
                    <a:blip r:embed="rId58">
                      <a:clrChange>
                        <a:clrFrom>
                          <a:srgbClr val="FFFFFF"/>
                        </a:clrFrom>
                        <a:clrTo>
                          <a:srgbClr val="FFFFFF">
                            <a:alpha val="0"/>
                          </a:srgbClr>
                        </a:clrTo>
                      </a:clrChange>
                    </a:blip>
                    <a:srcRect/>
                    <a:stretch>
                      <a:fillRect/>
                    </a:stretch>
                  </p:blipFill>
                  <p:spPr bwMode="auto">
                    <a:xfrm>
                      <a:off x="4624" y="2638"/>
                      <a:ext cx="1071" cy="806"/>
                    </a:xfrm>
                    <a:prstGeom prst="rect">
                      <a:avLst/>
                    </a:prstGeom>
                    <a:noFill/>
                    <a:ln w="9525">
                      <a:noFill/>
                      <a:miter lim="800000"/>
                      <a:headEnd/>
                      <a:tailEnd/>
                    </a:ln>
                  </p:spPr>
                </p:pic>
                <p:pic>
                  <p:nvPicPr>
                    <p:cNvPr id="113" name="Picture 46"/>
                    <p:cNvPicPr>
                      <a:picLocks noChangeAspect="1" noChangeArrowheads="1"/>
                    </p:cNvPicPr>
                    <p:nvPr>
                      <p:custDataLst>
                        <p:tags r:id="rId59"/>
                      </p:custDataLst>
                    </p:nvPr>
                  </p:nvPicPr>
                  <p:blipFill>
                    <a:blip r:embed="rId60">
                      <a:clrChange>
                        <a:clrFrom>
                          <a:srgbClr val="FEFEFE"/>
                        </a:clrFrom>
                        <a:clrTo>
                          <a:srgbClr val="FEFEFE">
                            <a:alpha val="0"/>
                          </a:srgbClr>
                        </a:clrTo>
                      </a:clrChange>
                    </a:blip>
                    <a:srcRect/>
                    <a:stretch>
                      <a:fillRect/>
                    </a:stretch>
                  </p:blipFill>
                  <p:spPr bwMode="auto">
                    <a:xfrm>
                      <a:off x="1576" y="2538"/>
                      <a:ext cx="1374" cy="897"/>
                    </a:xfrm>
                    <a:prstGeom prst="rect">
                      <a:avLst/>
                    </a:prstGeom>
                    <a:noFill/>
                    <a:ln w="12700" algn="ctr">
                      <a:noFill/>
                      <a:miter lim="800000"/>
                      <a:headEnd/>
                      <a:tailEnd/>
                    </a:ln>
                  </p:spPr>
                </p:pic>
              </p:grpSp>
              <p:pic>
                <p:nvPicPr>
                  <p:cNvPr id="106" name="Picture 49"/>
                  <p:cNvPicPr>
                    <a:picLocks noChangeAspect="1" noChangeArrowheads="1"/>
                  </p:cNvPicPr>
                  <p:nvPr>
                    <p:custDataLst>
                      <p:tags r:id="rId61"/>
                    </p:custDataLst>
                  </p:nvPr>
                </p:nvPicPr>
                <p:blipFill>
                  <a:blip r:embed="rId62">
                    <a:clrChange>
                      <a:clrFrom>
                        <a:srgbClr val="FEFEFE"/>
                      </a:clrFrom>
                      <a:clrTo>
                        <a:srgbClr val="FEFEFE">
                          <a:alpha val="0"/>
                        </a:srgbClr>
                      </a:clrTo>
                    </a:clrChange>
                  </a:blip>
                  <a:srcRect/>
                  <a:stretch>
                    <a:fillRect/>
                  </a:stretch>
                </p:blipFill>
                <p:spPr bwMode="auto">
                  <a:xfrm rot="590921">
                    <a:off x="2745" y="2913"/>
                    <a:ext cx="1107" cy="1107"/>
                  </a:xfrm>
                  <a:prstGeom prst="rect">
                    <a:avLst/>
                  </a:prstGeom>
                  <a:noFill/>
                  <a:ln w="12700" algn="ctr">
                    <a:noFill/>
                    <a:miter lim="800000"/>
                    <a:headEnd/>
                    <a:tailEnd/>
                  </a:ln>
                </p:spPr>
              </p:pic>
            </p:grpSp>
          </p:grpSp>
          <p:pic>
            <p:nvPicPr>
              <p:cNvPr id="94" name="Picture 73" descr="Radiate.png"/>
              <p:cNvPicPr>
                <a:picLocks noChangeAspect="1"/>
              </p:cNvPicPr>
              <p:nvPr>
                <p:custDataLst>
                  <p:tags r:id="rId63"/>
                </p:custDataLst>
              </p:nvPr>
            </p:nvPicPr>
            <p:blipFill>
              <a:blip r:embed="rId64"/>
              <a:srcRect/>
              <a:stretch>
                <a:fillRect/>
              </a:stretch>
            </p:blipFill>
            <p:spPr bwMode="auto">
              <a:xfrm rot="5400000">
                <a:off x="1433144" y="4303611"/>
                <a:ext cx="532207" cy="532207"/>
              </a:xfrm>
              <a:prstGeom prst="rect">
                <a:avLst/>
              </a:prstGeom>
              <a:noFill/>
              <a:ln w="9525">
                <a:noFill/>
                <a:miter lim="800000"/>
                <a:headEnd/>
                <a:tailEnd/>
              </a:ln>
            </p:spPr>
          </p:pic>
          <p:pic>
            <p:nvPicPr>
              <p:cNvPr id="95" name="Picture 74" descr="Radiate.png"/>
              <p:cNvPicPr>
                <a:picLocks noChangeAspect="1"/>
              </p:cNvPicPr>
              <p:nvPr>
                <p:custDataLst>
                  <p:tags r:id="rId65"/>
                </p:custDataLst>
              </p:nvPr>
            </p:nvPicPr>
            <p:blipFill>
              <a:blip r:embed="rId64"/>
              <a:srcRect/>
              <a:stretch>
                <a:fillRect/>
              </a:stretch>
            </p:blipFill>
            <p:spPr bwMode="auto">
              <a:xfrm rot="-8210724">
                <a:off x="1790698" y="3684242"/>
                <a:ext cx="532207" cy="532207"/>
              </a:xfrm>
              <a:prstGeom prst="rect">
                <a:avLst/>
              </a:prstGeom>
              <a:noFill/>
              <a:ln w="9525">
                <a:noFill/>
                <a:miter lim="800000"/>
                <a:headEnd/>
                <a:tailEnd/>
              </a:ln>
            </p:spPr>
          </p:pic>
          <p:pic>
            <p:nvPicPr>
              <p:cNvPr id="96" name="Picture 75" descr="Radiate.png"/>
              <p:cNvPicPr>
                <a:picLocks noChangeAspect="1"/>
              </p:cNvPicPr>
              <p:nvPr>
                <p:custDataLst>
                  <p:tags r:id="rId66"/>
                </p:custDataLst>
              </p:nvPr>
            </p:nvPicPr>
            <p:blipFill>
              <a:blip r:embed="rId64"/>
              <a:srcRect/>
              <a:stretch>
                <a:fillRect/>
              </a:stretch>
            </p:blipFill>
            <p:spPr bwMode="auto">
              <a:xfrm rot="-8234787">
                <a:off x="340944" y="2898797"/>
                <a:ext cx="532207" cy="532207"/>
              </a:xfrm>
              <a:prstGeom prst="rect">
                <a:avLst/>
              </a:prstGeom>
              <a:noFill/>
              <a:ln w="9525">
                <a:noFill/>
                <a:miter lim="800000"/>
                <a:headEnd/>
                <a:tailEnd/>
              </a:ln>
            </p:spPr>
          </p:pic>
          <p:pic>
            <p:nvPicPr>
              <p:cNvPr id="97" name="Picture 76" descr="Radiate.png"/>
              <p:cNvPicPr>
                <a:picLocks noChangeAspect="1"/>
              </p:cNvPicPr>
              <p:nvPr>
                <p:custDataLst>
                  <p:tags r:id="rId67"/>
                </p:custDataLst>
              </p:nvPr>
            </p:nvPicPr>
            <p:blipFill>
              <a:blip r:embed="rId64"/>
              <a:srcRect/>
              <a:stretch>
                <a:fillRect/>
              </a:stretch>
            </p:blipFill>
            <p:spPr bwMode="auto">
              <a:xfrm rot="1384765">
                <a:off x="4154853" y="2472857"/>
                <a:ext cx="532207" cy="532207"/>
              </a:xfrm>
              <a:prstGeom prst="rect">
                <a:avLst/>
              </a:prstGeom>
              <a:noFill/>
              <a:ln w="9525">
                <a:noFill/>
                <a:miter lim="800000"/>
                <a:headEnd/>
                <a:tailEnd/>
              </a:ln>
            </p:spPr>
          </p:pic>
          <p:pic>
            <p:nvPicPr>
              <p:cNvPr id="98" name="Picture 77" descr="Radiate.png"/>
              <p:cNvPicPr>
                <a:picLocks noChangeAspect="1"/>
              </p:cNvPicPr>
              <p:nvPr>
                <p:custDataLst>
                  <p:tags r:id="rId68"/>
                </p:custDataLst>
              </p:nvPr>
            </p:nvPicPr>
            <p:blipFill>
              <a:blip r:embed="rId64"/>
              <a:srcRect/>
              <a:stretch>
                <a:fillRect/>
              </a:stretch>
            </p:blipFill>
            <p:spPr bwMode="auto">
              <a:xfrm rot="1800000">
                <a:off x="8111390" y="2736627"/>
                <a:ext cx="532207" cy="532207"/>
              </a:xfrm>
              <a:prstGeom prst="rect">
                <a:avLst/>
              </a:prstGeom>
              <a:noFill/>
              <a:ln w="9525">
                <a:noFill/>
                <a:miter lim="800000"/>
                <a:headEnd/>
                <a:tailEnd/>
              </a:ln>
            </p:spPr>
          </p:pic>
          <p:pic>
            <p:nvPicPr>
              <p:cNvPr id="99" name="Picture 78" descr="Radiate.png"/>
              <p:cNvPicPr>
                <a:picLocks noChangeAspect="1"/>
              </p:cNvPicPr>
              <p:nvPr>
                <p:custDataLst>
                  <p:tags r:id="rId69"/>
                </p:custDataLst>
              </p:nvPr>
            </p:nvPicPr>
            <p:blipFill>
              <a:blip r:embed="rId64"/>
              <a:srcRect/>
              <a:stretch>
                <a:fillRect/>
              </a:stretch>
            </p:blipFill>
            <p:spPr bwMode="auto">
              <a:xfrm rot="-8100000">
                <a:off x="7554544" y="3791703"/>
                <a:ext cx="532207" cy="532207"/>
              </a:xfrm>
              <a:prstGeom prst="rect">
                <a:avLst/>
              </a:prstGeom>
              <a:noFill/>
              <a:ln w="9525">
                <a:noFill/>
                <a:miter lim="800000"/>
                <a:headEnd/>
                <a:tailEnd/>
              </a:ln>
            </p:spPr>
          </p:pic>
          <p:pic>
            <p:nvPicPr>
              <p:cNvPr id="100" name="Picture 79" descr="Radiate.png"/>
              <p:cNvPicPr>
                <a:picLocks noChangeAspect="1"/>
              </p:cNvPicPr>
              <p:nvPr>
                <p:custDataLst>
                  <p:tags r:id="rId70"/>
                </p:custDataLst>
              </p:nvPr>
            </p:nvPicPr>
            <p:blipFill>
              <a:blip r:embed="rId64"/>
              <a:srcRect/>
              <a:stretch>
                <a:fillRect/>
              </a:stretch>
            </p:blipFill>
            <p:spPr bwMode="auto">
              <a:xfrm rot="7216701">
                <a:off x="5786314" y="3361856"/>
                <a:ext cx="532207" cy="532207"/>
              </a:xfrm>
              <a:prstGeom prst="rect">
                <a:avLst/>
              </a:prstGeom>
              <a:noFill/>
              <a:ln w="9525">
                <a:noFill/>
                <a:miter lim="800000"/>
                <a:headEnd/>
                <a:tailEnd/>
              </a:ln>
            </p:spPr>
          </p:pic>
          <p:pic>
            <p:nvPicPr>
              <p:cNvPr id="101" name="Picture 80" descr="Radiate.png"/>
              <p:cNvPicPr>
                <a:picLocks noChangeAspect="1"/>
              </p:cNvPicPr>
              <p:nvPr>
                <p:custDataLst>
                  <p:tags r:id="rId71"/>
                </p:custDataLst>
              </p:nvPr>
            </p:nvPicPr>
            <p:blipFill>
              <a:blip r:embed="rId64"/>
              <a:srcRect/>
              <a:stretch>
                <a:fillRect/>
              </a:stretch>
            </p:blipFill>
            <p:spPr bwMode="auto">
              <a:xfrm rot="6031808">
                <a:off x="6851159" y="4065241"/>
                <a:ext cx="532207" cy="532207"/>
              </a:xfrm>
              <a:prstGeom prst="rect">
                <a:avLst/>
              </a:prstGeom>
              <a:noFill/>
              <a:ln w="9525">
                <a:noFill/>
                <a:miter lim="800000"/>
                <a:headEnd/>
                <a:tailEnd/>
              </a:ln>
            </p:spPr>
          </p:pic>
          <p:pic>
            <p:nvPicPr>
              <p:cNvPr id="102" name="Picture 82" descr="Radiate.png"/>
              <p:cNvPicPr>
                <a:picLocks noChangeAspect="1"/>
              </p:cNvPicPr>
              <p:nvPr>
                <p:custDataLst>
                  <p:tags r:id="rId72"/>
                </p:custDataLst>
              </p:nvPr>
            </p:nvPicPr>
            <p:blipFill>
              <a:blip r:embed="rId64"/>
              <a:srcRect/>
              <a:stretch>
                <a:fillRect/>
              </a:stretch>
            </p:blipFill>
            <p:spPr bwMode="auto">
              <a:xfrm rot="-9640121">
                <a:off x="3809021" y="3641257"/>
                <a:ext cx="532207" cy="532207"/>
              </a:xfrm>
              <a:prstGeom prst="rect">
                <a:avLst/>
              </a:prstGeom>
              <a:noFill/>
              <a:ln w="9525">
                <a:noFill/>
                <a:miter lim="800000"/>
                <a:headEnd/>
                <a:tailEnd/>
              </a:ln>
            </p:spPr>
          </p:pic>
        </p:grpSp>
        <p:sp>
          <p:nvSpPr>
            <p:cNvPr id="92" name="Rounded Rectangle 51"/>
            <p:cNvSpPr/>
            <p:nvPr>
              <p:custDataLst>
                <p:tags r:id="rId73"/>
              </p:custDataLst>
            </p:nvPr>
          </p:nvSpPr>
          <p:spPr>
            <a:xfrm>
              <a:off x="163777" y="2766359"/>
              <a:ext cx="1223158" cy="1572321"/>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R</a:t>
              </a:r>
              <a:endParaRPr lang="en-GB" sz="6000" b="1" dirty="0"/>
            </a:p>
          </p:txBody>
        </p:sp>
      </p:grpSp>
      <p:grpSp>
        <p:nvGrpSpPr>
          <p:cNvPr id="114" name="Group 14"/>
          <p:cNvGrpSpPr/>
          <p:nvPr/>
        </p:nvGrpSpPr>
        <p:grpSpPr>
          <a:xfrm>
            <a:off x="1563327" y="4781068"/>
            <a:ext cx="9332648" cy="1497760"/>
            <a:chOff x="163777" y="4342700"/>
            <a:chExt cx="12084316" cy="1939364"/>
          </a:xfrm>
        </p:grpSpPr>
        <p:pic>
          <p:nvPicPr>
            <p:cNvPr id="115" name="Picture 84" descr="Various screens.png"/>
            <p:cNvPicPr>
              <a:picLocks noChangeAspect="1"/>
            </p:cNvPicPr>
            <p:nvPr>
              <p:custDataLst>
                <p:tags r:id="rId74"/>
              </p:custDataLst>
            </p:nvPr>
          </p:nvPicPr>
          <p:blipFill rotWithShape="1">
            <a:blip r:embed="rId75"/>
            <a:srcRect t="29696"/>
            <a:stretch>
              <a:fillRect/>
            </a:stretch>
          </p:blipFill>
          <p:spPr bwMode="auto">
            <a:xfrm>
              <a:off x="1543793" y="4593364"/>
              <a:ext cx="10704300" cy="1688700"/>
            </a:xfrm>
            <a:prstGeom prst="rect">
              <a:avLst/>
            </a:prstGeom>
            <a:noFill/>
            <a:ln w="9525">
              <a:noFill/>
              <a:miter lim="800000"/>
              <a:headEnd/>
              <a:tailEnd/>
            </a:ln>
          </p:spPr>
        </p:pic>
        <p:sp>
          <p:nvSpPr>
            <p:cNvPr id="116" name="Rounded Rectangle 52"/>
            <p:cNvSpPr/>
            <p:nvPr>
              <p:custDataLst>
                <p:tags r:id="rId76"/>
              </p:custDataLst>
            </p:nvPr>
          </p:nvSpPr>
          <p:spPr>
            <a:xfrm>
              <a:off x="163777" y="4342700"/>
              <a:ext cx="1223158" cy="193936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A</a:t>
              </a:r>
              <a:endParaRPr lang="en-GB" sz="6000" b="1" dirty="0"/>
            </a:p>
          </p:txBody>
        </p:sp>
      </p:grpSp>
      <p:pic>
        <p:nvPicPr>
          <p:cNvPr id="3" name="PA_图片 11"/>
          <p:cNvPicPr>
            <a:picLocks noChangeAspect="1"/>
          </p:cNvPicPr>
          <p:nvPr>
            <p:custDataLst>
              <p:tags r:id="rId77"/>
            </p:custDataLst>
          </p:nvPr>
        </p:nvPicPr>
        <p:blipFill>
          <a:blip r:embed="rId78"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barn(outHorizontal)">
                                      <p:cBhvr>
                                        <p:cTn id="16" dur="500"/>
                                        <p:tgtEl>
                                          <p:spTgt spid="7"/>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 calcmode="lin" valueType="num">
                                      <p:cBhvr>
                                        <p:cTn id="19" dur="350" fill="hold"/>
                                        <p:tgtEl>
                                          <p:spTgt spid="8"/>
                                        </p:tgtEl>
                                        <p:attrNameLst>
                                          <p:attrName>ppt_x</p:attrName>
                                        </p:attrNameLst>
                                      </p:cBhvr>
                                      <p:tavLst>
                                        <p:tav tm="0">
                                          <p:val>
                                            <p:strVal val="#ppt_x-#ppt_w/2"/>
                                          </p:val>
                                        </p:tav>
                                        <p:tav tm="100000">
                                          <p:val>
                                            <p:strVal val="#ppt_x"/>
                                          </p:val>
                                        </p:tav>
                                      </p:tavLst>
                                    </p:anim>
                                    <p:anim calcmode="lin" valueType="num">
                                      <p:cBhvr>
                                        <p:cTn id="20" dur="350" fill="hold"/>
                                        <p:tgtEl>
                                          <p:spTgt spid="8"/>
                                        </p:tgtEl>
                                        <p:attrNameLst>
                                          <p:attrName>ppt_y</p:attrName>
                                        </p:attrNameLst>
                                      </p:cBhvr>
                                      <p:tavLst>
                                        <p:tav tm="0">
                                          <p:val>
                                            <p:strVal val="#ppt_y"/>
                                          </p:val>
                                        </p:tav>
                                        <p:tav tm="100000">
                                          <p:val>
                                            <p:strVal val="#ppt_y"/>
                                          </p:val>
                                        </p:tav>
                                      </p:tavLst>
                                    </p:anim>
                                    <p:anim calcmode="lin" valueType="num">
                                      <p:cBhvr>
                                        <p:cTn id="21" dur="350" fill="hold"/>
                                        <p:tgtEl>
                                          <p:spTgt spid="8"/>
                                        </p:tgtEl>
                                        <p:attrNameLst>
                                          <p:attrName>ppt_w</p:attrName>
                                        </p:attrNameLst>
                                      </p:cBhvr>
                                      <p:tavLst>
                                        <p:tav tm="0">
                                          <p:val>
                                            <p:fltVal val="0"/>
                                          </p:val>
                                        </p:tav>
                                        <p:tav tm="100000">
                                          <p:val>
                                            <p:strVal val="#ppt_w"/>
                                          </p:val>
                                        </p:tav>
                                      </p:tavLst>
                                    </p:anim>
                                    <p:anim calcmode="lin" valueType="num">
                                      <p:cBhvr>
                                        <p:cTn id="22" dur="35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nodePh="1">
                                  <p:stCondLst>
                                    <p:cond delay="0"/>
                                  </p:stCondLst>
                                  <p:endCondLst>
                                    <p:cond evt="begin" delay="0">
                                      <p:tn val="25"/>
                                    </p:cond>
                                  </p:endCondLst>
                                  <p:childTnLst>
                                    <p:set>
                                      <p:cBhvr>
                                        <p:cTn id="26" dur="1" fill="hold">
                                          <p:stCondLst>
                                            <p:cond delay="0"/>
                                          </p:stCondLst>
                                        </p:cTn>
                                        <p:tgtEl>
                                          <p:spTgt spid="19">
                                            <p:txEl>
                                              <p:pRg st="0" end="0"/>
                                            </p:txEl>
                                          </p:spTgt>
                                        </p:tgtEl>
                                        <p:attrNameLst>
                                          <p:attrName>style.visibility</p:attrName>
                                        </p:attrNameLst>
                                      </p:cBhvr>
                                      <p:to>
                                        <p:strVal val="visible"/>
                                      </p:to>
                                    </p:set>
                                    <p:anim calcmode="lin" valueType="num">
                                      <p:cBhvr additive="base">
                                        <p:cTn id="2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155"/>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05</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347953"/>
            <a:ext cx="10763252" cy="830997"/>
          </a:xfrm>
          <a:prstGeom prst="rect">
            <a:avLst/>
          </a:prstGeom>
          <a:noFill/>
        </p:spPr>
        <p:txBody>
          <a:bodyPr wrap="square" rtlCol="0">
            <a:spAutoFit/>
          </a:bodyPr>
          <a:lstStyle/>
          <a:p>
            <a:pPr algn="ctr"/>
            <a:r>
              <a:rPr lang="en-US" altLang="zh-CN" sz="4800" b="1" spc="300" dirty="0">
                <a:solidFill>
                  <a:schemeClr val="accent1"/>
                </a:solidFill>
              </a:rPr>
              <a:t>ARM</a:t>
            </a:r>
            <a:r>
              <a:rPr lang="zh-CN" altLang="en-US" sz="4800" b="1" spc="300" dirty="0">
                <a:solidFill>
                  <a:schemeClr val="accent1"/>
                </a:solidFill>
              </a:rPr>
              <a:t>系列芯片简介</a:t>
            </a:r>
            <a:endParaRPr lang="zh-CN" altLang="en-US" sz="4800" b="1" spc="300" dirty="0">
              <a:solidFill>
                <a:schemeClr val="accent1"/>
              </a:solidFill>
            </a:endParaRPr>
          </a:p>
        </p:txBody>
      </p:sp>
      <p:grpSp>
        <p:nvGrpSpPr>
          <p:cNvPr id="6" name="组合 5"/>
          <p:cNvGrpSpPr/>
          <p:nvPr/>
        </p:nvGrpSpPr>
        <p:grpSpPr>
          <a:xfrm>
            <a:off x="4276725" y="2667701"/>
            <a:ext cx="3638550" cy="616112"/>
            <a:chOff x="5162550" y="3954317"/>
            <a:chExt cx="1866900" cy="616112"/>
          </a:xfrm>
        </p:grpSpPr>
        <p:sp>
          <p:nvSpPr>
            <p:cNvPr id="7" name="文本框 6"/>
            <p:cNvSpPr txBox="1"/>
            <p:nvPr/>
          </p:nvSpPr>
          <p:spPr>
            <a:xfrm>
              <a:off x="5276071" y="3985654"/>
              <a:ext cx="1639859" cy="584775"/>
            </a:xfrm>
            <a:prstGeom prst="rect">
              <a:avLst/>
            </a:prstGeom>
            <a:noFill/>
          </p:spPr>
          <p:txBody>
            <a:bodyPr wrap="square" rtlCol="0">
              <a:spAutoFit/>
            </a:bodyPr>
            <a:lstStyle/>
            <a:p>
              <a:pPr algn="ctr"/>
              <a:r>
                <a:rPr lang="en-US" altLang="zh-CN" sz="1600" spc="300" dirty="0">
                  <a:solidFill>
                    <a:schemeClr val="tx1">
                      <a:lumMod val="75000"/>
                      <a:lumOff val="25000"/>
                    </a:schemeClr>
                  </a:solidFill>
                </a:rPr>
                <a:t>ARM</a:t>
              </a:r>
              <a:r>
                <a:rPr lang="zh-CN" altLang="en-US" sz="1600" spc="300" dirty="0">
                  <a:solidFill>
                    <a:schemeClr val="tx1">
                      <a:lumMod val="75000"/>
                      <a:lumOff val="25000"/>
                    </a:schemeClr>
                  </a:solidFill>
                </a:rPr>
                <a:t>芯片分类</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3187948"/>
            <a:ext cx="3638550" cy="616112"/>
            <a:chOff x="5162550" y="4445997"/>
            <a:chExt cx="1866900" cy="616112"/>
          </a:xfrm>
        </p:grpSpPr>
        <p:sp>
          <p:nvSpPr>
            <p:cNvPr id="10" name="文本框 9"/>
            <p:cNvSpPr txBox="1"/>
            <p:nvPr/>
          </p:nvSpPr>
          <p:spPr>
            <a:xfrm>
              <a:off x="5276071" y="4477334"/>
              <a:ext cx="1639859" cy="584775"/>
            </a:xfrm>
            <a:prstGeom prst="rect">
              <a:avLst/>
            </a:prstGeom>
            <a:noFill/>
          </p:spPr>
          <p:txBody>
            <a:bodyPr wrap="square" rtlCol="0">
              <a:spAutoFit/>
            </a:bodyPr>
            <a:lstStyle/>
            <a:p>
              <a:pPr algn="ctr"/>
              <a:r>
                <a:rPr lang="en-US" altLang="zh-CN" sz="1600" spc="300" dirty="0">
                  <a:solidFill>
                    <a:schemeClr val="tx1">
                      <a:lumMod val="75000"/>
                      <a:lumOff val="25000"/>
                    </a:schemeClr>
                  </a:solidFill>
                </a:rPr>
                <a:t>ARM</a:t>
              </a:r>
              <a:r>
                <a:rPr lang="zh-CN" altLang="en-US" sz="1600" spc="300" dirty="0">
                  <a:solidFill>
                    <a:schemeClr val="tx1">
                      <a:lumMod val="75000"/>
                      <a:lumOff val="25000"/>
                    </a:schemeClr>
                  </a:solidFill>
                </a:rPr>
                <a:t>公司与芯片厂家</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45" y="219693"/>
            <a:ext cx="4857155" cy="523220"/>
          </a:xfrm>
          <a:prstGeom prst="rect">
            <a:avLst/>
          </a:prstGeom>
          <a:noFill/>
        </p:spPr>
        <p:txBody>
          <a:bodyPr wrap="square" rtlCol="0">
            <a:spAutoFit/>
          </a:bodyPr>
          <a:lstStyle/>
          <a:p>
            <a:r>
              <a:rPr lang="en-US" altLang="zh-CN" sz="2800" b="1" spc="300" dirty="0">
                <a:solidFill>
                  <a:schemeClr val="tx1">
                    <a:lumMod val="75000"/>
                    <a:lumOff val="25000"/>
                  </a:schemeClr>
                </a:solidFill>
              </a:rPr>
              <a:t>ARM</a:t>
            </a:r>
            <a:r>
              <a:rPr lang="zh-CN" altLang="en-US" sz="2800" b="1" spc="300" dirty="0">
                <a:solidFill>
                  <a:schemeClr val="tx1">
                    <a:lumMod val="75000"/>
                    <a:lumOff val="25000"/>
                  </a:schemeClr>
                </a:solidFill>
              </a:rPr>
              <a:t>系列芯片简介</a:t>
            </a:r>
            <a:endParaRPr lang="zh-CN" altLang="en-US" sz="2800" b="1" spc="300" dirty="0">
              <a:solidFill>
                <a:schemeClr val="tx1">
                  <a:lumMod val="75000"/>
                  <a:lumOff val="25000"/>
                </a:schemeClr>
              </a:solidFill>
            </a:endParaRPr>
          </a:p>
        </p:txBody>
      </p:sp>
      <p:sp>
        <p:nvSpPr>
          <p:cNvPr id="20" name="矩形 19"/>
          <p:cNvSpPr/>
          <p:nvPr/>
        </p:nvSpPr>
        <p:spPr>
          <a:xfrm>
            <a:off x="4776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4910889" y="229181"/>
            <a:ext cx="2459328" cy="523220"/>
          </a:xfrm>
          <a:prstGeom prst="rect">
            <a:avLst/>
          </a:prstGeom>
        </p:spPr>
        <p:txBody>
          <a:bodyPr wrap="none">
            <a:spAutoFit/>
          </a:bodyPr>
          <a:lstStyle/>
          <a:p>
            <a:r>
              <a:rPr lang="en-US" altLang="zh-CN" sz="2800" dirty="0">
                <a:solidFill>
                  <a:schemeClr val="tx1">
                    <a:lumMod val="75000"/>
                    <a:lumOff val="25000"/>
                  </a:schemeClr>
                </a:solidFill>
              </a:rPr>
              <a:t>ARM</a:t>
            </a:r>
            <a:r>
              <a:rPr lang="zh-CN" altLang="en-US" sz="2800" dirty="0">
                <a:solidFill>
                  <a:schemeClr val="tx1">
                    <a:lumMod val="75000"/>
                    <a:lumOff val="25000"/>
                  </a:schemeClr>
                </a:solidFill>
              </a:rPr>
              <a:t>芯片分类</a:t>
            </a:r>
            <a:endParaRPr lang="zh-CN" altLang="en-US"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700512" y="998992"/>
            <a:ext cx="3692766" cy="32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dirty="0">
                <a:solidFill>
                  <a:prstClr val="black">
                    <a:lumMod val="75000"/>
                    <a:lumOff val="25000"/>
                  </a:prstClr>
                </a:solidFill>
                <a:latin typeface="Arial" panose="020B0604020202020204" pitchFamily="34" charset="0"/>
              </a:rPr>
              <a:t>ARM7</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ARM9</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ARM9E</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ARM10E</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ARM11</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err="1">
                <a:solidFill>
                  <a:prstClr val="black">
                    <a:lumMod val="75000"/>
                    <a:lumOff val="25000"/>
                  </a:prstClr>
                </a:solidFill>
                <a:latin typeface="Arial" panose="020B0604020202020204" pitchFamily="34" charset="0"/>
              </a:rPr>
              <a:t>SecurCore</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Intel</a:t>
            </a:r>
            <a:r>
              <a:rPr lang="zh-CN" altLang="en-US" dirty="0">
                <a:solidFill>
                  <a:prstClr val="black">
                    <a:lumMod val="75000"/>
                    <a:lumOff val="25000"/>
                  </a:prstClr>
                </a:solidFill>
                <a:latin typeface="Arial" panose="020B0604020202020204" pitchFamily="34" charset="0"/>
              </a:rPr>
              <a:t>的</a:t>
            </a:r>
            <a:r>
              <a:rPr lang="en-US" altLang="zh-CN" dirty="0" err="1">
                <a:solidFill>
                  <a:prstClr val="black">
                    <a:lumMod val="75000"/>
                    <a:lumOff val="25000"/>
                  </a:prstClr>
                </a:solidFill>
                <a:latin typeface="Arial" panose="020B0604020202020204" pitchFamily="34" charset="0"/>
              </a:rPr>
              <a:t>StrongARM</a:t>
            </a:r>
            <a:r>
              <a:rPr lang="zh-CN" altLang="en-US" dirty="0">
                <a:solidFill>
                  <a:prstClr val="black">
                    <a:lumMod val="75000"/>
                    <a:lumOff val="25000"/>
                  </a:prstClr>
                </a:solidFill>
                <a:latin typeface="Arial" panose="020B0604020202020204" pitchFamily="34" charset="0"/>
              </a:rPr>
              <a:t>和</a:t>
            </a:r>
            <a:r>
              <a:rPr lang="en-US" altLang="zh-CN" dirty="0" err="1">
                <a:solidFill>
                  <a:prstClr val="black">
                    <a:lumMod val="75000"/>
                    <a:lumOff val="25000"/>
                  </a:prstClr>
                </a:solidFill>
                <a:latin typeface="Arial" panose="020B0604020202020204" pitchFamily="34" charset="0"/>
              </a:rPr>
              <a:t>Xscale</a:t>
            </a:r>
            <a:r>
              <a:rPr lang="zh-CN" altLang="en-US" dirty="0">
                <a:solidFill>
                  <a:prstClr val="black">
                    <a:lumMod val="75000"/>
                    <a:lumOff val="25000"/>
                  </a:prstClr>
                </a:solidFill>
                <a:latin typeface="Arial" panose="020B0604020202020204" pitchFamily="34" charset="0"/>
              </a:rPr>
              <a:t>系列 </a:t>
            </a:r>
            <a:endParaRPr lang="zh-CN" altLang="en-US" dirty="0">
              <a:solidFill>
                <a:prstClr val="black">
                  <a:lumMod val="75000"/>
                  <a:lumOff val="25000"/>
                </a:prstClr>
              </a:solidFill>
              <a:latin typeface="Arial" panose="020B0604020202020204" pitchFamily="34" charset="0"/>
            </a:endParaRPr>
          </a:p>
          <a:p>
            <a:pPr lvl="0" algn="just">
              <a:lnSpc>
                <a:spcPct val="150000"/>
              </a:lnSpc>
            </a:pPr>
            <a:endParaRPr lang="zh-CN" altLang="en-US" dirty="0">
              <a:solidFill>
                <a:prstClr val="black">
                  <a:lumMod val="75000"/>
                  <a:lumOff val="25000"/>
                </a:prstClr>
              </a:solidFill>
              <a:latin typeface="Arial" panose="020B0604020202020204" pitchFamily="34" charset="0"/>
            </a:endParaRPr>
          </a:p>
        </p:txBody>
      </p:sp>
      <p:sp>
        <p:nvSpPr>
          <p:cNvPr id="28" name="圆角矩形 27"/>
          <p:cNvSpPr/>
          <p:nvPr/>
        </p:nvSpPr>
        <p:spPr>
          <a:xfrm>
            <a:off x="6598920" y="998993"/>
            <a:ext cx="3898408" cy="322976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dirty="0">
                <a:solidFill>
                  <a:prstClr val="black">
                    <a:lumMod val="75000"/>
                    <a:lumOff val="25000"/>
                  </a:prstClr>
                </a:solidFill>
                <a:latin typeface="Arial" panose="020B0604020202020204" pitchFamily="34" charset="0"/>
              </a:rPr>
              <a:t>Cortex-A</a:t>
            </a:r>
            <a:r>
              <a:rPr lang="zh-CN" altLang="en-US" dirty="0">
                <a:solidFill>
                  <a:prstClr val="black">
                    <a:lumMod val="75000"/>
                    <a:lumOff val="25000"/>
                  </a:prstClr>
                </a:solidFill>
                <a:latin typeface="Arial" panose="020B0604020202020204" pitchFamily="34" charset="0"/>
              </a:rPr>
              <a:t>系列产品：</a:t>
            </a:r>
            <a:r>
              <a:rPr lang="pt-BR" altLang="zh-CN" dirty="0">
                <a:solidFill>
                  <a:prstClr val="black">
                    <a:lumMod val="75000"/>
                    <a:lumOff val="25000"/>
                  </a:prstClr>
                </a:solidFill>
                <a:latin typeface="Arial" panose="020B0604020202020204" pitchFamily="34" charset="0"/>
              </a:rPr>
              <a:t>Cortex-A5, A7, A8,  A9, A12, A15, A17, A53, A57 </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A72,A76</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A77</a:t>
            </a:r>
            <a:endParaRPr lang="zh-CN" altLang="en-US"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Cortex-R</a:t>
            </a:r>
            <a:r>
              <a:rPr lang="zh-CN" altLang="en-US" dirty="0">
                <a:solidFill>
                  <a:prstClr val="black">
                    <a:lumMod val="75000"/>
                    <a:lumOff val="25000"/>
                  </a:prstClr>
                </a:solidFill>
                <a:latin typeface="Arial" panose="020B0604020202020204" pitchFamily="34" charset="0"/>
              </a:rPr>
              <a:t>系列产品：</a:t>
            </a:r>
            <a:r>
              <a:rPr lang="pt-BR" altLang="zh-CN" dirty="0">
                <a:solidFill>
                  <a:prstClr val="black">
                    <a:lumMod val="75000"/>
                    <a:lumOff val="25000"/>
                  </a:prstClr>
                </a:solidFill>
                <a:latin typeface="Arial" panose="020B0604020202020204" pitchFamily="34" charset="0"/>
              </a:rPr>
              <a:t>Cortex-R4, R5, R7, R8,R52</a:t>
            </a:r>
            <a:endParaRPr lang="en-US" altLang="zh-CN"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Cortex-M</a:t>
            </a:r>
            <a:r>
              <a:rPr lang="zh-CN" altLang="en-US" dirty="0">
                <a:solidFill>
                  <a:prstClr val="black">
                    <a:lumMod val="75000"/>
                    <a:lumOff val="25000"/>
                  </a:prstClr>
                </a:solidFill>
                <a:latin typeface="Arial" panose="020B0604020202020204" pitchFamily="34" charset="0"/>
              </a:rPr>
              <a:t>系列产品：</a:t>
            </a:r>
            <a:r>
              <a:rPr lang="en-US" altLang="zh-CN" dirty="0">
                <a:solidFill>
                  <a:prstClr val="black">
                    <a:lumMod val="75000"/>
                    <a:lumOff val="25000"/>
                  </a:prstClr>
                </a:solidFill>
                <a:latin typeface="Arial" panose="020B0604020202020204" pitchFamily="34" charset="0"/>
              </a:rPr>
              <a:t>Cortex-M0, M0+, M1, M3, M4, M7</a:t>
            </a:r>
            <a:endParaRPr lang="zh-CN" altLang="en-US" dirty="0">
              <a:solidFill>
                <a:prstClr val="black">
                  <a:lumMod val="75000"/>
                  <a:lumOff val="25000"/>
                </a:prstClr>
              </a:solidFill>
              <a:latin typeface="Arial" panose="020B0604020202020204" pitchFamily="34" charset="0"/>
            </a:endParaRPr>
          </a:p>
        </p:txBody>
      </p:sp>
      <p:grpSp>
        <p:nvGrpSpPr>
          <p:cNvPr id="2" name="组合 1"/>
          <p:cNvGrpSpPr/>
          <p:nvPr/>
        </p:nvGrpSpPr>
        <p:grpSpPr>
          <a:xfrm>
            <a:off x="1440180" y="1736725"/>
            <a:ext cx="1148715" cy="1491615"/>
            <a:chOff x="1310955" y="1810130"/>
            <a:chExt cx="1910766" cy="1491358"/>
          </a:xfrm>
        </p:grpSpPr>
        <p:sp>
          <p:nvSpPr>
            <p:cNvPr id="15" name="等腰三角形 42"/>
            <p:cNvSpPr/>
            <p:nvPr/>
          </p:nvSpPr>
          <p:spPr>
            <a:xfrm rot="5400000">
              <a:off x="1520659" y="1600426"/>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458677" y="2186477"/>
              <a:ext cx="1189776" cy="5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旧版</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架构</a:t>
              </a:r>
              <a:endParaRPr lang="en-US" altLang="zh-CN" b="1" spc="300" dirty="0">
                <a:solidFill>
                  <a:schemeClr val="bg1"/>
                </a:solidFill>
                <a:latin typeface="+mj-lt"/>
                <a:ea typeface="微软雅黑" panose="020B0503020204020204" pitchFamily="34" charset="-122"/>
              </a:endParaRPr>
            </a:p>
          </p:txBody>
        </p:sp>
      </p:grpSp>
      <p:grpSp>
        <p:nvGrpSpPr>
          <p:cNvPr id="3" name="组合 2"/>
          <p:cNvGrpSpPr/>
          <p:nvPr/>
        </p:nvGrpSpPr>
        <p:grpSpPr>
          <a:xfrm>
            <a:off x="10008870" y="1569721"/>
            <a:ext cx="1632585" cy="1583055"/>
            <a:chOff x="10270930" y="2365483"/>
            <a:chExt cx="2008152" cy="1582891"/>
          </a:xfrm>
        </p:grpSpPr>
        <p:sp>
          <p:nvSpPr>
            <p:cNvPr id="12" name="椭圆 34"/>
            <p:cNvSpPr/>
            <p:nvPr/>
          </p:nvSpPr>
          <p:spPr>
            <a:xfrm rot="5400000" flipV="1">
              <a:off x="10483560" y="2152852"/>
              <a:ext cx="1582891" cy="200815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1" name="TextBox 31"/>
            <p:cNvSpPr>
              <a:spLocks noChangeArrowheads="1"/>
            </p:cNvSpPr>
            <p:nvPr/>
          </p:nvSpPr>
          <p:spPr bwMode="auto">
            <a:xfrm>
              <a:off x="10918565" y="2827090"/>
              <a:ext cx="1189778" cy="73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spc="300" dirty="0">
                  <a:solidFill>
                    <a:schemeClr val="bg1"/>
                  </a:solidFill>
                  <a:latin typeface="+mj-lt"/>
                  <a:ea typeface="微软雅黑" panose="020B0503020204020204" pitchFamily="34" charset="-122"/>
                </a:rPr>
                <a:t>新版</a:t>
              </a:r>
              <a:endParaRPr lang="en-US" altLang="zh-CN" sz="2400" b="1" spc="300" dirty="0">
                <a:solidFill>
                  <a:schemeClr val="bg1"/>
                </a:solidFill>
                <a:latin typeface="+mj-lt"/>
                <a:ea typeface="微软雅黑" panose="020B0503020204020204" pitchFamily="34" charset="-122"/>
              </a:endParaRPr>
            </a:p>
            <a:p>
              <a:pPr algn="ctr"/>
              <a:r>
                <a:rPr lang="zh-CN" altLang="en-US" sz="2400" b="1" spc="300" dirty="0">
                  <a:solidFill>
                    <a:schemeClr val="bg1"/>
                  </a:solidFill>
                  <a:latin typeface="+mj-lt"/>
                  <a:ea typeface="微软雅黑" panose="020B0503020204020204" pitchFamily="34" charset="-122"/>
                </a:rPr>
                <a:t>架构</a:t>
              </a:r>
              <a:endParaRPr lang="zh-CN" altLang="en-US" sz="2400" b="1" spc="300" dirty="0">
                <a:solidFill>
                  <a:schemeClr val="bg1"/>
                </a:solidFill>
                <a:latin typeface="+mj-lt"/>
                <a:ea typeface="微软雅黑" panose="020B0503020204020204" pitchFamily="34" charset="-122"/>
              </a:endParaRPr>
            </a:p>
          </p:txBody>
        </p:sp>
      </p:grpSp>
      <p:sp>
        <p:nvSpPr>
          <p:cNvPr id="26" name="圆角矩形 17"/>
          <p:cNvSpPr/>
          <p:nvPr/>
        </p:nvSpPr>
        <p:spPr>
          <a:xfrm>
            <a:off x="2773102" y="4484831"/>
            <a:ext cx="7724226" cy="1374176"/>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dirty="0">
                <a:solidFill>
                  <a:prstClr val="black">
                    <a:lumMod val="75000"/>
                    <a:lumOff val="25000"/>
                  </a:prstClr>
                </a:solidFill>
                <a:latin typeface="Arial" panose="020B0604020202020204" pitchFamily="34" charset="0"/>
              </a:rPr>
              <a:t>ARM v4/5/6</a:t>
            </a:r>
            <a:r>
              <a:rPr lang="zh-CN" altLang="en-US" dirty="0">
                <a:solidFill>
                  <a:prstClr val="black">
                    <a:lumMod val="75000"/>
                    <a:lumOff val="25000"/>
                  </a:prstClr>
                </a:solidFill>
                <a:latin typeface="Arial" panose="020B0604020202020204" pitchFamily="34" charset="0"/>
              </a:rPr>
              <a:t>：旧版</a:t>
            </a:r>
            <a:r>
              <a:rPr lang="en-US" altLang="zh-CN" dirty="0">
                <a:solidFill>
                  <a:prstClr val="black">
                    <a:lumMod val="75000"/>
                    <a:lumOff val="25000"/>
                  </a:prstClr>
                </a:solidFill>
                <a:latin typeface="Arial" panose="020B0604020202020204" pitchFamily="34" charset="0"/>
              </a:rPr>
              <a:t>ARM</a:t>
            </a:r>
            <a:r>
              <a:rPr lang="zh-CN" altLang="en-US" dirty="0">
                <a:solidFill>
                  <a:prstClr val="black">
                    <a:lumMod val="75000"/>
                    <a:lumOff val="25000"/>
                  </a:prstClr>
                </a:solidFill>
                <a:latin typeface="Arial" panose="020B0604020202020204" pitchFamily="34" charset="0"/>
              </a:rPr>
              <a:t>构架使用的指令集版本</a:t>
            </a:r>
            <a:endParaRPr lang="en-US" altLang="zh-CN"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 v7</a:t>
            </a:r>
            <a:r>
              <a:rPr lang="zh-CN" altLang="en-US" dirty="0">
                <a:solidFill>
                  <a:prstClr val="black">
                    <a:lumMod val="75000"/>
                    <a:lumOff val="25000"/>
                  </a:prstClr>
                </a:solidFill>
                <a:latin typeface="Arial" panose="020B0604020202020204" pitchFamily="34" charset="0"/>
              </a:rPr>
              <a:t>：新版本</a:t>
            </a:r>
            <a:r>
              <a:rPr lang="en-US" altLang="zh-CN" dirty="0">
                <a:solidFill>
                  <a:prstClr val="black">
                    <a:lumMod val="75000"/>
                    <a:lumOff val="25000"/>
                  </a:prstClr>
                </a:solidFill>
                <a:latin typeface="Arial" panose="020B0604020202020204" pitchFamily="34" charset="0"/>
              </a:rPr>
              <a:t>A,R,M </a:t>
            </a:r>
            <a:r>
              <a:rPr lang="zh-CN" altLang="en-US" dirty="0">
                <a:solidFill>
                  <a:prstClr val="black">
                    <a:lumMod val="75000"/>
                    <a:lumOff val="25000"/>
                  </a:prstClr>
                </a:solidFill>
                <a:latin typeface="Arial" panose="020B0604020202020204" pitchFamily="34" charset="0"/>
              </a:rPr>
              <a:t>三系列都使用这个版本指令</a:t>
            </a:r>
            <a:endParaRPr lang="en-US" altLang="zh-CN" dirty="0">
              <a:solidFill>
                <a:prstClr val="black">
                  <a:lumMod val="75000"/>
                  <a:lumOff val="25000"/>
                </a:prstClr>
              </a:solidFill>
              <a:latin typeface="Arial" panose="020B0604020202020204" pitchFamily="34" charset="0"/>
            </a:endParaRPr>
          </a:p>
          <a:p>
            <a:pPr lvl="0" algn="just">
              <a:lnSpc>
                <a:spcPct val="150000"/>
              </a:lnSpc>
            </a:pPr>
            <a:r>
              <a:rPr lang="en-US" altLang="zh-CN" dirty="0">
                <a:solidFill>
                  <a:prstClr val="black">
                    <a:lumMod val="75000"/>
                    <a:lumOff val="25000"/>
                  </a:prstClr>
                </a:solidFill>
                <a:latin typeface="Arial" panose="020B0604020202020204" pitchFamily="34" charset="0"/>
              </a:rPr>
              <a:t>ARM v8</a:t>
            </a:r>
            <a:r>
              <a:rPr lang="zh-CN" altLang="en-US" dirty="0">
                <a:solidFill>
                  <a:prstClr val="black">
                    <a:lumMod val="75000"/>
                    <a:lumOff val="25000"/>
                  </a:prstClr>
                </a:solidFill>
                <a:latin typeface="Arial" panose="020B0604020202020204" pitchFamily="34" charset="0"/>
              </a:rPr>
              <a:t>：主要针对高端</a:t>
            </a:r>
            <a:r>
              <a:rPr lang="en-US" altLang="zh-CN" dirty="0">
                <a:solidFill>
                  <a:prstClr val="black">
                    <a:lumMod val="75000"/>
                    <a:lumOff val="25000"/>
                  </a:prstClr>
                </a:solidFill>
                <a:latin typeface="Arial" panose="020B0604020202020204" pitchFamily="34" charset="0"/>
              </a:rPr>
              <a:t>A</a:t>
            </a:r>
            <a:r>
              <a:rPr lang="zh-CN" altLang="en-US" dirty="0">
                <a:solidFill>
                  <a:prstClr val="black">
                    <a:lumMod val="75000"/>
                    <a:lumOff val="25000"/>
                  </a:prstClr>
                </a:solidFill>
                <a:latin typeface="Arial" panose="020B0604020202020204" pitchFamily="34" charset="0"/>
              </a:rPr>
              <a:t>系列处理器，增加 </a:t>
            </a:r>
            <a:r>
              <a:rPr lang="en-US" altLang="zh-CN" dirty="0">
                <a:solidFill>
                  <a:prstClr val="black">
                    <a:lumMod val="75000"/>
                    <a:lumOff val="25000"/>
                  </a:prstClr>
                </a:solidFill>
                <a:latin typeface="Arial" panose="020B0604020202020204" pitchFamily="34" charset="0"/>
              </a:rPr>
              <a:t>64 </a:t>
            </a:r>
            <a:r>
              <a:rPr lang="zh-CN" altLang="en-US" dirty="0">
                <a:solidFill>
                  <a:prstClr val="black">
                    <a:lumMod val="75000"/>
                    <a:lumOff val="25000"/>
                  </a:prstClr>
                </a:solidFill>
                <a:latin typeface="Arial" panose="020B0604020202020204" pitchFamily="34" charset="0"/>
              </a:rPr>
              <a:t>位处理器设计。</a:t>
            </a:r>
            <a:endParaRPr lang="en-US" altLang="zh-CN" dirty="0">
              <a:solidFill>
                <a:prstClr val="black">
                  <a:lumMod val="75000"/>
                  <a:lumOff val="25000"/>
                </a:prstClr>
              </a:solidFill>
              <a:latin typeface="Arial" panose="020B0604020202020204" pitchFamily="34" charset="0"/>
            </a:endParaRPr>
          </a:p>
        </p:txBody>
      </p:sp>
      <p:grpSp>
        <p:nvGrpSpPr>
          <p:cNvPr id="4" name="组合 3"/>
          <p:cNvGrpSpPr/>
          <p:nvPr/>
        </p:nvGrpSpPr>
        <p:grpSpPr>
          <a:xfrm>
            <a:off x="1482725" y="4494530"/>
            <a:ext cx="1220470" cy="1491615"/>
            <a:chOff x="283462" y="4711503"/>
            <a:chExt cx="1910766" cy="1491358"/>
          </a:xfrm>
        </p:grpSpPr>
        <p:sp>
          <p:nvSpPr>
            <p:cNvPr id="29" name="等腰三角形 42"/>
            <p:cNvSpPr/>
            <p:nvPr/>
          </p:nvSpPr>
          <p:spPr>
            <a:xfrm rot="5400000">
              <a:off x="493166" y="4501799"/>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2" name="TextBox 24"/>
            <p:cNvSpPr>
              <a:spLocks noChangeArrowheads="1"/>
            </p:cNvSpPr>
            <p:nvPr/>
          </p:nvSpPr>
          <p:spPr bwMode="auto">
            <a:xfrm>
              <a:off x="456351" y="5029389"/>
              <a:ext cx="1189776" cy="8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指令</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集和构架关系</a:t>
              </a:r>
              <a:endParaRPr lang="en-US" altLang="zh-CN" b="1" spc="300" dirty="0">
                <a:solidFill>
                  <a:schemeClr val="bg1"/>
                </a:solidFill>
                <a:latin typeface="+mj-lt"/>
                <a:ea typeface="微软雅黑" panose="020B0503020204020204" pitchFamily="34" charset="-122"/>
              </a:endParaRPr>
            </a:p>
          </p:txBody>
        </p:sp>
      </p:grpSp>
      <p:pic>
        <p:nvPicPr>
          <p:cNvPr id="5"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53" presetClass="entr" presetSubtype="16" fill="hold" nodeType="withEffect">
                                  <p:stCondLst>
                                    <p:cond delay="90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53" presetClass="entr" presetSubtype="16" fill="hold" grpId="0" nodeType="withEffect">
                                  <p:stCondLst>
                                    <p:cond delay="9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18" grpId="0" bldLvl="0" animBg="1"/>
      <p:bldP spid="28" grpId="0" bldLvl="0" animBg="1"/>
      <p:bldP spid="26"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28" name="圆角矩形 27"/>
          <p:cNvSpPr/>
          <p:nvPr/>
        </p:nvSpPr>
        <p:spPr>
          <a:xfrm>
            <a:off x="1559657" y="1355608"/>
            <a:ext cx="8246648" cy="1394038"/>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en-US" altLang="zh-CN" dirty="0">
                <a:solidFill>
                  <a:prstClr val="black">
                    <a:lumMod val="75000"/>
                    <a:lumOff val="25000"/>
                  </a:prstClr>
                </a:solidFill>
                <a:latin typeface="Arial" panose="020B0604020202020204" pitchFamily="34" charset="0"/>
              </a:rPr>
              <a:t>ARM</a:t>
            </a:r>
            <a:r>
              <a:rPr lang="zh-CN" altLang="en-US" dirty="0">
                <a:solidFill>
                  <a:prstClr val="black">
                    <a:lumMod val="75000"/>
                    <a:lumOff val="25000"/>
                  </a:prstClr>
                </a:solidFill>
                <a:latin typeface="Arial" panose="020B0604020202020204" pitchFamily="34" charset="0"/>
              </a:rPr>
              <a:t>公司本身是不进行具体芯片设计的，它只负责设计处理器的构架，即处理器最核心的部件，然后把这个核心部件技术授权给全球各大半导体厂家，芯片厂家在这个核心部件基础上增加上外围设备设计成具有特定功能的处理器。</a:t>
            </a:r>
            <a:endParaRPr lang="zh-CN" altLang="en-US" dirty="0">
              <a:solidFill>
                <a:prstClr val="black">
                  <a:lumMod val="75000"/>
                  <a:lumOff val="25000"/>
                </a:prstClr>
              </a:solidFill>
              <a:latin typeface="Arial" panose="020B0604020202020204" pitchFamily="34" charset="0"/>
            </a:endParaRPr>
          </a:p>
        </p:txBody>
      </p:sp>
      <p:grpSp>
        <p:nvGrpSpPr>
          <p:cNvPr id="3" name="组合 2"/>
          <p:cNvGrpSpPr/>
          <p:nvPr/>
        </p:nvGrpSpPr>
        <p:grpSpPr>
          <a:xfrm>
            <a:off x="9915723" y="1383135"/>
            <a:ext cx="1250314" cy="1394038"/>
            <a:chOff x="10270930" y="2365482"/>
            <a:chExt cx="2008152" cy="1582891"/>
          </a:xfrm>
        </p:grpSpPr>
        <p:sp>
          <p:nvSpPr>
            <p:cNvPr id="12" name="椭圆 34"/>
            <p:cNvSpPr/>
            <p:nvPr/>
          </p:nvSpPr>
          <p:spPr>
            <a:xfrm rot="5400000" flipV="1">
              <a:off x="10483560" y="2152852"/>
              <a:ext cx="1582891" cy="200815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1" name="TextBox 31"/>
            <p:cNvSpPr>
              <a:spLocks noChangeArrowheads="1"/>
            </p:cNvSpPr>
            <p:nvPr/>
          </p:nvSpPr>
          <p:spPr bwMode="auto">
            <a:xfrm>
              <a:off x="10918565" y="2827090"/>
              <a:ext cx="1189778" cy="60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重点</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强调</a:t>
              </a:r>
              <a:endParaRPr lang="zh-CN" altLang="en-US" b="1" spc="300" dirty="0">
                <a:solidFill>
                  <a:schemeClr val="bg1"/>
                </a:solidFill>
                <a:latin typeface="+mj-lt"/>
                <a:ea typeface="微软雅黑" panose="020B0503020204020204" pitchFamily="34" charset="-122"/>
              </a:endParaRPr>
            </a:p>
          </p:txBody>
        </p:sp>
      </p:grpSp>
      <p:grpSp>
        <p:nvGrpSpPr>
          <p:cNvPr id="27" name="组合 26"/>
          <p:cNvGrpSpPr/>
          <p:nvPr/>
        </p:nvGrpSpPr>
        <p:grpSpPr>
          <a:xfrm>
            <a:off x="1720581" y="2873892"/>
            <a:ext cx="7924800" cy="3540125"/>
            <a:chOff x="2685595" y="2929033"/>
            <a:chExt cx="7924800" cy="3540125"/>
          </a:xfrm>
        </p:grpSpPr>
        <p:pic>
          <p:nvPicPr>
            <p:cNvPr id="33" name="Picture 4" descr="ARM_logo_98x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545" y="2929033"/>
              <a:ext cx="1371600" cy="6302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circuit_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745" y="5748433"/>
              <a:ext cx="4191000" cy="720725"/>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6"/>
            <p:cNvSpPr>
              <a:spLocks noChangeArrowheads="1"/>
            </p:cNvSpPr>
            <p:nvPr/>
          </p:nvSpPr>
          <p:spPr bwMode="auto">
            <a:xfrm>
              <a:off x="6552745" y="3614833"/>
              <a:ext cx="457200" cy="685800"/>
            </a:xfrm>
            <a:prstGeom prst="downArrow">
              <a:avLst>
                <a:gd name="adj1" fmla="val 50000"/>
                <a:gd name="adj2" fmla="val 375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dirty="0"/>
            </a:p>
          </p:txBody>
        </p:sp>
        <p:sp>
          <p:nvSpPr>
            <p:cNvPr id="36" name="AutoShape 7"/>
            <p:cNvSpPr>
              <a:spLocks noChangeArrowheads="1"/>
            </p:cNvSpPr>
            <p:nvPr/>
          </p:nvSpPr>
          <p:spPr bwMode="auto">
            <a:xfrm>
              <a:off x="6552745" y="5062633"/>
              <a:ext cx="457200" cy="685800"/>
            </a:xfrm>
            <a:prstGeom prst="downArrow">
              <a:avLst>
                <a:gd name="adj1" fmla="val 50000"/>
                <a:gd name="adj2" fmla="val 375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7" name="Text Box 8"/>
            <p:cNvSpPr txBox="1">
              <a:spLocks noChangeArrowheads="1"/>
            </p:cNvSpPr>
            <p:nvPr/>
          </p:nvSpPr>
          <p:spPr bwMode="auto">
            <a:xfrm>
              <a:off x="7086145" y="3538633"/>
              <a:ext cx="182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SzTx/>
                <a:buFontTx/>
                <a:buNone/>
              </a:pPr>
              <a:r>
                <a:rPr lang="zh-CN" altLang="en-US" sz="2000" b="0">
                  <a:solidFill>
                    <a:srgbClr val="0000FF"/>
                  </a:solidFill>
                  <a:latin typeface="华文新魏" panose="02010800040101010101" pitchFamily="2" charset="-122"/>
                  <a:ea typeface="华文新魏" panose="02010800040101010101" pitchFamily="2" charset="-122"/>
                </a:rPr>
                <a:t>将技术授权给其它芯片厂商</a:t>
              </a:r>
              <a:endParaRPr lang="zh-CN" altLang="en-US" sz="2000" b="0">
                <a:solidFill>
                  <a:srgbClr val="0000FF"/>
                </a:solidFill>
                <a:latin typeface="华文新魏" panose="02010800040101010101" pitchFamily="2" charset="-122"/>
                <a:ea typeface="华文新魏" panose="02010800040101010101" pitchFamily="2" charset="-122"/>
              </a:endParaRPr>
            </a:p>
          </p:txBody>
        </p:sp>
        <p:sp>
          <p:nvSpPr>
            <p:cNvPr id="38" name="Text Box 9"/>
            <p:cNvSpPr txBox="1">
              <a:spLocks noChangeArrowheads="1"/>
            </p:cNvSpPr>
            <p:nvPr/>
          </p:nvSpPr>
          <p:spPr bwMode="auto">
            <a:xfrm>
              <a:off x="7086145" y="5062633"/>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SzTx/>
                <a:buFontTx/>
                <a:buNone/>
              </a:pPr>
              <a:r>
                <a:rPr lang="zh-CN" altLang="en-US" sz="2000" b="0">
                  <a:solidFill>
                    <a:srgbClr val="0000FF"/>
                  </a:solidFill>
                  <a:latin typeface="华文新魏" panose="02010800040101010101" pitchFamily="2" charset="-122"/>
                  <a:ea typeface="华文新魏" panose="02010800040101010101" pitchFamily="2" charset="-122"/>
                </a:rPr>
                <a:t>形成各具特色的</a:t>
              </a:r>
              <a:r>
                <a:rPr lang="en-US" altLang="zh-CN" sz="2000" b="0">
                  <a:solidFill>
                    <a:srgbClr val="0000FF"/>
                  </a:solidFill>
                  <a:latin typeface="华文新魏" panose="02010800040101010101" pitchFamily="2" charset="-122"/>
                  <a:ea typeface="华文新魏" panose="02010800040101010101" pitchFamily="2" charset="-122"/>
                </a:rPr>
                <a:t>ARM</a:t>
              </a:r>
              <a:r>
                <a:rPr lang="zh-CN" altLang="en-US" sz="2000" b="0">
                  <a:solidFill>
                    <a:srgbClr val="0000FF"/>
                  </a:solidFill>
                  <a:latin typeface="华文新魏" panose="02010800040101010101" pitchFamily="2" charset="-122"/>
                  <a:ea typeface="华文新魏" panose="02010800040101010101" pitchFamily="2" charset="-122"/>
                </a:rPr>
                <a:t>芯片</a:t>
              </a:r>
              <a:endParaRPr lang="zh-CN" altLang="en-US" sz="2000" b="0">
                <a:solidFill>
                  <a:srgbClr val="0000FF"/>
                </a:solidFill>
                <a:latin typeface="华文新魏" panose="02010800040101010101" pitchFamily="2" charset="-122"/>
                <a:ea typeface="华文新魏" panose="02010800040101010101" pitchFamily="2" charset="-122"/>
              </a:endParaRPr>
            </a:p>
          </p:txBody>
        </p:sp>
        <p:grpSp>
          <p:nvGrpSpPr>
            <p:cNvPr id="39" name="Group 10"/>
            <p:cNvGrpSpPr/>
            <p:nvPr/>
          </p:nvGrpSpPr>
          <p:grpSpPr bwMode="auto">
            <a:xfrm>
              <a:off x="2685595" y="4300633"/>
              <a:ext cx="7924800" cy="762000"/>
              <a:chOff x="144" y="2592"/>
              <a:chExt cx="5472" cy="480"/>
            </a:xfrm>
          </p:grpSpPr>
          <p:sp>
            <p:nvSpPr>
              <p:cNvPr id="40" name="Rectangle 11"/>
              <p:cNvSpPr>
                <a:spLocks noChangeArrowheads="1"/>
              </p:cNvSpPr>
              <p:nvPr/>
            </p:nvSpPr>
            <p:spPr bwMode="auto">
              <a:xfrm>
                <a:off x="144" y="2592"/>
                <a:ext cx="5472" cy="480"/>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 name="Picture 12" descr="atm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2640"/>
                <a:ext cx="670" cy="3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Intel"/>
              <p:cNvPicPr>
                <a:picLocks noChangeAspect="1" noChangeArrowheads="1"/>
              </p:cNvPicPr>
              <p:nvPr/>
            </p:nvPicPr>
            <p:blipFill>
              <a:blip r:embed="rId5">
                <a:extLst>
                  <a:ext uri="{28A0092B-C50C-407E-A947-70E740481C1C}">
                    <a14:useLocalDpi xmlns:a14="http://schemas.microsoft.com/office/drawing/2010/main" val="0"/>
                  </a:ext>
                </a:extLst>
              </a:blip>
              <a:srcRect l="14502" r="20242"/>
              <a:stretch>
                <a:fillRect/>
              </a:stretch>
            </p:blipFill>
            <p:spPr bwMode="auto">
              <a:xfrm>
                <a:off x="1632" y="2736"/>
                <a:ext cx="432" cy="2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phili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2736"/>
                <a:ext cx="1152" cy="24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15"/>
              <p:cNvSpPr>
                <a:spLocks noChangeArrowheads="1"/>
              </p:cNvSpPr>
              <p:nvPr/>
            </p:nvSpPr>
            <p:spPr bwMode="auto">
              <a:xfrm>
                <a:off x="5040" y="2688"/>
                <a:ext cx="528" cy="24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SzTx/>
                  <a:buFontTx/>
                  <a:buNone/>
                </a:pPr>
                <a:r>
                  <a:rPr lang="en-US" altLang="zh-CN" sz="2400" b="0">
                    <a:latin typeface="Times New Roman" panose="02020603050405020304" pitchFamily="18" charset="0"/>
                  </a:rPr>
                  <a:t>. . .</a:t>
                </a:r>
                <a:endParaRPr lang="en-US" altLang="zh-CN" sz="2400" b="0">
                  <a:latin typeface="Times New Roman" panose="02020603050405020304" pitchFamily="18" charset="0"/>
                </a:endParaRPr>
              </a:p>
            </p:txBody>
          </p:sp>
          <p:pic>
            <p:nvPicPr>
              <p:cNvPr id="45" name="Picture 16" descr="samsung 拷贝"/>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8" y="2736"/>
                <a:ext cx="720" cy="24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descr="sharp 拷贝"/>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2" y="2736"/>
                <a:ext cx="1161" cy="185"/>
              </a:xfrm>
              <a:prstGeom prst="rect">
                <a:avLst/>
              </a:prstGeom>
              <a:solidFill>
                <a:schemeClr val="bg1"/>
              </a:solidFill>
            </p:spPr>
          </p:pic>
        </p:grpSp>
      </p:grpSp>
      <p:sp>
        <p:nvSpPr>
          <p:cNvPr id="30" name="文本框 29"/>
          <p:cNvSpPr txBox="1"/>
          <p:nvPr/>
        </p:nvSpPr>
        <p:spPr>
          <a:xfrm>
            <a:off x="1238846" y="219693"/>
            <a:ext cx="3582940" cy="523220"/>
          </a:xfrm>
          <a:prstGeom prst="rect">
            <a:avLst/>
          </a:prstGeom>
          <a:noFill/>
        </p:spPr>
        <p:txBody>
          <a:bodyPr wrap="square" rtlCol="0">
            <a:spAutoFit/>
          </a:bodyPr>
          <a:lstStyle/>
          <a:p>
            <a:r>
              <a:rPr lang="en-US" altLang="zh-CN" sz="2800" b="1" spc="300" dirty="0">
                <a:solidFill>
                  <a:schemeClr val="tx1">
                    <a:lumMod val="75000"/>
                    <a:lumOff val="25000"/>
                  </a:schemeClr>
                </a:solidFill>
              </a:rPr>
              <a:t>ARM</a:t>
            </a:r>
            <a:r>
              <a:rPr lang="zh-CN" altLang="en-US" sz="2800" b="1" spc="300" dirty="0">
                <a:solidFill>
                  <a:schemeClr val="tx1">
                    <a:lumMod val="75000"/>
                    <a:lumOff val="25000"/>
                  </a:schemeClr>
                </a:solidFill>
              </a:rPr>
              <a:t>系列芯片简介</a:t>
            </a:r>
            <a:endParaRPr lang="zh-CN" altLang="en-US" sz="2800" b="1" spc="300" dirty="0">
              <a:solidFill>
                <a:schemeClr val="tx1">
                  <a:lumMod val="75000"/>
                  <a:lumOff val="25000"/>
                </a:schemeClr>
              </a:solidFill>
            </a:endParaRPr>
          </a:p>
        </p:txBody>
      </p:sp>
      <p:sp>
        <p:nvSpPr>
          <p:cNvPr id="32" name="矩形 31"/>
          <p:cNvSpPr/>
          <p:nvPr/>
        </p:nvSpPr>
        <p:spPr>
          <a:xfrm>
            <a:off x="4776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7" name="矩形 46"/>
          <p:cNvSpPr/>
          <p:nvPr/>
        </p:nvSpPr>
        <p:spPr>
          <a:xfrm>
            <a:off x="4910889" y="229181"/>
            <a:ext cx="3536546" cy="523220"/>
          </a:xfrm>
          <a:prstGeom prst="rect">
            <a:avLst/>
          </a:prstGeom>
        </p:spPr>
        <p:txBody>
          <a:bodyPr wrap="none">
            <a:spAutoFit/>
          </a:bodyPr>
          <a:lstStyle/>
          <a:p>
            <a:r>
              <a:rPr lang="en-US" altLang="zh-CN" sz="2800" dirty="0">
                <a:solidFill>
                  <a:schemeClr val="tx1">
                    <a:lumMod val="75000"/>
                    <a:lumOff val="25000"/>
                  </a:schemeClr>
                </a:solidFill>
              </a:rPr>
              <a:t>ARM</a:t>
            </a:r>
            <a:r>
              <a:rPr lang="zh-CN" altLang="en-US" sz="2800" dirty="0">
                <a:solidFill>
                  <a:schemeClr val="tx1">
                    <a:lumMod val="75000"/>
                    <a:lumOff val="25000"/>
                  </a:schemeClr>
                </a:solidFill>
              </a:rPr>
              <a:t>公司与芯片厂家</a:t>
            </a:r>
            <a:endParaRPr lang="zh-CN" altLang="en-US" sz="2800" dirty="0">
              <a:solidFill>
                <a:schemeClr val="tx1">
                  <a:lumMod val="75000"/>
                  <a:lumOff val="25000"/>
                </a:schemeClr>
              </a:solidFill>
            </a:endParaRPr>
          </a:p>
        </p:txBody>
      </p:sp>
      <p:grpSp>
        <p:nvGrpSpPr>
          <p:cNvPr id="48" name="组合 47"/>
          <p:cNvGrpSpPr/>
          <p:nvPr/>
        </p:nvGrpSpPr>
        <p:grpSpPr>
          <a:xfrm>
            <a:off x="289800" y="-7800"/>
            <a:ext cx="720670" cy="968693"/>
            <a:chOff x="4438980" y="1414639"/>
            <a:chExt cx="720670" cy="968693"/>
          </a:xfrm>
        </p:grpSpPr>
        <p:sp>
          <p:nvSpPr>
            <p:cNvPr id="49"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0" name="文本框 49"/>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sp>
          <p:nvSpPr>
            <p:cNvPr id="51"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2" name="PA_图片 11"/>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2"/>
                                        </p:tgtEl>
                                        <p:attrNameLst>
                                          <p:attrName>style.visibility</p:attrName>
                                        </p:attrNameLst>
                                      </p:cBhvr>
                                      <p:to>
                                        <p:strVal val="visible"/>
                                      </p:to>
                                    </p:set>
                                    <p:animEffect transition="in" filter="barn(outHorizontal)">
                                      <p:cBhvr>
                                        <p:cTn id="16" dur="500"/>
                                        <p:tgtEl>
                                          <p:spTgt spid="32"/>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350" fill="hold"/>
                                        <p:tgtEl>
                                          <p:spTgt spid="47"/>
                                        </p:tgtEl>
                                        <p:attrNameLst>
                                          <p:attrName>ppt_x</p:attrName>
                                        </p:attrNameLst>
                                      </p:cBhvr>
                                      <p:tavLst>
                                        <p:tav tm="0">
                                          <p:val>
                                            <p:strVal val="#ppt_x-#ppt_w/2"/>
                                          </p:val>
                                        </p:tav>
                                        <p:tav tm="100000">
                                          <p:val>
                                            <p:strVal val="#ppt_x"/>
                                          </p:val>
                                        </p:tav>
                                      </p:tavLst>
                                    </p:anim>
                                    <p:anim calcmode="lin" valueType="num">
                                      <p:cBhvr>
                                        <p:cTn id="20" dur="350" fill="hold"/>
                                        <p:tgtEl>
                                          <p:spTgt spid="47"/>
                                        </p:tgtEl>
                                        <p:attrNameLst>
                                          <p:attrName>ppt_y</p:attrName>
                                        </p:attrNameLst>
                                      </p:cBhvr>
                                      <p:tavLst>
                                        <p:tav tm="0">
                                          <p:val>
                                            <p:strVal val="#ppt_y"/>
                                          </p:val>
                                        </p:tav>
                                        <p:tav tm="100000">
                                          <p:val>
                                            <p:strVal val="#ppt_y"/>
                                          </p:val>
                                        </p:tav>
                                      </p:tavLst>
                                    </p:anim>
                                    <p:anim calcmode="lin" valueType="num">
                                      <p:cBhvr>
                                        <p:cTn id="21" dur="350" fill="hold"/>
                                        <p:tgtEl>
                                          <p:spTgt spid="47"/>
                                        </p:tgtEl>
                                        <p:attrNameLst>
                                          <p:attrName>ppt_w</p:attrName>
                                        </p:attrNameLst>
                                      </p:cBhvr>
                                      <p:tavLst>
                                        <p:tav tm="0">
                                          <p:val>
                                            <p:fltVal val="0"/>
                                          </p:val>
                                        </p:tav>
                                        <p:tav tm="100000">
                                          <p:val>
                                            <p:strVal val="#ppt_w"/>
                                          </p:val>
                                        </p:tav>
                                      </p:tavLst>
                                    </p:anim>
                                    <p:anim calcmode="lin" valueType="num">
                                      <p:cBhvr>
                                        <p:cTn id="22" dur="350" fill="hold"/>
                                        <p:tgtEl>
                                          <p:spTgt spid="47"/>
                                        </p:tgtEl>
                                        <p:attrNameLst>
                                          <p:attrName>ppt_h</p:attrName>
                                        </p:attrNameLst>
                                      </p:cBhvr>
                                      <p:tavLst>
                                        <p:tav tm="0">
                                          <p:val>
                                            <p:strVal val="#ppt_h"/>
                                          </p:val>
                                        </p:tav>
                                        <p:tav tm="100000">
                                          <p:val>
                                            <p:strVal val="#ppt_h"/>
                                          </p:val>
                                        </p:tav>
                                      </p:tavLst>
                                    </p:anim>
                                  </p:childTnLst>
                                </p:cTn>
                              </p:par>
                              <p:par>
                                <p:cTn id="23" presetID="2" presetClass="entr" presetSubtype="4" fill="hold" grpId="0" nodeType="withEffect">
                                  <p:stCondLst>
                                    <p:cond delay="80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8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0" grpId="0"/>
      <p:bldP spid="32" grpId="0" bldLvl="0" animBg="1"/>
      <p:bldP spid="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155"/>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06</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062203"/>
            <a:ext cx="10763252" cy="830997"/>
          </a:xfrm>
          <a:prstGeom prst="rect">
            <a:avLst/>
          </a:prstGeom>
          <a:noFill/>
        </p:spPr>
        <p:txBody>
          <a:bodyPr wrap="square" rtlCol="0">
            <a:spAutoFit/>
          </a:bodyPr>
          <a:lstStyle/>
          <a:p>
            <a:pPr algn="ctr"/>
            <a:r>
              <a:rPr lang="en-US" altLang="zh-CN" sz="4800" b="1" spc="300" dirty="0">
                <a:solidFill>
                  <a:schemeClr val="accent1"/>
                </a:solidFill>
              </a:rPr>
              <a:t>ST</a:t>
            </a:r>
            <a:r>
              <a:rPr lang="zh-CN" altLang="en-US" sz="4800" b="1" spc="300" dirty="0">
                <a:solidFill>
                  <a:schemeClr val="accent1"/>
                </a:solidFill>
              </a:rPr>
              <a:t>公司系列芯片简介</a:t>
            </a:r>
            <a:endParaRPr lang="zh-CN" altLang="en-US" sz="4800" b="1" spc="300" dirty="0">
              <a:solidFill>
                <a:schemeClr val="accent1"/>
              </a:solidFill>
            </a:endParaRPr>
          </a:p>
        </p:txBody>
      </p:sp>
      <p:grpSp>
        <p:nvGrpSpPr>
          <p:cNvPr id="6" name="组合 5"/>
          <p:cNvGrpSpPr/>
          <p:nvPr/>
        </p:nvGrpSpPr>
        <p:grpSpPr>
          <a:xfrm>
            <a:off x="4276725" y="1991426"/>
            <a:ext cx="3638550" cy="401228"/>
            <a:chOff x="5162550" y="3954317"/>
            <a:chExt cx="1866900" cy="401228"/>
          </a:xfrm>
        </p:grpSpPr>
        <p:sp>
          <p:nvSpPr>
            <p:cNvPr id="7" name="文本框 6"/>
            <p:cNvSpPr txBox="1"/>
            <p:nvPr/>
          </p:nvSpPr>
          <p:spPr>
            <a:xfrm>
              <a:off x="5276071" y="3985654"/>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a:t>
              </a:r>
              <a:r>
                <a:rPr lang="zh-CN" altLang="en-US" sz="1600" spc="300" dirty="0">
                  <a:solidFill>
                    <a:schemeClr val="tx1">
                      <a:lumMod val="75000"/>
                      <a:lumOff val="25000"/>
                    </a:schemeClr>
                  </a:solidFill>
                </a:rPr>
                <a:t>微控制器简介</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511673"/>
            <a:ext cx="3638550" cy="401228"/>
            <a:chOff x="5162550" y="4445997"/>
            <a:chExt cx="1866900" cy="401228"/>
          </a:xfrm>
        </p:grpSpPr>
        <p:sp>
          <p:nvSpPr>
            <p:cNvPr id="10" name="文本框 9"/>
            <p:cNvSpPr txBox="1"/>
            <p:nvPr/>
          </p:nvSpPr>
          <p:spPr>
            <a:xfrm>
              <a:off x="5276071" y="4477334"/>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STM32F1xx</a:t>
              </a:r>
              <a:r>
                <a:rPr lang="zh-CN" altLang="en-US" sz="1600" spc="300" dirty="0">
                  <a:solidFill>
                    <a:schemeClr val="tx1">
                      <a:lumMod val="75000"/>
                      <a:lumOff val="25000"/>
                    </a:schemeClr>
                  </a:solidFill>
                </a:rPr>
                <a:t>系列</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276725" y="3031920"/>
            <a:ext cx="3638550" cy="401228"/>
            <a:chOff x="5162550" y="4930104"/>
            <a:chExt cx="1866900" cy="401228"/>
          </a:xfrm>
        </p:grpSpPr>
        <p:sp>
          <p:nvSpPr>
            <p:cNvPr id="13" name="文本框 12"/>
            <p:cNvSpPr txBox="1"/>
            <p:nvPr/>
          </p:nvSpPr>
          <p:spPr>
            <a:xfrm>
              <a:off x="5276071" y="4961441"/>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STM32F2xx</a:t>
              </a:r>
              <a:r>
                <a:rPr lang="zh-CN" altLang="en-US" sz="1600" spc="300" dirty="0">
                  <a:solidFill>
                    <a:schemeClr val="tx1">
                      <a:lumMod val="75000"/>
                      <a:lumOff val="25000"/>
                    </a:schemeClr>
                  </a:solidFill>
                </a:rPr>
                <a:t>系列</a:t>
              </a:r>
              <a:endParaRPr lang="zh-CN" altLang="en-US"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552167"/>
            <a:ext cx="3638550" cy="401228"/>
            <a:chOff x="5162550" y="5418236"/>
            <a:chExt cx="1866900" cy="401228"/>
          </a:xfrm>
        </p:grpSpPr>
        <p:sp>
          <p:nvSpPr>
            <p:cNvPr id="16" name="文本框 15"/>
            <p:cNvSpPr txBox="1"/>
            <p:nvPr/>
          </p:nvSpPr>
          <p:spPr>
            <a:xfrm>
              <a:off x="5276071" y="5449573"/>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STM32F4xx</a:t>
              </a:r>
              <a:r>
                <a:rPr lang="zh-CN" altLang="en-US" sz="1600" spc="300" dirty="0">
                  <a:solidFill>
                    <a:schemeClr val="tx1">
                      <a:lumMod val="75000"/>
                      <a:lumOff val="25000"/>
                    </a:schemeClr>
                  </a:solidFill>
                </a:rPr>
                <a:t>系列</a:t>
              </a:r>
              <a:endParaRPr lang="zh-CN" altLang="en-US"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4072416"/>
            <a:ext cx="3638550" cy="401228"/>
            <a:chOff x="5162550" y="5895607"/>
            <a:chExt cx="1866900" cy="401228"/>
          </a:xfrm>
        </p:grpSpPr>
        <p:sp>
          <p:nvSpPr>
            <p:cNvPr id="19" name="文本框 18"/>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a:t>
              </a:r>
              <a:r>
                <a:rPr lang="zh-CN" altLang="en-US" sz="1600" spc="300" dirty="0">
                  <a:solidFill>
                    <a:schemeClr val="tx1">
                      <a:lumMod val="75000"/>
                      <a:lumOff val="25000"/>
                    </a:schemeClr>
                  </a:solidFill>
                </a:rPr>
                <a:t>芯片命名规则</a:t>
              </a:r>
              <a:endParaRPr lang="zh-CN" altLang="en-US" sz="1600" spc="300" dirty="0">
                <a:solidFill>
                  <a:schemeClr val="tx1">
                    <a:lumMod val="75000"/>
                    <a:lumOff val="2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76725" y="4620600"/>
            <a:ext cx="3638550" cy="401228"/>
            <a:chOff x="5162550" y="5895607"/>
            <a:chExt cx="1866900" cy="401228"/>
          </a:xfrm>
        </p:grpSpPr>
        <p:sp>
          <p:nvSpPr>
            <p:cNvPr id="22" name="文本框 21"/>
            <p:cNvSpPr txBox="1"/>
            <p:nvPr/>
          </p:nvSpPr>
          <p:spPr>
            <a:xfrm>
              <a:off x="5276071" y="5926944"/>
              <a:ext cx="1639859" cy="338554"/>
            </a:xfrm>
            <a:prstGeom prst="rect">
              <a:avLst/>
            </a:prstGeom>
            <a:noFill/>
          </p:spPr>
          <p:txBody>
            <a:bodyPr wrap="square" rtlCol="0">
              <a:spAutoFit/>
            </a:bodyPr>
            <a:lstStyle/>
            <a:p>
              <a:pPr algn="ctr"/>
              <a:r>
                <a:rPr lang="en-US" altLang="zh-CN" sz="1600" spc="300" dirty="0">
                  <a:solidFill>
                    <a:schemeClr val="tx1">
                      <a:lumMod val="75000"/>
                      <a:lumOff val="25000"/>
                    </a:schemeClr>
                  </a:solidFill>
                </a:rPr>
                <a:t>STM32F407ZGT6</a:t>
              </a:r>
              <a:r>
                <a:rPr lang="zh-CN" altLang="en-US" sz="1600" spc="300" dirty="0">
                  <a:solidFill>
                    <a:schemeClr val="tx1">
                      <a:lumMod val="75000"/>
                      <a:lumOff val="25000"/>
                    </a:schemeClr>
                  </a:solidFill>
                </a:rPr>
                <a:t>介绍 </a:t>
              </a:r>
              <a:endParaRPr lang="zh-CN" altLang="en-US" sz="1600" spc="300" dirty="0">
                <a:solidFill>
                  <a:schemeClr val="tx1">
                    <a:lumMod val="75000"/>
                    <a:lumOff val="25000"/>
                  </a:schemeClr>
                </a:solidFill>
              </a:endParaRPr>
            </a:p>
          </p:txBody>
        </p:sp>
        <p:sp>
          <p:nvSpPr>
            <p:cNvPr id="23"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par>
                                <p:cTn id="38" presetID="12" presetClass="entr" presetSubtype="1" fill="hold" nodeType="withEffect">
                                  <p:stCondLst>
                                    <p:cond delay="27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ppt_y</p:attrName>
                                        </p:attrNameLst>
                                      </p:cBhvr>
                                      <p:tavLst>
                                        <p:tav tm="0">
                                          <p:val>
                                            <p:strVal val="#ppt_y-#ppt_h*1.125000"/>
                                          </p:val>
                                        </p:tav>
                                        <p:tav tm="100000">
                                          <p:val>
                                            <p:strVal val="#ppt_y"/>
                                          </p:val>
                                        </p:tav>
                                      </p:tavLst>
                                    </p:anim>
                                    <p:animEffect transition="in" filter="wipe(down)">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238846"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20" name="矩形 19"/>
          <p:cNvSpPr/>
          <p:nvPr/>
        </p:nvSpPr>
        <p:spPr>
          <a:xfrm>
            <a:off x="51570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221636" y="232393"/>
            <a:ext cx="3520259" cy="523220"/>
          </a:xfrm>
          <a:prstGeom prst="rect">
            <a:avLst/>
          </a:prstGeom>
        </p:spPr>
        <p:txBody>
          <a:bodyPr wrap="none">
            <a:spAutoFit/>
          </a:bodyPr>
          <a:lstStyle/>
          <a:p>
            <a:r>
              <a:rPr lang="en-US" altLang="zh-CN" sz="2800" dirty="0">
                <a:solidFill>
                  <a:schemeClr val="tx1">
                    <a:lumMod val="75000"/>
                    <a:lumOff val="25000"/>
                  </a:schemeClr>
                </a:solidFill>
              </a:rPr>
              <a:t>STM32</a:t>
            </a:r>
            <a:r>
              <a:rPr lang="zh-CN" altLang="en-US" sz="2800" dirty="0">
                <a:solidFill>
                  <a:schemeClr val="tx1">
                    <a:lumMod val="75000"/>
                    <a:lumOff val="25000"/>
                  </a:schemeClr>
                </a:solidFill>
              </a:rPr>
              <a:t>微控制器简介</a:t>
            </a:r>
            <a:endParaRPr lang="zh-CN" altLang="en-US" sz="2800" dirty="0">
              <a:solidFill>
                <a:schemeClr val="tx1">
                  <a:lumMod val="75000"/>
                  <a:lumOff val="25000"/>
                </a:schemeClr>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607702" y="1519800"/>
            <a:ext cx="8334989" cy="3570749"/>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2000" dirty="0">
                <a:solidFill>
                  <a:prstClr val="black">
                    <a:lumMod val="75000"/>
                    <a:lumOff val="25000"/>
                  </a:prstClr>
                </a:solidFill>
                <a:latin typeface="Arial" panose="020B0604020202020204" pitchFamily="34" charset="0"/>
              </a:rPr>
              <a:t>从</a:t>
            </a:r>
            <a:r>
              <a:rPr lang="en-US" altLang="zh-CN" sz="2000" dirty="0">
                <a:solidFill>
                  <a:prstClr val="black">
                    <a:lumMod val="75000"/>
                    <a:lumOff val="25000"/>
                  </a:prstClr>
                </a:solidFill>
                <a:latin typeface="Arial" panose="020B0604020202020204" pitchFamily="34" charset="0"/>
              </a:rPr>
              <a:t>2007</a:t>
            </a:r>
            <a:r>
              <a:rPr lang="zh-CN" altLang="en-US" sz="2000" dirty="0">
                <a:solidFill>
                  <a:prstClr val="black">
                    <a:lumMod val="75000"/>
                    <a:lumOff val="25000"/>
                  </a:prstClr>
                </a:solidFill>
                <a:latin typeface="Arial" panose="020B0604020202020204" pitchFamily="34" charset="0"/>
              </a:rPr>
              <a:t>年</a:t>
            </a:r>
            <a:r>
              <a:rPr lang="en-US" altLang="zh-CN" sz="2000" dirty="0">
                <a:solidFill>
                  <a:prstClr val="black">
                    <a:lumMod val="75000"/>
                    <a:lumOff val="25000"/>
                  </a:prstClr>
                </a:solidFill>
                <a:latin typeface="Arial" panose="020B0604020202020204" pitchFamily="34" charset="0"/>
              </a:rPr>
              <a:t>6</a:t>
            </a:r>
            <a:r>
              <a:rPr lang="zh-CN" altLang="en-US" sz="2000" dirty="0">
                <a:solidFill>
                  <a:prstClr val="black">
                    <a:lumMod val="75000"/>
                    <a:lumOff val="25000"/>
                  </a:prstClr>
                </a:solidFill>
                <a:latin typeface="Arial" panose="020B0604020202020204" pitchFamily="34" charset="0"/>
              </a:rPr>
              <a:t>月开始，陆续推出了基于</a:t>
            </a:r>
            <a:r>
              <a:rPr lang="en-US" altLang="zh-CN" sz="2000" dirty="0">
                <a:solidFill>
                  <a:prstClr val="black">
                    <a:lumMod val="75000"/>
                    <a:lumOff val="25000"/>
                  </a:prstClr>
                </a:solidFill>
                <a:latin typeface="Arial" panose="020B0604020202020204" pitchFamily="34" charset="0"/>
              </a:rPr>
              <a:t>Cortex-M0</a:t>
            </a:r>
            <a:r>
              <a:rPr lang="zh-CN" altLang="en-US" sz="2000" dirty="0">
                <a:solidFill>
                  <a:prstClr val="black">
                    <a:lumMod val="75000"/>
                    <a:lumOff val="25000"/>
                  </a:prstClr>
                </a:solidFill>
                <a:latin typeface="Arial" panose="020B0604020202020204" pitchFamily="34" charset="0"/>
              </a:rPr>
              <a:t>、</a:t>
            </a:r>
            <a:r>
              <a:rPr lang="en-US" altLang="zh-CN" sz="2000" dirty="0">
                <a:solidFill>
                  <a:prstClr val="black">
                    <a:lumMod val="75000"/>
                    <a:lumOff val="25000"/>
                  </a:prstClr>
                </a:solidFill>
                <a:latin typeface="Arial" panose="020B0604020202020204" pitchFamily="34" charset="0"/>
              </a:rPr>
              <a:t>Cortex-M3</a:t>
            </a:r>
            <a:r>
              <a:rPr lang="zh-CN" altLang="en-US" sz="2000" dirty="0">
                <a:solidFill>
                  <a:prstClr val="black">
                    <a:lumMod val="75000"/>
                    <a:lumOff val="25000"/>
                  </a:prstClr>
                </a:solidFill>
                <a:latin typeface="Arial" panose="020B0604020202020204" pitchFamily="34" charset="0"/>
              </a:rPr>
              <a:t>、</a:t>
            </a:r>
            <a:r>
              <a:rPr lang="en-US" altLang="zh-CN" sz="2000" dirty="0">
                <a:solidFill>
                  <a:prstClr val="black">
                    <a:lumMod val="75000"/>
                    <a:lumOff val="25000"/>
                  </a:prstClr>
                </a:solidFill>
                <a:latin typeface="Arial" panose="020B0604020202020204" pitchFamily="34" charset="0"/>
              </a:rPr>
              <a:t>Cortex-M4</a:t>
            </a:r>
            <a:r>
              <a:rPr lang="zh-CN" altLang="en-US" sz="2000" dirty="0">
                <a:solidFill>
                  <a:prstClr val="black">
                    <a:lumMod val="75000"/>
                    <a:lumOff val="25000"/>
                  </a:prstClr>
                </a:solidFill>
                <a:latin typeface="Arial" panose="020B0604020202020204" pitchFamily="34" charset="0"/>
              </a:rPr>
              <a:t>三个系列的微控制器。</a:t>
            </a:r>
            <a:endParaRPr lang="zh-CN" altLang="en-US"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2000" dirty="0">
                <a:solidFill>
                  <a:prstClr val="black">
                    <a:lumMod val="75000"/>
                    <a:lumOff val="25000"/>
                  </a:prstClr>
                </a:solidFill>
                <a:latin typeface="Arial" panose="020B0604020202020204" pitchFamily="34" charset="0"/>
              </a:rPr>
              <a:t>STM32</a:t>
            </a:r>
            <a:r>
              <a:rPr lang="zh-CN" altLang="en-US" sz="2000" dirty="0">
                <a:solidFill>
                  <a:prstClr val="black">
                    <a:lumMod val="75000"/>
                    <a:lumOff val="25000"/>
                  </a:prstClr>
                </a:solidFill>
                <a:latin typeface="Arial" panose="020B0604020202020204" pitchFamily="34" charset="0"/>
              </a:rPr>
              <a:t>有完整的开发支持环境：提高标准软件库、评估板、开发套件，以及第三方的工具和软件。</a:t>
            </a:r>
            <a:endParaRPr lang="zh-CN" altLang="en-US"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2000" dirty="0">
                <a:solidFill>
                  <a:prstClr val="black">
                    <a:lumMod val="75000"/>
                    <a:lumOff val="25000"/>
                  </a:prstClr>
                </a:solidFill>
                <a:latin typeface="Arial" panose="020B0604020202020204" pitchFamily="34" charset="0"/>
              </a:rPr>
              <a:t>STM32F</a:t>
            </a:r>
            <a:r>
              <a:rPr lang="zh-CN" altLang="en-US" sz="2000" dirty="0">
                <a:solidFill>
                  <a:prstClr val="black">
                    <a:lumMod val="75000"/>
                    <a:lumOff val="25000"/>
                  </a:prstClr>
                </a:solidFill>
                <a:latin typeface="Arial" panose="020B0604020202020204" pitchFamily="34" charset="0"/>
              </a:rPr>
              <a:t>系列主要作为低端</a:t>
            </a:r>
            <a:r>
              <a:rPr lang="en-US" altLang="zh-CN" sz="2000" dirty="0">
                <a:solidFill>
                  <a:prstClr val="black">
                    <a:lumMod val="75000"/>
                    <a:lumOff val="25000"/>
                  </a:prstClr>
                </a:solidFill>
                <a:latin typeface="Arial" panose="020B0604020202020204" pitchFamily="34" charset="0"/>
              </a:rPr>
              <a:t>8/16</a:t>
            </a:r>
            <a:r>
              <a:rPr lang="zh-CN" altLang="en-US" sz="2000" dirty="0">
                <a:solidFill>
                  <a:prstClr val="black">
                    <a:lumMod val="75000"/>
                    <a:lumOff val="25000"/>
                  </a:prstClr>
                </a:solidFill>
                <a:latin typeface="Arial" panose="020B0604020202020204" pitchFamily="34" charset="0"/>
              </a:rPr>
              <a:t>位单片机的升级换代产品。</a:t>
            </a:r>
            <a:endParaRPr lang="zh-CN" altLang="en-US" sz="20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2000" dirty="0">
                <a:solidFill>
                  <a:prstClr val="black">
                    <a:lumMod val="75000"/>
                    <a:lumOff val="25000"/>
                  </a:prstClr>
                </a:solidFill>
                <a:latin typeface="Arial" panose="020B0604020202020204" pitchFamily="34" charset="0"/>
              </a:rPr>
              <a:t>STM32F</a:t>
            </a:r>
            <a:r>
              <a:rPr lang="zh-CN" altLang="en-US" sz="2000" dirty="0">
                <a:solidFill>
                  <a:prstClr val="black">
                    <a:lumMod val="75000"/>
                    <a:lumOff val="25000"/>
                  </a:prstClr>
                </a:solidFill>
                <a:latin typeface="Arial" panose="020B0604020202020204" pitchFamily="34" charset="0"/>
              </a:rPr>
              <a:t>系列广泛地应用于：需要低功耗、高速度、简单图形及语音处理、控制功能强大、小型操作系统等产品中。</a:t>
            </a:r>
            <a:endParaRPr lang="zh-CN" altLang="en-US" sz="2000" dirty="0">
              <a:solidFill>
                <a:prstClr val="black">
                  <a:lumMod val="75000"/>
                  <a:lumOff val="25000"/>
                </a:prstClr>
              </a:solidFill>
              <a:latin typeface="Arial" panose="020B0604020202020204" pitchFamily="34" charset="0"/>
            </a:endParaRPr>
          </a:p>
        </p:txBody>
      </p:sp>
      <p:grpSp>
        <p:nvGrpSpPr>
          <p:cNvPr id="2" name="组合 1"/>
          <p:cNvGrpSpPr/>
          <p:nvPr/>
        </p:nvGrpSpPr>
        <p:grpSpPr>
          <a:xfrm>
            <a:off x="1238885" y="2405380"/>
            <a:ext cx="1308100" cy="1491615"/>
            <a:chOff x="984131" y="1748258"/>
            <a:chExt cx="1910766" cy="1491358"/>
          </a:xfrm>
        </p:grpSpPr>
        <p:sp>
          <p:nvSpPr>
            <p:cNvPr id="15"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165117" y="2245459"/>
              <a:ext cx="1189776" cy="5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MCU</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简介</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50" fill="hold"/>
                                        <p:tgtEl>
                                          <p:spTgt spid="21"/>
                                        </p:tgtEl>
                                        <p:attrNameLst>
                                          <p:attrName>ppt_x</p:attrName>
                                        </p:attrNameLst>
                                      </p:cBhvr>
                                      <p:tavLst>
                                        <p:tav tm="0">
                                          <p:val>
                                            <p:strVal val="#ppt_x-#ppt_w/2"/>
                                          </p:val>
                                        </p:tav>
                                        <p:tav tm="100000">
                                          <p:val>
                                            <p:strVal val="#ppt_x"/>
                                          </p:val>
                                        </p:tav>
                                      </p:tavLst>
                                    </p:anim>
                                    <p:anim calcmode="lin" valueType="num">
                                      <p:cBhvr>
                                        <p:cTn id="17" dur="350" fill="hold"/>
                                        <p:tgtEl>
                                          <p:spTgt spid="21"/>
                                        </p:tgtEl>
                                        <p:attrNameLst>
                                          <p:attrName>ppt_y</p:attrName>
                                        </p:attrNameLst>
                                      </p:cBhvr>
                                      <p:tavLst>
                                        <p:tav tm="0">
                                          <p:val>
                                            <p:strVal val="#ppt_y"/>
                                          </p:val>
                                        </p:tav>
                                        <p:tav tm="100000">
                                          <p:val>
                                            <p:strVal val="#ppt_y"/>
                                          </p:val>
                                        </p:tav>
                                      </p:tavLst>
                                    </p:anim>
                                    <p:anim calcmode="lin" valueType="num">
                                      <p:cBhvr>
                                        <p:cTn id="18" dur="350" fill="hold"/>
                                        <p:tgtEl>
                                          <p:spTgt spid="21"/>
                                        </p:tgtEl>
                                        <p:attrNameLst>
                                          <p:attrName>ppt_w</p:attrName>
                                        </p:attrNameLst>
                                      </p:cBhvr>
                                      <p:tavLst>
                                        <p:tav tm="0">
                                          <p:val>
                                            <p:fltVal val="0"/>
                                          </p:val>
                                        </p:tav>
                                        <p:tav tm="100000">
                                          <p:val>
                                            <p:strVal val="#ppt_w"/>
                                          </p:val>
                                        </p:tav>
                                      </p:tavLst>
                                    </p:anim>
                                    <p:anim calcmode="lin" valueType="num">
                                      <p:cBhvr>
                                        <p:cTn id="19" dur="350" fill="hold"/>
                                        <p:tgtEl>
                                          <p:spTgt spid="21"/>
                                        </p:tgtEl>
                                        <p:attrNameLst>
                                          <p:attrName>ppt_h</p:attrName>
                                        </p:attrNameLst>
                                      </p:cBhvr>
                                      <p:tavLst>
                                        <p:tav tm="0">
                                          <p:val>
                                            <p:strVal val="#ppt_h"/>
                                          </p:val>
                                        </p:tav>
                                        <p:tav tm="100000">
                                          <p:val>
                                            <p:strVal val="#ppt_h"/>
                                          </p:val>
                                        </p:tav>
                                      </p:tavLst>
                                    </p:anim>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grpId="0" nodeType="withEffect">
                                  <p:stCondLst>
                                    <p:cond delay="9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9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1" grpId="0"/>
      <p:bldP spid="18"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570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955290" y="831850"/>
            <a:ext cx="7552690" cy="551815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STM32F1xx</a:t>
            </a:r>
            <a:r>
              <a:rPr lang="zh-CN" altLang="en-US" dirty="0">
                <a:solidFill>
                  <a:prstClr val="black">
                    <a:lumMod val="75000"/>
                    <a:lumOff val="25000"/>
                  </a:prstClr>
                </a:solidFill>
                <a:latin typeface="Arial" panose="020B0604020202020204" pitchFamily="34" charset="0"/>
              </a:rPr>
              <a:t>有</a:t>
            </a:r>
            <a:r>
              <a:rPr lang="en-US" altLang="zh-CN" dirty="0">
                <a:solidFill>
                  <a:prstClr val="black">
                    <a:lumMod val="75000"/>
                    <a:lumOff val="25000"/>
                  </a:prstClr>
                </a:solidFill>
                <a:latin typeface="Arial" panose="020B0604020202020204" pitchFamily="34" charset="0"/>
              </a:rPr>
              <a:t>6</a:t>
            </a:r>
            <a:r>
              <a:rPr lang="zh-CN" altLang="en-US" dirty="0">
                <a:solidFill>
                  <a:prstClr val="black">
                    <a:lumMod val="75000"/>
                    <a:lumOff val="25000"/>
                  </a:prstClr>
                </a:solidFill>
                <a:latin typeface="Arial" panose="020B0604020202020204" pitchFamily="34" charset="0"/>
              </a:rPr>
              <a:t>个系列：</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STM32F100</a:t>
            </a:r>
            <a:r>
              <a:rPr lang="zh-CN" altLang="en-US" dirty="0">
                <a:solidFill>
                  <a:prstClr val="black">
                    <a:lumMod val="75000"/>
                    <a:lumOff val="25000"/>
                  </a:prstClr>
                </a:solidFill>
                <a:latin typeface="Arial" panose="020B0604020202020204" pitchFamily="34" charset="0"/>
              </a:rPr>
              <a:t>系列：超值型，</a:t>
            </a:r>
            <a:r>
              <a:rPr lang="en-US" altLang="zh-CN" dirty="0">
                <a:solidFill>
                  <a:prstClr val="black">
                    <a:lumMod val="75000"/>
                    <a:lumOff val="25000"/>
                  </a:prstClr>
                </a:solidFill>
                <a:latin typeface="Arial" panose="020B0604020202020204" pitchFamily="34" charset="0"/>
              </a:rPr>
              <a:t>24MHz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STM32F101</a:t>
            </a:r>
            <a:r>
              <a:rPr lang="zh-CN" altLang="en-US" dirty="0">
                <a:solidFill>
                  <a:prstClr val="black">
                    <a:lumMod val="75000"/>
                    <a:lumOff val="25000"/>
                  </a:prstClr>
                </a:solidFill>
                <a:latin typeface="Arial" panose="020B0604020202020204" pitchFamily="34" charset="0"/>
              </a:rPr>
              <a:t>系列：基本型，</a:t>
            </a:r>
            <a:r>
              <a:rPr lang="en-US" altLang="zh-CN" dirty="0">
                <a:solidFill>
                  <a:prstClr val="black">
                    <a:lumMod val="75000"/>
                    <a:lumOff val="25000"/>
                  </a:prstClr>
                </a:solidFill>
                <a:latin typeface="Arial" panose="020B0604020202020204" pitchFamily="34" charset="0"/>
              </a:rPr>
              <a:t>36MHz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STM32F102</a:t>
            </a:r>
            <a:r>
              <a:rPr lang="zh-CN" altLang="en-US" dirty="0">
                <a:solidFill>
                  <a:prstClr val="black">
                    <a:lumMod val="75000"/>
                    <a:lumOff val="25000"/>
                  </a:prstClr>
                </a:solidFill>
                <a:latin typeface="Arial" panose="020B0604020202020204" pitchFamily="34" charset="0"/>
              </a:rPr>
              <a:t>系列：</a:t>
            </a:r>
            <a:r>
              <a:rPr lang="en-US" altLang="zh-CN" dirty="0">
                <a:solidFill>
                  <a:prstClr val="black">
                    <a:lumMod val="75000"/>
                    <a:lumOff val="25000"/>
                  </a:prstClr>
                </a:solidFill>
                <a:latin typeface="Arial" panose="020B0604020202020204" pitchFamily="34" charset="0"/>
              </a:rPr>
              <a:t>USB</a:t>
            </a:r>
            <a:r>
              <a:rPr lang="zh-CN" altLang="en-US" dirty="0">
                <a:solidFill>
                  <a:prstClr val="black">
                    <a:lumMod val="75000"/>
                    <a:lumOff val="25000"/>
                  </a:prstClr>
                </a:solidFill>
                <a:latin typeface="Arial" panose="020B0604020202020204" pitchFamily="34" charset="0"/>
              </a:rPr>
              <a:t>基本型，</a:t>
            </a:r>
            <a:r>
              <a:rPr lang="en-US" altLang="zh-CN" dirty="0">
                <a:solidFill>
                  <a:prstClr val="black">
                    <a:lumMod val="75000"/>
                    <a:lumOff val="25000"/>
                  </a:prstClr>
                </a:solidFill>
                <a:latin typeface="Arial" panose="020B0604020202020204" pitchFamily="34" charset="0"/>
              </a:rPr>
              <a:t>48MHz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STM32F103</a:t>
            </a:r>
            <a:r>
              <a:rPr lang="zh-CN" altLang="en-US" dirty="0">
                <a:solidFill>
                  <a:prstClr val="black">
                    <a:lumMod val="75000"/>
                    <a:lumOff val="25000"/>
                  </a:prstClr>
                </a:solidFill>
                <a:latin typeface="Arial" panose="020B0604020202020204" pitchFamily="34" charset="0"/>
              </a:rPr>
              <a:t>系列：增强型，</a:t>
            </a:r>
            <a:r>
              <a:rPr lang="en-US" altLang="zh-CN" dirty="0">
                <a:solidFill>
                  <a:prstClr val="black">
                    <a:lumMod val="75000"/>
                    <a:lumOff val="25000"/>
                  </a:prstClr>
                </a:solidFill>
                <a:latin typeface="Arial" panose="020B0604020202020204" pitchFamily="34" charset="0"/>
              </a:rPr>
              <a:t>72MHz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STM32F105/107</a:t>
            </a:r>
            <a:r>
              <a:rPr lang="zh-CN" altLang="en-US" dirty="0">
                <a:solidFill>
                  <a:prstClr val="black">
                    <a:lumMod val="75000"/>
                    <a:lumOff val="25000"/>
                  </a:prstClr>
                </a:solidFill>
                <a:latin typeface="Arial" panose="020B0604020202020204" pitchFamily="34" charset="0"/>
              </a:rPr>
              <a:t>系列：互联型，</a:t>
            </a:r>
            <a:r>
              <a:rPr lang="en-US" altLang="zh-CN" dirty="0">
                <a:solidFill>
                  <a:prstClr val="black">
                    <a:lumMod val="75000"/>
                    <a:lumOff val="25000"/>
                  </a:prstClr>
                </a:solidFill>
                <a:latin typeface="Arial" panose="020B0604020202020204" pitchFamily="34" charset="0"/>
              </a:rPr>
              <a:t>72MHz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STM32L</a:t>
            </a:r>
            <a:r>
              <a:rPr lang="zh-CN" altLang="en-US" dirty="0">
                <a:solidFill>
                  <a:prstClr val="black">
                    <a:lumMod val="75000"/>
                    <a:lumOff val="25000"/>
                  </a:prstClr>
                </a:solidFill>
                <a:latin typeface="Arial" panose="020B0604020202020204" pitchFamily="34" charset="0"/>
              </a:rPr>
              <a:t>系列：超低功耗型，</a:t>
            </a:r>
            <a:r>
              <a:rPr lang="en-US" altLang="zh-CN" dirty="0">
                <a:solidFill>
                  <a:prstClr val="black">
                    <a:lumMod val="75000"/>
                    <a:lumOff val="25000"/>
                  </a:prstClr>
                </a:solidFill>
                <a:latin typeface="Arial" panose="020B0604020202020204" pitchFamily="34" charset="0"/>
              </a:rPr>
              <a:t>72MHz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电压范围：</a:t>
            </a:r>
            <a:r>
              <a:rPr lang="en-US" altLang="zh-CN" dirty="0">
                <a:solidFill>
                  <a:prstClr val="black">
                    <a:lumMod val="75000"/>
                    <a:lumOff val="25000"/>
                  </a:prstClr>
                </a:solidFill>
                <a:latin typeface="Arial" panose="020B0604020202020204" pitchFamily="34" charset="0"/>
              </a:rPr>
              <a:t>2.0</a:t>
            </a:r>
            <a:r>
              <a:rPr lang="zh-CN" altLang="en-US" dirty="0">
                <a:solidFill>
                  <a:prstClr val="black">
                    <a:lumMod val="75000"/>
                    <a:lumOff val="25000"/>
                  </a:prstClr>
                </a:solidFill>
                <a:latin typeface="Arial" panose="020B0604020202020204" pitchFamily="34" charset="0"/>
              </a:rPr>
              <a:t>到</a:t>
            </a:r>
            <a:r>
              <a:rPr lang="en-US" altLang="zh-CN" dirty="0">
                <a:solidFill>
                  <a:prstClr val="black">
                    <a:lumMod val="75000"/>
                    <a:lumOff val="25000"/>
                  </a:prstClr>
                </a:solidFill>
                <a:latin typeface="Arial" panose="020B0604020202020204" pitchFamily="34" charset="0"/>
              </a:rPr>
              <a:t>3.6V</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I/O</a:t>
            </a:r>
            <a:r>
              <a:rPr lang="zh-CN" altLang="en-US" dirty="0">
                <a:solidFill>
                  <a:prstClr val="black">
                    <a:lumMod val="75000"/>
                    <a:lumOff val="25000"/>
                  </a:prstClr>
                </a:solidFill>
                <a:latin typeface="Arial" panose="020B0604020202020204" pitchFamily="34" charset="0"/>
              </a:rPr>
              <a:t>电压容限：为</a:t>
            </a:r>
            <a:r>
              <a:rPr lang="en-US" altLang="zh-CN" dirty="0">
                <a:solidFill>
                  <a:prstClr val="black">
                    <a:lumMod val="75000"/>
                    <a:lumOff val="25000"/>
                  </a:prstClr>
                </a:solidFill>
                <a:latin typeface="Arial" panose="020B0604020202020204" pitchFamily="34" charset="0"/>
              </a:rPr>
              <a:t>5V</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STM32F103</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引脚数目：</a:t>
            </a:r>
            <a:r>
              <a:rPr lang="en-US" altLang="zh-CN" dirty="0">
                <a:solidFill>
                  <a:prstClr val="black">
                    <a:lumMod val="75000"/>
                    <a:lumOff val="25000"/>
                  </a:prstClr>
                </a:solidFill>
                <a:latin typeface="Arial" panose="020B0604020202020204" pitchFamily="34" charset="0"/>
              </a:rPr>
              <a:t>36/48/64/100/144</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Flash</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16/32/64/128/256/512KB</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RAM</a:t>
            </a:r>
            <a:r>
              <a:rPr lang="zh-CN" altLang="en-US" dirty="0">
                <a:solidFill>
                  <a:prstClr val="black">
                    <a:lumMod val="75000"/>
                    <a:lumOff val="25000"/>
                  </a:prstClr>
                </a:solidFill>
                <a:latin typeface="Arial" panose="020B0604020202020204" pitchFamily="34" charset="0"/>
              </a:rPr>
              <a:t>： </a:t>
            </a:r>
            <a:r>
              <a:rPr lang="en-US" altLang="zh-CN" dirty="0">
                <a:solidFill>
                  <a:prstClr val="black">
                    <a:lumMod val="75000"/>
                    <a:lumOff val="25000"/>
                  </a:prstClr>
                </a:solidFill>
                <a:latin typeface="Arial" panose="020B0604020202020204" pitchFamily="34" charset="0"/>
              </a:rPr>
              <a:t>6/10/20/32/64KB</a:t>
            </a:r>
            <a:endParaRPr lang="en-US" altLang="zh-CN" dirty="0">
              <a:solidFill>
                <a:prstClr val="black">
                  <a:lumMod val="75000"/>
                  <a:lumOff val="25000"/>
                </a:prstClr>
              </a:solidFill>
              <a:latin typeface="Arial" panose="020B0604020202020204" pitchFamily="34" charset="0"/>
            </a:endParaRPr>
          </a:p>
        </p:txBody>
      </p:sp>
      <p:sp>
        <p:nvSpPr>
          <p:cNvPr id="16" name="文本框 15"/>
          <p:cNvSpPr txBox="1"/>
          <p:nvPr/>
        </p:nvSpPr>
        <p:spPr>
          <a:xfrm>
            <a:off x="1238846"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grpSp>
        <p:nvGrpSpPr>
          <p:cNvPr id="17" name="组合 16"/>
          <p:cNvGrpSpPr/>
          <p:nvPr/>
        </p:nvGrpSpPr>
        <p:grpSpPr>
          <a:xfrm>
            <a:off x="1218115" y="2405483"/>
            <a:ext cx="1641420" cy="1491358"/>
            <a:chOff x="984131" y="1748258"/>
            <a:chExt cx="1910766" cy="1491358"/>
          </a:xfrm>
        </p:grpSpPr>
        <p:sp>
          <p:nvSpPr>
            <p:cNvPr id="26"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7" name="TextBox 24"/>
            <p:cNvSpPr>
              <a:spLocks noChangeArrowheads="1"/>
            </p:cNvSpPr>
            <p:nvPr/>
          </p:nvSpPr>
          <p:spPr bwMode="auto">
            <a:xfrm>
              <a:off x="1165117" y="2245459"/>
              <a:ext cx="11897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MCU</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简介</a:t>
              </a:r>
              <a:endParaRPr lang="en-US" altLang="zh-CN" b="1" spc="300" dirty="0">
                <a:solidFill>
                  <a:schemeClr val="bg1"/>
                </a:solidFill>
                <a:latin typeface="+mj-lt"/>
                <a:ea typeface="微软雅黑" panose="020B0503020204020204" pitchFamily="34" charset="-122"/>
              </a:endParaRPr>
            </a:p>
          </p:txBody>
        </p:sp>
      </p:grpSp>
      <p:sp>
        <p:nvSpPr>
          <p:cNvPr id="28" name="矩形 27"/>
          <p:cNvSpPr/>
          <p:nvPr/>
        </p:nvSpPr>
        <p:spPr>
          <a:xfrm>
            <a:off x="5221636" y="232393"/>
            <a:ext cx="2852063" cy="523220"/>
          </a:xfrm>
          <a:prstGeom prst="rect">
            <a:avLst/>
          </a:prstGeom>
        </p:spPr>
        <p:txBody>
          <a:bodyPr wrap="none">
            <a:spAutoFit/>
          </a:bodyPr>
          <a:lstStyle/>
          <a:p>
            <a:r>
              <a:rPr lang="en-US" altLang="zh-CN" sz="2800" dirty="0">
                <a:solidFill>
                  <a:schemeClr val="tx1">
                    <a:lumMod val="75000"/>
                    <a:lumOff val="25000"/>
                  </a:schemeClr>
                </a:solidFill>
              </a:rPr>
              <a:t>STM32F1xx</a:t>
            </a:r>
            <a:r>
              <a:rPr lang="zh-CN" altLang="en-US" sz="2800" dirty="0">
                <a:solidFill>
                  <a:schemeClr val="tx1">
                    <a:lumMod val="75000"/>
                    <a:lumOff val="25000"/>
                  </a:schemeClr>
                </a:solidFill>
              </a:rPr>
              <a:t>系列</a:t>
            </a:r>
            <a:endParaRPr lang="zh-CN" altLang="en-US" sz="2800" dirty="0">
              <a:solidFill>
                <a:schemeClr val="tx1">
                  <a:lumMod val="75000"/>
                  <a:lumOff val="25000"/>
                </a:schemeClr>
              </a:solidFill>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cBhvr>
                                        <p:cTn id="19" dur="350" fill="hold"/>
                                        <p:tgtEl>
                                          <p:spTgt spid="28"/>
                                        </p:tgtEl>
                                        <p:attrNameLst>
                                          <p:attrName>ppt_x</p:attrName>
                                        </p:attrNameLst>
                                      </p:cBhvr>
                                      <p:tavLst>
                                        <p:tav tm="0">
                                          <p:val>
                                            <p:strVal val="#ppt_x-#ppt_w/2"/>
                                          </p:val>
                                        </p:tav>
                                        <p:tav tm="100000">
                                          <p:val>
                                            <p:strVal val="#ppt_x"/>
                                          </p:val>
                                        </p:tav>
                                      </p:tavLst>
                                    </p:anim>
                                    <p:anim calcmode="lin" valueType="num">
                                      <p:cBhvr>
                                        <p:cTn id="20" dur="350" fill="hold"/>
                                        <p:tgtEl>
                                          <p:spTgt spid="28"/>
                                        </p:tgtEl>
                                        <p:attrNameLst>
                                          <p:attrName>ppt_y</p:attrName>
                                        </p:attrNameLst>
                                      </p:cBhvr>
                                      <p:tavLst>
                                        <p:tav tm="0">
                                          <p:val>
                                            <p:strVal val="#ppt_y"/>
                                          </p:val>
                                        </p:tav>
                                        <p:tav tm="100000">
                                          <p:val>
                                            <p:strVal val="#ppt_y"/>
                                          </p:val>
                                        </p:tav>
                                      </p:tavLst>
                                    </p:anim>
                                    <p:anim calcmode="lin" valueType="num">
                                      <p:cBhvr>
                                        <p:cTn id="21" dur="350" fill="hold"/>
                                        <p:tgtEl>
                                          <p:spTgt spid="28"/>
                                        </p:tgtEl>
                                        <p:attrNameLst>
                                          <p:attrName>ppt_w</p:attrName>
                                        </p:attrNameLst>
                                      </p:cBhvr>
                                      <p:tavLst>
                                        <p:tav tm="0">
                                          <p:val>
                                            <p:fltVal val="0"/>
                                          </p:val>
                                        </p:tav>
                                        <p:tav tm="100000">
                                          <p:val>
                                            <p:strVal val="#ppt_w"/>
                                          </p:val>
                                        </p:tav>
                                      </p:tavLst>
                                    </p:anim>
                                    <p:anim calcmode="lin" valueType="num">
                                      <p:cBhvr>
                                        <p:cTn id="22" dur="350" fill="hold"/>
                                        <p:tgtEl>
                                          <p:spTgt spid="28"/>
                                        </p:tgtEl>
                                        <p:attrNameLst>
                                          <p:attrName>ppt_h</p:attrName>
                                        </p:attrNameLst>
                                      </p:cBhvr>
                                      <p:tavLst>
                                        <p:tav tm="0">
                                          <p:val>
                                            <p:strVal val="#ppt_h"/>
                                          </p:val>
                                        </p:tav>
                                        <p:tav tm="100000">
                                          <p:val>
                                            <p:strVal val="#ppt_h"/>
                                          </p:val>
                                        </p:tav>
                                      </p:tavLst>
                                    </p:anim>
                                  </p:childTnLst>
                                </p:cTn>
                              </p:par>
                              <p:par>
                                <p:cTn id="23" presetID="52" presetClass="entr" presetSubtype="0" fill="hold" grpId="0" nodeType="withEffect">
                                  <p:stCondLst>
                                    <p:cond delay="800"/>
                                  </p:stCondLst>
                                  <p:childTnLst>
                                    <p:set>
                                      <p:cBhvr>
                                        <p:cTn id="24" dur="1" fill="hold">
                                          <p:stCondLst>
                                            <p:cond delay="0"/>
                                          </p:stCondLst>
                                        </p:cTn>
                                        <p:tgtEl>
                                          <p:spTgt spid="18"/>
                                        </p:tgtEl>
                                        <p:attrNameLst>
                                          <p:attrName>style.visibility</p:attrName>
                                        </p:attrNameLst>
                                      </p:cBhvr>
                                      <p:to>
                                        <p:strVal val="visible"/>
                                      </p:to>
                                    </p:set>
                                    <p:animScale>
                                      <p:cBhvr>
                                        <p:cTn id="2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8"/>
                                        </p:tgtEl>
                                        <p:attrNameLst>
                                          <p:attrName>ppt_x</p:attrName>
                                          <p:attrName>ppt_y</p:attrName>
                                        </p:attrNameLst>
                                      </p:cBhvr>
                                    </p:animMotion>
                                    <p:animEffect transition="in" filter="fade">
                                      <p:cBhvr>
                                        <p:cTn id="27" dur="1000"/>
                                        <p:tgtEl>
                                          <p:spTgt spid="18"/>
                                        </p:tgtEl>
                                      </p:cBhvr>
                                    </p:animEffect>
                                  </p:childTnLst>
                                </p:cTn>
                              </p:par>
                              <p:par>
                                <p:cTn id="28" presetID="52" presetClass="entr" presetSubtype="0" fill="hold" nodeType="withEffect">
                                  <p:stCondLst>
                                    <p:cond delay="800"/>
                                  </p:stCondLst>
                                  <p:childTnLst>
                                    <p:set>
                                      <p:cBhvr>
                                        <p:cTn id="29" dur="1" fill="hold">
                                          <p:stCondLst>
                                            <p:cond delay="0"/>
                                          </p:stCondLst>
                                        </p:cTn>
                                        <p:tgtEl>
                                          <p:spTgt spid="17"/>
                                        </p:tgtEl>
                                        <p:attrNameLst>
                                          <p:attrName>style.visibility</p:attrName>
                                        </p:attrNameLst>
                                      </p:cBhvr>
                                      <p:to>
                                        <p:strVal val="visible"/>
                                      </p:to>
                                    </p:set>
                                    <p:animScale>
                                      <p:cBhvr>
                                        <p:cTn id="3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7"/>
                                        </p:tgtEl>
                                        <p:attrNameLst>
                                          <p:attrName>ppt_x</p:attrName>
                                          <p:attrName>ppt_y</p:attrName>
                                        </p:attrNameLst>
                                      </p:cBhvr>
                                    </p:animMotion>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16" grpId="0"/>
      <p:bldP spid="2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570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708275" y="1043305"/>
            <a:ext cx="8249285" cy="547624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ARM 32</a:t>
            </a:r>
            <a:r>
              <a:rPr lang="zh-CN" altLang="en-US" dirty="0">
                <a:solidFill>
                  <a:prstClr val="black">
                    <a:lumMod val="75000"/>
                    <a:lumOff val="25000"/>
                  </a:prstClr>
                </a:solidFill>
                <a:latin typeface="Arial" panose="020B0604020202020204" pitchFamily="34" charset="0"/>
              </a:rPr>
              <a:t>位</a:t>
            </a:r>
            <a:r>
              <a:rPr lang="en-US" altLang="zh-CN" dirty="0">
                <a:solidFill>
                  <a:prstClr val="black">
                    <a:lumMod val="75000"/>
                    <a:lumOff val="25000"/>
                  </a:prstClr>
                </a:solidFill>
                <a:latin typeface="Arial" panose="020B0604020202020204" pitchFamily="34" charset="0"/>
              </a:rPr>
              <a:t>CM3</a:t>
            </a:r>
            <a:r>
              <a:rPr lang="zh-CN" altLang="en-US" dirty="0">
                <a:solidFill>
                  <a:prstClr val="black">
                    <a:lumMod val="75000"/>
                    <a:lumOff val="25000"/>
                  </a:prstClr>
                </a:solidFill>
                <a:latin typeface="Arial" panose="020B0604020202020204" pitchFamily="34" charset="0"/>
              </a:rPr>
              <a:t>微控制器</a:t>
            </a:r>
            <a:r>
              <a:rPr lang="en-US" altLang="zh-CN" dirty="0">
                <a:solidFill>
                  <a:prstClr val="black">
                    <a:lumMod val="75000"/>
                    <a:lumOff val="25000"/>
                  </a:prstClr>
                </a:solidFill>
                <a:latin typeface="Arial" panose="020B0604020202020204" pitchFamily="34" charset="0"/>
              </a:rPr>
              <a:t>, 72MHz, </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512kB Flash, 64kB SRAM</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SRAM, PSRAM, NOR-NAND Flash</a:t>
            </a:r>
            <a:r>
              <a:rPr lang="zh-CN" altLang="en-US" dirty="0">
                <a:solidFill>
                  <a:prstClr val="black">
                    <a:lumMod val="75000"/>
                    <a:lumOff val="25000"/>
                  </a:prstClr>
                </a:solidFill>
                <a:latin typeface="Arial" panose="020B0604020202020204" pitchFamily="34" charset="0"/>
              </a:rPr>
              <a:t>控制器</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内部 </a:t>
            </a:r>
            <a:r>
              <a:rPr lang="en-US" altLang="zh-CN" dirty="0">
                <a:solidFill>
                  <a:prstClr val="black">
                    <a:lumMod val="75000"/>
                    <a:lumOff val="25000"/>
                  </a:prstClr>
                </a:solidFill>
                <a:latin typeface="Arial" panose="020B0604020202020204" pitchFamily="34" charset="0"/>
              </a:rPr>
              <a:t>RC 8MHz </a:t>
            </a:r>
            <a:r>
              <a:rPr lang="zh-CN" altLang="en-US" dirty="0">
                <a:solidFill>
                  <a:prstClr val="black">
                    <a:lumMod val="75000"/>
                    <a:lumOff val="25000"/>
                  </a:prstClr>
                </a:solidFill>
                <a:latin typeface="Arial" panose="020B0604020202020204" pitchFamily="34" charset="0"/>
              </a:rPr>
              <a:t>和 </a:t>
            </a:r>
            <a:r>
              <a:rPr lang="en-US" altLang="zh-CN" dirty="0">
                <a:solidFill>
                  <a:prstClr val="black">
                    <a:lumMod val="75000"/>
                    <a:lumOff val="25000"/>
                  </a:prstClr>
                </a:solidFill>
                <a:latin typeface="Arial" panose="020B0604020202020204" pitchFamily="34" charset="0"/>
              </a:rPr>
              <a:t>32kHz</a:t>
            </a:r>
            <a:r>
              <a:rPr lang="zh-CN" altLang="en-US" dirty="0">
                <a:solidFill>
                  <a:prstClr val="black">
                    <a:lumMod val="75000"/>
                    <a:lumOff val="25000"/>
                  </a:prstClr>
                </a:solidFill>
                <a:latin typeface="Arial" panose="020B0604020202020204" pitchFamily="34" charset="0"/>
              </a:rPr>
              <a:t>时钟</a:t>
            </a:r>
            <a:r>
              <a:rPr lang="en-US" altLang="zh-CN" dirty="0">
                <a:solidFill>
                  <a:prstClr val="black">
                    <a:lumMod val="75000"/>
                    <a:lumOff val="25000"/>
                  </a:prstClr>
                </a:solidFill>
                <a:latin typeface="Arial" panose="020B0604020202020204" pitchFamily="34" charset="0"/>
              </a:rPr>
              <a:t>, PLL,RTC</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NVIC</a:t>
            </a:r>
            <a:r>
              <a:rPr lang="zh-CN" altLang="en-US" dirty="0">
                <a:solidFill>
                  <a:prstClr val="black">
                    <a:lumMod val="75000"/>
                    <a:lumOff val="25000"/>
                  </a:prstClr>
                </a:solidFill>
                <a:latin typeface="Arial" panose="020B0604020202020204" pitchFamily="34" charset="0"/>
              </a:rPr>
              <a:t>中断控制器</a:t>
            </a:r>
            <a:r>
              <a:rPr lang="en-US" altLang="zh-CN" dirty="0">
                <a:solidFill>
                  <a:prstClr val="black">
                    <a:lumMod val="75000"/>
                    <a:lumOff val="25000"/>
                  </a:prstClr>
                </a:solidFill>
                <a:latin typeface="Arial" panose="020B0604020202020204" pitchFamily="34" charset="0"/>
              </a:rPr>
              <a:t>, 240</a:t>
            </a:r>
            <a:r>
              <a:rPr lang="zh-CN" altLang="en-US" dirty="0">
                <a:solidFill>
                  <a:prstClr val="black">
                    <a:lumMod val="75000"/>
                    <a:lumOff val="25000"/>
                  </a:prstClr>
                </a:solidFill>
                <a:latin typeface="Arial" panose="020B0604020202020204" pitchFamily="34" charset="0"/>
              </a:rPr>
              <a:t>个外中断</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电源管理</a:t>
            </a:r>
            <a:r>
              <a:rPr lang="en-US" altLang="zh-CN" dirty="0">
                <a:solidFill>
                  <a:prstClr val="black">
                    <a:lumMod val="75000"/>
                    <a:lumOff val="25000"/>
                  </a:prstClr>
                </a:solidFill>
                <a:latin typeface="Arial" panose="020B0604020202020204" pitchFamily="34" charset="0"/>
              </a:rPr>
              <a:t>, JTAG </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SWD</a:t>
            </a:r>
            <a:r>
              <a:rPr lang="zh-CN" altLang="en-US" dirty="0">
                <a:solidFill>
                  <a:prstClr val="black">
                    <a:lumMod val="75000"/>
                    <a:lumOff val="25000"/>
                  </a:prstClr>
                </a:solidFill>
                <a:latin typeface="Arial" panose="020B0604020202020204" pitchFamily="34" charset="0"/>
              </a:rPr>
              <a:t>调试口</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8</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16</a:t>
            </a:r>
            <a:r>
              <a:rPr lang="zh-CN" altLang="en-US" dirty="0">
                <a:solidFill>
                  <a:prstClr val="black">
                    <a:lumMod val="75000"/>
                    <a:lumOff val="25000"/>
                  </a:prstClr>
                </a:solidFill>
                <a:latin typeface="Arial" panose="020B0604020202020204" pitchFamily="34" charset="0"/>
              </a:rPr>
              <a:t>位 定时器：定时，捕获，</a:t>
            </a:r>
            <a:r>
              <a:rPr lang="en-US" altLang="zh-CN" dirty="0">
                <a:solidFill>
                  <a:prstClr val="black">
                    <a:lumMod val="75000"/>
                    <a:lumOff val="25000"/>
                  </a:prstClr>
                </a:solidFill>
                <a:latin typeface="Arial" panose="020B0604020202020204" pitchFamily="34" charset="0"/>
              </a:rPr>
              <a:t>PWM</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2</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16</a:t>
            </a:r>
            <a:r>
              <a:rPr lang="zh-CN" altLang="en-US" dirty="0">
                <a:solidFill>
                  <a:prstClr val="black">
                    <a:lumMod val="75000"/>
                    <a:lumOff val="25000"/>
                  </a:prstClr>
                </a:solidFill>
                <a:latin typeface="Arial" panose="020B0604020202020204" pitchFamily="34" charset="0"/>
              </a:rPr>
              <a:t>位</a:t>
            </a:r>
            <a:r>
              <a:rPr lang="en-US" altLang="zh-CN" dirty="0">
                <a:solidFill>
                  <a:prstClr val="black">
                    <a:lumMod val="75000"/>
                    <a:lumOff val="25000"/>
                  </a:prstClr>
                </a:solidFill>
                <a:latin typeface="Arial" panose="020B0604020202020204" pitchFamily="34" charset="0"/>
              </a:rPr>
              <a:t>Watchdog Timers, </a:t>
            </a:r>
            <a:r>
              <a:rPr lang="en-US" altLang="zh-CN" dirty="0" err="1">
                <a:solidFill>
                  <a:prstClr val="black">
                    <a:lumMod val="75000"/>
                    <a:lumOff val="25000"/>
                  </a:prstClr>
                </a:solidFill>
                <a:latin typeface="Arial" panose="020B0604020202020204" pitchFamily="34" charset="0"/>
              </a:rPr>
              <a:t>SysTick</a:t>
            </a:r>
            <a:r>
              <a:rPr lang="en-US" altLang="zh-CN" dirty="0">
                <a:solidFill>
                  <a:prstClr val="black">
                    <a:lumMod val="75000"/>
                    <a:lumOff val="25000"/>
                  </a:prstClr>
                </a:solidFill>
                <a:latin typeface="Arial" panose="020B0604020202020204" pitchFamily="34" charset="0"/>
              </a:rPr>
              <a:t> Timer</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3</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SPI/I2S, 2</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I2C, 5</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USART, 2.0 USB</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2.0CAN, 3</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12</a:t>
            </a:r>
            <a:r>
              <a:rPr lang="zh-CN" altLang="en-US" dirty="0">
                <a:solidFill>
                  <a:prstClr val="black">
                    <a:lumMod val="75000"/>
                    <a:lumOff val="25000"/>
                  </a:prstClr>
                </a:solidFill>
                <a:latin typeface="Arial" panose="020B0604020202020204" pitchFamily="34" charset="0"/>
              </a:rPr>
              <a:t>位</a:t>
            </a:r>
            <a:r>
              <a:rPr lang="en-US" altLang="zh-CN" dirty="0">
                <a:solidFill>
                  <a:prstClr val="black">
                    <a:lumMod val="75000"/>
                    <a:lumOff val="25000"/>
                  </a:prstClr>
                </a:solidFill>
                <a:latin typeface="Arial" panose="020B0604020202020204" pitchFamily="34" charset="0"/>
              </a:rPr>
              <a:t>16</a:t>
            </a:r>
            <a:r>
              <a:rPr lang="zh-CN" altLang="en-US" dirty="0">
                <a:solidFill>
                  <a:prstClr val="black">
                    <a:lumMod val="75000"/>
                    <a:lumOff val="25000"/>
                  </a:prstClr>
                </a:solidFill>
                <a:latin typeface="Arial" panose="020B0604020202020204" pitchFamily="34" charset="0"/>
              </a:rPr>
              <a:t>通道</a:t>
            </a:r>
            <a:r>
              <a:rPr lang="en-US" altLang="zh-CN" dirty="0">
                <a:solidFill>
                  <a:prstClr val="black">
                    <a:lumMod val="75000"/>
                    <a:lumOff val="25000"/>
                  </a:prstClr>
                </a:solidFill>
                <a:latin typeface="Arial" panose="020B0604020202020204" pitchFamily="34" charset="0"/>
              </a:rPr>
              <a:t>A/D, 2</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12</a:t>
            </a:r>
            <a:r>
              <a:rPr lang="zh-CN" altLang="en-US" dirty="0">
                <a:solidFill>
                  <a:prstClr val="black">
                    <a:lumMod val="75000"/>
                    <a:lumOff val="25000"/>
                  </a:prstClr>
                </a:solidFill>
                <a:latin typeface="Arial" panose="020B0604020202020204" pitchFamily="34" charset="0"/>
              </a:rPr>
              <a:t>位</a:t>
            </a:r>
            <a:r>
              <a:rPr lang="en-US" altLang="zh-CN" dirty="0">
                <a:solidFill>
                  <a:prstClr val="black">
                    <a:lumMod val="75000"/>
                    <a:lumOff val="25000"/>
                  </a:prstClr>
                </a:solidFill>
                <a:latin typeface="Arial" panose="020B0604020202020204" pitchFamily="34" charset="0"/>
              </a:rPr>
              <a:t>D/A </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SDIO, 7</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Fast I/O Ports</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2</a:t>
            </a:r>
            <a:r>
              <a:rPr lang="zh-CN" altLang="en-US" dirty="0">
                <a:solidFill>
                  <a:prstClr val="black">
                    <a:lumMod val="75000"/>
                    <a:lumOff val="25000"/>
                  </a:prstClr>
                </a:solidFill>
                <a:latin typeface="Arial" panose="020B0604020202020204" pitchFamily="34" charset="0"/>
              </a:rPr>
              <a:t>个</a:t>
            </a:r>
            <a:r>
              <a:rPr lang="en-US" altLang="zh-CN" dirty="0">
                <a:solidFill>
                  <a:prstClr val="black">
                    <a:lumMod val="75000"/>
                    <a:lumOff val="25000"/>
                  </a:prstClr>
                </a:solidFill>
                <a:latin typeface="Arial" panose="020B0604020202020204" pitchFamily="34" charset="0"/>
              </a:rPr>
              <a:t>DMA</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12</a:t>
            </a:r>
            <a:r>
              <a:rPr lang="zh-CN" altLang="en-US" dirty="0">
                <a:solidFill>
                  <a:prstClr val="black">
                    <a:lumMod val="75000"/>
                    <a:lumOff val="25000"/>
                  </a:prstClr>
                </a:solidFill>
                <a:latin typeface="Arial" panose="020B0604020202020204" pitchFamily="34" charset="0"/>
              </a:rPr>
              <a:t>个通道</a:t>
            </a:r>
            <a:endParaRPr lang="zh-CN" altLang="en-US" dirty="0">
              <a:solidFill>
                <a:prstClr val="black">
                  <a:lumMod val="75000"/>
                  <a:lumOff val="25000"/>
                </a:prstClr>
              </a:solidFill>
              <a:latin typeface="Arial" panose="020B0604020202020204" pitchFamily="34" charset="0"/>
            </a:endParaRPr>
          </a:p>
        </p:txBody>
      </p:sp>
      <p:sp>
        <p:nvSpPr>
          <p:cNvPr id="16" name="文本框 15"/>
          <p:cNvSpPr txBox="1"/>
          <p:nvPr/>
        </p:nvSpPr>
        <p:spPr>
          <a:xfrm>
            <a:off x="1238846" y="219693"/>
            <a:ext cx="3891881"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17" name="矩形 16"/>
          <p:cNvSpPr/>
          <p:nvPr/>
        </p:nvSpPr>
        <p:spPr>
          <a:xfrm>
            <a:off x="5221636" y="232393"/>
            <a:ext cx="3995709" cy="523220"/>
          </a:xfrm>
          <a:prstGeom prst="rect">
            <a:avLst/>
          </a:prstGeom>
        </p:spPr>
        <p:txBody>
          <a:bodyPr wrap="none">
            <a:spAutoFit/>
          </a:bodyPr>
          <a:lstStyle/>
          <a:p>
            <a:r>
              <a:rPr lang="en-US" altLang="zh-CN" sz="2800" dirty="0">
                <a:solidFill>
                  <a:schemeClr val="tx1">
                    <a:lumMod val="75000"/>
                    <a:lumOff val="25000"/>
                  </a:schemeClr>
                </a:solidFill>
              </a:rPr>
              <a:t>F103ZET6</a:t>
            </a:r>
            <a:r>
              <a:rPr lang="zh-CN" altLang="en-US" sz="2800" dirty="0">
                <a:solidFill>
                  <a:schemeClr val="tx1">
                    <a:lumMod val="75000"/>
                    <a:lumOff val="25000"/>
                  </a:schemeClr>
                </a:solidFill>
              </a:rPr>
              <a:t>微控制器资源</a:t>
            </a:r>
            <a:endParaRPr lang="zh-CN" altLang="en-US" sz="2800" dirty="0">
              <a:solidFill>
                <a:schemeClr val="tx1">
                  <a:lumMod val="75000"/>
                  <a:lumOff val="25000"/>
                </a:schemeClr>
              </a:solidFill>
            </a:endParaRPr>
          </a:p>
        </p:txBody>
      </p:sp>
      <p:grpSp>
        <p:nvGrpSpPr>
          <p:cNvPr id="26" name="组合 25"/>
          <p:cNvGrpSpPr/>
          <p:nvPr/>
        </p:nvGrpSpPr>
        <p:grpSpPr>
          <a:xfrm>
            <a:off x="1237496" y="2710771"/>
            <a:ext cx="1439572" cy="1491358"/>
            <a:chOff x="984131" y="1748258"/>
            <a:chExt cx="1910766" cy="1491358"/>
          </a:xfrm>
        </p:grpSpPr>
        <p:sp>
          <p:nvSpPr>
            <p:cNvPr id="27"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8" name="TextBox 24"/>
            <p:cNvSpPr>
              <a:spLocks noChangeArrowheads="1"/>
            </p:cNvSpPr>
            <p:nvPr/>
          </p:nvSpPr>
          <p:spPr bwMode="auto">
            <a:xfrm>
              <a:off x="1165117" y="2245459"/>
              <a:ext cx="11897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MCU</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简介</a:t>
              </a:r>
              <a:endParaRPr lang="en-US" altLang="zh-CN" b="1" spc="300" dirty="0">
                <a:solidFill>
                  <a:schemeClr val="bg1"/>
                </a:solidFill>
                <a:latin typeface="+mj-lt"/>
                <a:ea typeface="微软雅黑" panose="020B0503020204020204" pitchFamily="34" charset="-122"/>
              </a:endParaRPr>
            </a:p>
          </p:txBody>
        </p:sp>
      </p:gr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7" presetClass="entr" presetSubtype="8" fill="hold" grpId="0" nodeType="withEffect">
                                  <p:stCondLst>
                                    <p:cond delay="900"/>
                                  </p:stCondLst>
                                  <p:childTnLst>
                                    <p:set>
                                      <p:cBhvr>
                                        <p:cTn id="9" dur="1" fill="hold">
                                          <p:stCondLst>
                                            <p:cond delay="0"/>
                                          </p:stCondLst>
                                        </p:cTn>
                                        <p:tgtEl>
                                          <p:spTgt spid="17"/>
                                        </p:tgtEl>
                                        <p:attrNameLst>
                                          <p:attrName>style.visibility</p:attrName>
                                        </p:attrNameLst>
                                      </p:cBhvr>
                                      <p:to>
                                        <p:strVal val="visible"/>
                                      </p:to>
                                    </p:set>
                                    <p:anim calcmode="lin" valueType="num">
                                      <p:cBhvr>
                                        <p:cTn id="10" dur="350" fill="hold"/>
                                        <p:tgtEl>
                                          <p:spTgt spid="17"/>
                                        </p:tgtEl>
                                        <p:attrNameLst>
                                          <p:attrName>ppt_x</p:attrName>
                                        </p:attrNameLst>
                                      </p:cBhvr>
                                      <p:tavLst>
                                        <p:tav tm="0">
                                          <p:val>
                                            <p:strVal val="#ppt_x-#ppt_w/2"/>
                                          </p:val>
                                        </p:tav>
                                        <p:tav tm="100000">
                                          <p:val>
                                            <p:strVal val="#ppt_x"/>
                                          </p:val>
                                        </p:tav>
                                      </p:tavLst>
                                    </p:anim>
                                    <p:anim calcmode="lin" valueType="num">
                                      <p:cBhvr>
                                        <p:cTn id="11" dur="350" fill="hold"/>
                                        <p:tgtEl>
                                          <p:spTgt spid="17"/>
                                        </p:tgtEl>
                                        <p:attrNameLst>
                                          <p:attrName>ppt_y</p:attrName>
                                        </p:attrNameLst>
                                      </p:cBhvr>
                                      <p:tavLst>
                                        <p:tav tm="0">
                                          <p:val>
                                            <p:strVal val="#ppt_y"/>
                                          </p:val>
                                        </p:tav>
                                        <p:tav tm="100000">
                                          <p:val>
                                            <p:strVal val="#ppt_y"/>
                                          </p:val>
                                        </p:tav>
                                      </p:tavLst>
                                    </p:anim>
                                    <p:anim calcmode="lin" valueType="num">
                                      <p:cBhvr>
                                        <p:cTn id="12" dur="350" fill="hold"/>
                                        <p:tgtEl>
                                          <p:spTgt spid="17"/>
                                        </p:tgtEl>
                                        <p:attrNameLst>
                                          <p:attrName>ppt_w</p:attrName>
                                        </p:attrNameLst>
                                      </p:cBhvr>
                                      <p:tavLst>
                                        <p:tav tm="0">
                                          <p:val>
                                            <p:fltVal val="0"/>
                                          </p:val>
                                        </p:tav>
                                        <p:tav tm="100000">
                                          <p:val>
                                            <p:strVal val="#ppt_w"/>
                                          </p:val>
                                        </p:tav>
                                      </p:tavLst>
                                    </p:anim>
                                    <p:anim calcmode="lin" valueType="num">
                                      <p:cBhvr>
                                        <p:cTn id="13" dur="350" fill="hold"/>
                                        <p:tgtEl>
                                          <p:spTgt spid="17"/>
                                        </p:tgtEl>
                                        <p:attrNameLst>
                                          <p:attrName>ppt_h</p:attrName>
                                        </p:attrNameLst>
                                      </p:cBhvr>
                                      <p:tavLst>
                                        <p:tav tm="0">
                                          <p:val>
                                            <p:strVal val="#ppt_h"/>
                                          </p:val>
                                        </p:tav>
                                        <p:tav tm="100000">
                                          <p:val>
                                            <p:strVal val="#ppt_h"/>
                                          </p:val>
                                        </p:tav>
                                      </p:tavLst>
                                    </p:anim>
                                  </p:childTnLst>
                                </p:cTn>
                              </p:par>
                              <p:par>
                                <p:cTn id="14" presetID="22" presetClass="entr" presetSubtype="4" fill="hold" nodeType="withEffect">
                                  <p:stCondLst>
                                    <p:cond delay="80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53" presetClass="entr" presetSubtype="16"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16"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0046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78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719321" y="1818958"/>
            <a:ext cx="8334989" cy="2891023"/>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2010.11</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ST</a:t>
            </a:r>
            <a:r>
              <a:rPr lang="zh-CN" altLang="en-US" dirty="0">
                <a:solidFill>
                  <a:prstClr val="black">
                    <a:lumMod val="75000"/>
                    <a:lumOff val="25000"/>
                  </a:prstClr>
                </a:solidFill>
                <a:latin typeface="Arial" panose="020B0604020202020204" pitchFamily="34" charset="0"/>
              </a:rPr>
              <a:t>推出</a:t>
            </a:r>
            <a:r>
              <a:rPr lang="en-US" altLang="zh-CN" dirty="0">
                <a:solidFill>
                  <a:prstClr val="black">
                    <a:lumMod val="75000"/>
                    <a:lumOff val="25000"/>
                  </a:prstClr>
                </a:solidFill>
                <a:latin typeface="Arial" panose="020B0604020202020204" pitchFamily="34" charset="0"/>
              </a:rPr>
              <a:t>STM32F2</a:t>
            </a:r>
            <a:r>
              <a:rPr lang="zh-CN" altLang="en-US" dirty="0">
                <a:solidFill>
                  <a:prstClr val="black">
                    <a:lumMod val="75000"/>
                    <a:lumOff val="25000"/>
                  </a:prstClr>
                </a:solidFill>
                <a:latin typeface="Arial" panose="020B0604020202020204" pitchFamily="34" charset="0"/>
              </a:rPr>
              <a:t>系列，内核为</a:t>
            </a:r>
            <a:r>
              <a:rPr lang="en-US" altLang="zh-CN" dirty="0">
                <a:solidFill>
                  <a:prstClr val="black">
                    <a:lumMod val="75000"/>
                    <a:lumOff val="25000"/>
                  </a:prstClr>
                </a:solidFill>
                <a:latin typeface="Arial" panose="020B0604020202020204" pitchFamily="34" charset="0"/>
              </a:rPr>
              <a:t>Cortex-M3</a:t>
            </a:r>
            <a:r>
              <a:rPr lang="zh-CN" altLang="en-US" dirty="0">
                <a:solidFill>
                  <a:prstClr val="black">
                    <a:lumMod val="75000"/>
                    <a:lumOff val="25000"/>
                  </a:prstClr>
                </a:solidFill>
                <a:latin typeface="Arial" panose="020B0604020202020204" pitchFamily="34" charset="0"/>
              </a:rPr>
              <a:t>。</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与</a:t>
            </a:r>
            <a:r>
              <a:rPr lang="en-US" altLang="zh-CN" dirty="0">
                <a:solidFill>
                  <a:prstClr val="black">
                    <a:lumMod val="75000"/>
                    <a:lumOff val="25000"/>
                  </a:prstClr>
                </a:solidFill>
                <a:latin typeface="Arial" panose="020B0604020202020204" pitchFamily="34" charset="0"/>
              </a:rPr>
              <a:t>STM32F1xx</a:t>
            </a:r>
            <a:r>
              <a:rPr lang="zh-CN" altLang="en-US" dirty="0">
                <a:solidFill>
                  <a:prstClr val="black">
                    <a:lumMod val="75000"/>
                    <a:lumOff val="25000"/>
                  </a:prstClr>
                </a:solidFill>
                <a:latin typeface="Arial" panose="020B0604020202020204" pitchFamily="34" charset="0"/>
              </a:rPr>
              <a:t>比较的主要特点：</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主频更高，为</a:t>
            </a:r>
            <a:r>
              <a:rPr lang="en-US" altLang="zh-CN" dirty="0">
                <a:solidFill>
                  <a:prstClr val="black">
                    <a:lumMod val="75000"/>
                    <a:lumOff val="25000"/>
                  </a:prstClr>
                </a:solidFill>
                <a:latin typeface="Arial" panose="020B0604020202020204" pitchFamily="34" charset="0"/>
              </a:rPr>
              <a:t>120MHz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存储器容量更大，</a:t>
            </a:r>
            <a:r>
              <a:rPr lang="en-US" altLang="zh-CN" dirty="0">
                <a:solidFill>
                  <a:prstClr val="black">
                    <a:lumMod val="75000"/>
                    <a:lumOff val="25000"/>
                  </a:prstClr>
                </a:solidFill>
                <a:latin typeface="Arial" panose="020B0604020202020204" pitchFamily="34" charset="0"/>
              </a:rPr>
              <a:t>Flash</a:t>
            </a:r>
            <a:r>
              <a:rPr lang="zh-CN" altLang="en-US" dirty="0">
                <a:solidFill>
                  <a:prstClr val="black">
                    <a:lumMod val="75000"/>
                    <a:lumOff val="25000"/>
                  </a:prstClr>
                </a:solidFill>
                <a:latin typeface="Arial" panose="020B0604020202020204" pitchFamily="34" charset="0"/>
              </a:rPr>
              <a:t>为</a:t>
            </a:r>
            <a:r>
              <a:rPr lang="en-US" altLang="zh-CN" dirty="0">
                <a:solidFill>
                  <a:prstClr val="black">
                    <a:lumMod val="75000"/>
                    <a:lumOff val="25000"/>
                  </a:prstClr>
                </a:solidFill>
                <a:latin typeface="Arial" panose="020B0604020202020204" pitchFamily="34" charset="0"/>
              </a:rPr>
              <a:t>1MKB</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SRAM</a:t>
            </a:r>
            <a:r>
              <a:rPr lang="zh-CN" altLang="en-US" dirty="0">
                <a:solidFill>
                  <a:prstClr val="black">
                    <a:lumMod val="75000"/>
                    <a:lumOff val="25000"/>
                  </a:prstClr>
                </a:solidFill>
                <a:latin typeface="Arial" panose="020B0604020202020204" pitchFamily="34" charset="0"/>
              </a:rPr>
              <a:t>为</a:t>
            </a:r>
            <a:r>
              <a:rPr lang="en-US" altLang="zh-CN" dirty="0">
                <a:solidFill>
                  <a:prstClr val="black">
                    <a:lumMod val="75000"/>
                    <a:lumOff val="25000"/>
                  </a:prstClr>
                </a:solidFill>
                <a:latin typeface="Arial" panose="020B0604020202020204" pitchFamily="34" charset="0"/>
              </a:rPr>
              <a:t>132KB</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功耗更低</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增加了对视频影像、设备互联、安全加密、音频及控制的支持</a:t>
            </a:r>
            <a:endParaRPr lang="zh-CN" altLang="en-US" dirty="0">
              <a:solidFill>
                <a:prstClr val="black">
                  <a:lumMod val="75000"/>
                  <a:lumOff val="25000"/>
                </a:prstClr>
              </a:solidFill>
              <a:latin typeface="Arial" panose="020B0604020202020204" pitchFamily="34" charset="0"/>
            </a:endParaRPr>
          </a:p>
        </p:txBody>
      </p:sp>
      <p:grpSp>
        <p:nvGrpSpPr>
          <p:cNvPr id="3" name="组合 2"/>
          <p:cNvGrpSpPr/>
          <p:nvPr/>
        </p:nvGrpSpPr>
        <p:grpSpPr>
          <a:xfrm>
            <a:off x="1123950" y="2519045"/>
            <a:ext cx="1595120" cy="1491615"/>
            <a:chOff x="1184861" y="1176758"/>
            <a:chExt cx="1910766" cy="1491358"/>
          </a:xfrm>
        </p:grpSpPr>
        <p:sp>
          <p:nvSpPr>
            <p:cNvPr id="15" name="等腰三角形 42"/>
            <p:cNvSpPr/>
            <p:nvPr/>
          </p:nvSpPr>
          <p:spPr>
            <a:xfrm rot="5400000">
              <a:off x="1394565" y="9670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332583" y="1645384"/>
              <a:ext cx="1189776" cy="8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F2</a:t>
              </a:r>
              <a:r>
                <a:rPr lang="zh-CN" altLang="en-US" b="1" spc="300" dirty="0">
                  <a:solidFill>
                    <a:schemeClr val="bg1"/>
                  </a:solidFill>
                  <a:latin typeface="+mj-lt"/>
                  <a:ea typeface="微软雅黑" panose="020B0503020204020204" pitchFamily="34" charset="-122"/>
                </a:rPr>
                <a:t>系列</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简介</a:t>
              </a:r>
              <a:endParaRPr lang="en-US" altLang="zh-CN" b="1" spc="300" dirty="0">
                <a:solidFill>
                  <a:schemeClr val="bg1"/>
                </a:solidFill>
                <a:latin typeface="+mj-lt"/>
                <a:ea typeface="微软雅黑" panose="020B0503020204020204" pitchFamily="34" charset="-122"/>
              </a:endParaRPr>
            </a:p>
          </p:txBody>
        </p:sp>
      </p:grpSp>
      <p:sp>
        <p:nvSpPr>
          <p:cNvPr id="27" name="文本框 26"/>
          <p:cNvSpPr txBox="1"/>
          <p:nvPr/>
        </p:nvSpPr>
        <p:spPr>
          <a:xfrm>
            <a:off x="1124546"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28" name="矩形 27"/>
          <p:cNvSpPr/>
          <p:nvPr/>
        </p:nvSpPr>
        <p:spPr>
          <a:xfrm>
            <a:off x="5069236" y="232393"/>
            <a:ext cx="2852063" cy="523220"/>
          </a:xfrm>
          <a:prstGeom prst="rect">
            <a:avLst/>
          </a:prstGeom>
        </p:spPr>
        <p:txBody>
          <a:bodyPr wrap="none">
            <a:spAutoFit/>
          </a:bodyPr>
          <a:lstStyle/>
          <a:p>
            <a:r>
              <a:rPr lang="en-US" altLang="zh-CN" sz="2800" dirty="0">
                <a:solidFill>
                  <a:schemeClr val="tx1">
                    <a:lumMod val="75000"/>
                    <a:lumOff val="25000"/>
                  </a:schemeClr>
                </a:solidFill>
              </a:rPr>
              <a:t>STM32F2xx</a:t>
            </a:r>
            <a:r>
              <a:rPr lang="zh-CN" altLang="en-US" sz="2800" dirty="0">
                <a:solidFill>
                  <a:schemeClr val="tx1">
                    <a:lumMod val="75000"/>
                    <a:lumOff val="25000"/>
                  </a:schemeClr>
                </a:solidFill>
              </a:rPr>
              <a:t>系列</a:t>
            </a:r>
            <a:endParaRPr lang="zh-CN" altLang="en-US" sz="2800" dirty="0">
              <a:solidFill>
                <a:schemeClr val="tx1">
                  <a:lumMod val="75000"/>
                  <a:lumOff val="25000"/>
                </a:schemeClr>
              </a:solidFill>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nodeType="withEffect">
                                  <p:stCondLst>
                                    <p:cond delay="90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7" presetClass="entr" presetSubtype="10" fill="hold" grpId="0" nodeType="withEffect">
                                  <p:stCondLst>
                                    <p:cond delay="150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strVal val="#ppt_h"/>
                                          </p:val>
                                        </p:tav>
                                        <p:tav tm="100000">
                                          <p:val>
                                            <p:strVal val="#ppt_h"/>
                                          </p:val>
                                        </p:tav>
                                      </p:tavLst>
                                    </p:anim>
                                  </p:childTnLst>
                                </p:cTn>
                              </p:par>
                              <p:par>
                                <p:cTn id="21" presetID="14" presetClass="entr" presetSubtype="10" fill="hold" grpId="0"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nodeType="withEffect">
                                  <p:stCondLst>
                                    <p:cond delay="150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
        <p:nvSpPr>
          <p:cNvPr id="2" name="文本框 1"/>
          <p:cNvSpPr txBox="1"/>
          <p:nvPr>
            <p:custDataLst>
              <p:tags r:id="rId4"/>
            </p:custDataLst>
          </p:nvPr>
        </p:nvSpPr>
        <p:spPr>
          <a:xfrm>
            <a:off x="1238885" y="219710"/>
            <a:ext cx="3049905" cy="521970"/>
          </a:xfrm>
          <a:prstGeom prst="rect">
            <a:avLst/>
          </a:prstGeom>
          <a:noFill/>
        </p:spPr>
        <p:txBody>
          <a:bodyPr wrap="square" rtlCol="0">
            <a:spAutoFit/>
          </a:bodyPr>
          <a:lstStyle/>
          <a:p>
            <a:r>
              <a:rPr sz="2800" b="1" spc="300" dirty="0">
                <a:solidFill>
                  <a:schemeClr val="tx1">
                    <a:lumMod val="75000"/>
                    <a:lumOff val="25000"/>
                  </a:schemeClr>
                </a:solidFill>
              </a:rPr>
              <a:t>嵌入式系统介绍 </a:t>
            </a:r>
            <a:endParaRPr sz="2800" b="1" spc="300" dirty="0">
              <a:solidFill>
                <a:schemeClr val="tx1">
                  <a:lumMod val="75000"/>
                  <a:lumOff val="25000"/>
                </a:schemeClr>
              </a:solidFill>
            </a:endParaRPr>
          </a:p>
        </p:txBody>
      </p:sp>
      <p:sp>
        <p:nvSpPr>
          <p:cNvPr id="3" name="矩形 2"/>
          <p:cNvSpPr/>
          <p:nvPr>
            <p:custDataLst>
              <p:tags r:id="rId5"/>
            </p:custDataLst>
          </p:nvPr>
        </p:nvSpPr>
        <p:spPr>
          <a:xfrm>
            <a:off x="4268066" y="317801"/>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 name="矩形 3"/>
          <p:cNvSpPr/>
          <p:nvPr>
            <p:custDataLst>
              <p:tags r:id="rId6"/>
            </p:custDataLst>
          </p:nvPr>
        </p:nvSpPr>
        <p:spPr>
          <a:xfrm>
            <a:off x="4357050" y="229181"/>
            <a:ext cx="2938780" cy="521970"/>
          </a:xfrm>
          <a:prstGeom prst="rect">
            <a:avLst/>
          </a:prstGeom>
        </p:spPr>
        <p:txBody>
          <a:bodyPr wrap="none">
            <a:spAutoFit/>
          </a:bodyPr>
          <a:lstStyle/>
          <a:p>
            <a:pPr algn="ctr"/>
            <a:r>
              <a:rPr lang="zh-CN" altLang="en-US" sz="2800" spc="300" dirty="0">
                <a:solidFill>
                  <a:schemeClr val="tx1">
                    <a:lumMod val="75000"/>
                    <a:lumOff val="25000"/>
                  </a:schemeClr>
                </a:solidFill>
              </a:rPr>
              <a:t>嵌入式系统定义</a:t>
            </a:r>
            <a:endParaRPr lang="zh-CN" altLang="en-US" sz="2800" spc="300" dirty="0">
              <a:solidFill>
                <a:schemeClr val="tx1">
                  <a:lumMod val="75000"/>
                  <a:lumOff val="25000"/>
                </a:schemeClr>
              </a:solidFill>
            </a:endParaRPr>
          </a:p>
        </p:txBody>
      </p:sp>
      <p:grpSp>
        <p:nvGrpSpPr>
          <p:cNvPr id="5" name="组合 4"/>
          <p:cNvGrpSpPr/>
          <p:nvPr/>
        </p:nvGrpSpPr>
        <p:grpSpPr>
          <a:xfrm>
            <a:off x="289800" y="-7800"/>
            <a:ext cx="720670" cy="968693"/>
            <a:chOff x="4438980" y="1414639"/>
            <a:chExt cx="720670" cy="968693"/>
          </a:xfrm>
        </p:grpSpPr>
        <p:sp>
          <p:nvSpPr>
            <p:cNvPr id="6" name="圆角矩形 5"/>
            <p:cNvSpPr/>
            <p:nvPr>
              <p:custDataLst>
                <p:tags r:id="rId7"/>
              </p:custDataLst>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7" name="文本框 6"/>
            <p:cNvSpPr txBox="1"/>
            <p:nvPr>
              <p:custDataLst>
                <p:tags r:id="rId8"/>
              </p:custDataLst>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8" name="圆角矩形 7"/>
            <p:cNvSpPr/>
            <p:nvPr>
              <p:custDataLst>
                <p:tags r:id="rId9"/>
              </p:custDataLst>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pic>
        <p:nvPicPr>
          <p:cNvPr id="4098" name="Picture 2" descr="iFixitiPhone X26"/>
          <p:cNvPicPr>
            <a:picLocks noChangeAspect="1" noChangeArrowheads="1"/>
          </p:cNvPicPr>
          <p:nvPr>
            <p:custDataLst>
              <p:tags r:id="rId10"/>
            </p:custDataLst>
          </p:nvPr>
        </p:nvPicPr>
        <p:blipFill rotWithShape="1">
          <a:blip r:embed="rId11">
            <a:extLst>
              <a:ext uri="{28A0092B-C50C-407E-A947-70E740481C1C}">
                <a14:useLocalDpi xmlns:a14="http://schemas.microsoft.com/office/drawing/2010/main" val="0"/>
              </a:ext>
            </a:extLst>
          </a:blip>
          <a:srcRect l="11354" t="19321" r="6459" b="22778"/>
          <a:stretch>
            <a:fillRect/>
          </a:stretch>
        </p:blipFill>
        <p:spPr bwMode="auto">
          <a:xfrm>
            <a:off x="1768718" y="1914826"/>
            <a:ext cx="7515225" cy="39708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
          <p:cNvSpPr txBox="1"/>
          <p:nvPr>
            <p:custDataLst>
              <p:tags r:id="rId12"/>
            </p:custDataLst>
          </p:nvPr>
        </p:nvSpPr>
        <p:spPr>
          <a:xfrm>
            <a:off x="6571052" y="1441536"/>
            <a:ext cx="5125647" cy="2862322"/>
          </a:xfrm>
          <a:prstGeom prst="rect">
            <a:avLst/>
          </a:prstGeom>
          <a:noFill/>
        </p:spPr>
        <p:txBody>
          <a:bodyPr wrap="square" rtlCol="0">
            <a:spAutoFit/>
          </a:bodyPr>
          <a:lstStyle/>
          <a:p>
            <a:r>
              <a:rPr lang="en-US" altLang="zh-CN" dirty="0"/>
              <a:t>iPhone X </a:t>
            </a:r>
            <a:r>
              <a:rPr lang="zh-CN" altLang="en-US" dirty="0"/>
              <a:t>主板上的芯片包括：</a:t>
            </a:r>
            <a:endParaRPr lang="zh-CN" altLang="en-US" dirty="0"/>
          </a:p>
          <a:p>
            <a:r>
              <a:rPr lang="zh-CN" altLang="en-US" dirty="0"/>
              <a:t>红色：苹果 </a:t>
            </a:r>
            <a:r>
              <a:rPr lang="en-US" altLang="zh-CN" dirty="0"/>
              <a:t>APL1W72 A11 </a:t>
            </a:r>
            <a:r>
              <a:rPr lang="zh-CN" altLang="en-US" dirty="0"/>
              <a:t>仿生 </a:t>
            </a:r>
            <a:r>
              <a:rPr lang="en-US" altLang="zh-CN" dirty="0"/>
              <a:t>SoC </a:t>
            </a:r>
            <a:r>
              <a:rPr lang="zh-CN" altLang="en-US" dirty="0"/>
              <a:t>，</a:t>
            </a:r>
            <a:r>
              <a:rPr lang="en-US" altLang="zh-CN" dirty="0"/>
              <a:t>(</a:t>
            </a:r>
            <a:r>
              <a:rPr lang="zh-CN" altLang="en-US" dirty="0"/>
              <a:t>上边覆盖着</a:t>
            </a:r>
            <a:r>
              <a:rPr lang="en-US" altLang="zh-CN" dirty="0"/>
              <a:t>SK</a:t>
            </a:r>
            <a:r>
              <a:rPr lang="zh-CN" altLang="en-US" dirty="0"/>
              <a:t>海力士</a:t>
            </a:r>
            <a:r>
              <a:rPr lang="en-US" altLang="zh-CN" dirty="0"/>
              <a:t>H9HKNNNDBMAUUR 3GB LPDDR4X</a:t>
            </a:r>
            <a:r>
              <a:rPr lang="zh-CN" altLang="en-US" dirty="0"/>
              <a:t>内存</a:t>
            </a:r>
            <a:r>
              <a:rPr lang="en-US" altLang="zh-CN" dirty="0"/>
              <a:t>)</a:t>
            </a:r>
            <a:endParaRPr lang="en-US" altLang="zh-CN" dirty="0"/>
          </a:p>
          <a:p>
            <a:r>
              <a:rPr lang="zh-CN" altLang="en-US" dirty="0"/>
              <a:t>橙色：苹果 </a:t>
            </a:r>
            <a:r>
              <a:rPr lang="en-US" altLang="zh-CN" dirty="0"/>
              <a:t>338S00341-B1</a:t>
            </a:r>
            <a:r>
              <a:rPr lang="zh-CN" altLang="en-US" dirty="0"/>
              <a:t>电源管理</a:t>
            </a:r>
            <a:r>
              <a:rPr lang="en-US" altLang="zh-CN" dirty="0"/>
              <a:t>IC </a:t>
            </a:r>
            <a:endParaRPr lang="en-US" altLang="zh-CN" dirty="0"/>
          </a:p>
          <a:p>
            <a:r>
              <a:rPr lang="zh-CN" altLang="en-US" dirty="0"/>
              <a:t>黄色：德州仪器 </a:t>
            </a:r>
            <a:r>
              <a:rPr lang="en-US" altLang="zh-CN" dirty="0"/>
              <a:t>78AVZ81</a:t>
            </a:r>
            <a:r>
              <a:rPr lang="zh-CN" altLang="en-US" dirty="0"/>
              <a:t>电池充电</a:t>
            </a:r>
            <a:r>
              <a:rPr lang="en-US" altLang="zh-CN" dirty="0"/>
              <a:t>IC</a:t>
            </a:r>
            <a:endParaRPr lang="en-US" altLang="zh-CN" dirty="0"/>
          </a:p>
          <a:p>
            <a:r>
              <a:rPr lang="zh-CN" altLang="en-US" dirty="0"/>
              <a:t>绿色：恩智浦 </a:t>
            </a:r>
            <a:r>
              <a:rPr lang="en-US" altLang="zh-CN" dirty="0"/>
              <a:t>1612A1 USB</a:t>
            </a:r>
            <a:r>
              <a:rPr lang="zh-CN" altLang="en-US" dirty="0"/>
              <a:t>充电器</a:t>
            </a:r>
            <a:r>
              <a:rPr lang="en-US" altLang="zh-CN" dirty="0"/>
              <a:t>IC</a:t>
            </a:r>
            <a:endParaRPr lang="en-US" altLang="zh-CN" dirty="0"/>
          </a:p>
          <a:p>
            <a:r>
              <a:rPr lang="zh-CN" altLang="en-US" dirty="0"/>
              <a:t>浅蓝：苹果 </a:t>
            </a:r>
            <a:r>
              <a:rPr lang="en-US" altLang="zh-CN" dirty="0"/>
              <a:t>338S00248 </a:t>
            </a:r>
            <a:r>
              <a:rPr lang="zh-CN" altLang="en-US" dirty="0"/>
              <a:t>音频解码器</a:t>
            </a:r>
            <a:endParaRPr lang="zh-CN" altLang="en-US" dirty="0"/>
          </a:p>
          <a:p>
            <a:r>
              <a:rPr lang="zh-CN" altLang="en-US" dirty="0"/>
              <a:t>蓝色：</a:t>
            </a:r>
            <a:r>
              <a:rPr lang="en-US" altLang="zh-CN" dirty="0"/>
              <a:t>STB600B0</a:t>
            </a:r>
            <a:r>
              <a:rPr lang="zh-CN" altLang="en-US" dirty="0"/>
              <a:t>人脸识别</a:t>
            </a:r>
            <a:r>
              <a:rPr lang="en-US" altLang="zh-CN" dirty="0"/>
              <a:t>IC</a:t>
            </a:r>
            <a:r>
              <a:rPr lang="zh-CN" altLang="en-US" dirty="0"/>
              <a:t>面部识别系统芯片</a:t>
            </a:r>
            <a:endParaRPr lang="en-US" altLang="zh-CN" dirty="0"/>
          </a:p>
          <a:p>
            <a:r>
              <a:rPr lang="zh-CN" altLang="en-US" dirty="0"/>
              <a:t>粉色：苹果 </a:t>
            </a:r>
            <a:r>
              <a:rPr lang="en-US" altLang="zh-CN" dirty="0"/>
              <a:t>338S00306</a:t>
            </a:r>
            <a:r>
              <a:rPr lang="zh-CN" altLang="en-US" dirty="0"/>
              <a:t>相机</a:t>
            </a:r>
            <a:r>
              <a:rPr lang="en-US" altLang="zh-CN" dirty="0"/>
              <a:t>IC</a:t>
            </a:r>
            <a:endParaRPr lang="en-US" altLang="zh-CN" dirty="0"/>
          </a:p>
        </p:txBody>
      </p:sp>
      <p:sp>
        <p:nvSpPr>
          <p:cNvPr id="10" name="TextBox 2"/>
          <p:cNvSpPr txBox="1"/>
          <p:nvPr>
            <p:custDataLst>
              <p:tags r:id="rId13"/>
            </p:custDataLst>
          </p:nvPr>
        </p:nvSpPr>
        <p:spPr>
          <a:xfrm>
            <a:off x="1768718" y="1399430"/>
            <a:ext cx="4517782" cy="369332"/>
          </a:xfrm>
          <a:prstGeom prst="rect">
            <a:avLst/>
          </a:prstGeom>
          <a:noFill/>
        </p:spPr>
        <p:txBody>
          <a:bodyPr wrap="square" rtlCol="0">
            <a:spAutoFit/>
          </a:bodyPr>
          <a:lstStyle/>
          <a:p>
            <a:r>
              <a:rPr lang="en-US" altLang="zh-CN" b="1" dirty="0"/>
              <a:t>iPhone X </a:t>
            </a:r>
            <a:r>
              <a:rPr lang="zh-CN" altLang="en-US" b="1" dirty="0"/>
              <a:t>第一块主板</a:t>
            </a:r>
            <a:endParaRPr lang="en-US" altLang="zh-CN"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par>
                                <p:cTn id="17" presetID="17" presetClass="entr" presetSubtype="8"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350" fill="hold"/>
                                        <p:tgtEl>
                                          <p:spTgt spid="4"/>
                                        </p:tgtEl>
                                        <p:attrNameLst>
                                          <p:attrName>ppt_x</p:attrName>
                                        </p:attrNameLst>
                                      </p:cBhvr>
                                      <p:tavLst>
                                        <p:tav tm="0">
                                          <p:val>
                                            <p:strVal val="#ppt_x-#ppt_w/2"/>
                                          </p:val>
                                        </p:tav>
                                        <p:tav tm="100000">
                                          <p:val>
                                            <p:strVal val="#ppt_x"/>
                                          </p:val>
                                        </p:tav>
                                      </p:tavLst>
                                    </p:anim>
                                    <p:anim calcmode="lin" valueType="num">
                                      <p:cBhvr>
                                        <p:cTn id="20" dur="350" fill="hold"/>
                                        <p:tgtEl>
                                          <p:spTgt spid="4"/>
                                        </p:tgtEl>
                                        <p:attrNameLst>
                                          <p:attrName>ppt_y</p:attrName>
                                        </p:attrNameLst>
                                      </p:cBhvr>
                                      <p:tavLst>
                                        <p:tav tm="0">
                                          <p:val>
                                            <p:strVal val="#ppt_y"/>
                                          </p:val>
                                        </p:tav>
                                        <p:tav tm="100000">
                                          <p:val>
                                            <p:strVal val="#ppt_y"/>
                                          </p:val>
                                        </p:tav>
                                      </p:tavLst>
                                    </p:anim>
                                    <p:anim calcmode="lin" valueType="num">
                                      <p:cBhvr>
                                        <p:cTn id="21" dur="350" fill="hold"/>
                                        <p:tgtEl>
                                          <p:spTgt spid="4"/>
                                        </p:tgtEl>
                                        <p:attrNameLst>
                                          <p:attrName>ppt_w</p:attrName>
                                        </p:attrNameLst>
                                      </p:cBhvr>
                                      <p:tavLst>
                                        <p:tav tm="0">
                                          <p:val>
                                            <p:fltVal val="0"/>
                                          </p:val>
                                        </p:tav>
                                        <p:tav tm="100000">
                                          <p:val>
                                            <p:strVal val="#ppt_w"/>
                                          </p:val>
                                        </p:tav>
                                      </p:tavLst>
                                    </p:anim>
                                    <p:anim calcmode="lin" valueType="num">
                                      <p:cBhvr>
                                        <p:cTn id="22" dur="3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 calcmode="lin" valueType="num">
                                      <p:cBhvr>
                                        <p:cTn id="27" dur="500" fill="hold"/>
                                        <p:tgtEl>
                                          <p:spTgt spid="4098"/>
                                        </p:tgtEl>
                                        <p:attrNameLst>
                                          <p:attrName>ppt_w</p:attrName>
                                        </p:attrNameLst>
                                      </p:cBhvr>
                                      <p:tavLst>
                                        <p:tav tm="0">
                                          <p:val>
                                            <p:fltVal val="0"/>
                                          </p:val>
                                        </p:tav>
                                        <p:tav tm="100000">
                                          <p:val>
                                            <p:strVal val="#ppt_w"/>
                                          </p:val>
                                        </p:tav>
                                      </p:tavLst>
                                    </p:anim>
                                    <p:anim calcmode="lin" valueType="num">
                                      <p:cBhvr>
                                        <p:cTn id="28" dur="500" fill="hold"/>
                                        <p:tgtEl>
                                          <p:spTgt spid="4098"/>
                                        </p:tgtEl>
                                        <p:attrNameLst>
                                          <p:attrName>ppt_h</p:attrName>
                                        </p:attrNameLst>
                                      </p:cBhvr>
                                      <p:tavLst>
                                        <p:tav tm="0">
                                          <p:val>
                                            <p:fltVal val="0"/>
                                          </p:val>
                                        </p:tav>
                                        <p:tav tm="100000">
                                          <p:val>
                                            <p:strVal val="#ppt_h"/>
                                          </p:val>
                                        </p:tav>
                                      </p:tavLst>
                                    </p:anim>
                                    <p:animEffect transition="in" filter="fade">
                                      <p:cBhvr>
                                        <p:cTn id="29" dur="500"/>
                                        <p:tgtEl>
                                          <p:spTgt spid="409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style.rotation</p:attrName>
                                        </p:attrNameLst>
                                      </p:cBhvr>
                                      <p:tavLst>
                                        <p:tav tm="0">
                                          <p:val>
                                            <p:fltVal val="90"/>
                                          </p:val>
                                        </p:tav>
                                        <p:tav tm="100000">
                                          <p:val>
                                            <p:fltVal val="0"/>
                                          </p:val>
                                        </p:tav>
                                      </p:tavLst>
                                    </p:anim>
                                    <p:animEffect transition="in" filter="fade">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570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973956" y="1431832"/>
            <a:ext cx="7939154" cy="3654517"/>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2011</a:t>
            </a:r>
            <a:r>
              <a:rPr lang="zh-CN" altLang="en-US" dirty="0">
                <a:solidFill>
                  <a:prstClr val="black">
                    <a:lumMod val="75000"/>
                    <a:lumOff val="25000"/>
                  </a:prstClr>
                </a:solidFill>
                <a:latin typeface="Arial" panose="020B0604020202020204" pitchFamily="34" charset="0"/>
              </a:rPr>
              <a:t>年</a:t>
            </a:r>
            <a:r>
              <a:rPr lang="en-US" altLang="zh-CN" dirty="0">
                <a:solidFill>
                  <a:prstClr val="black">
                    <a:lumMod val="75000"/>
                    <a:lumOff val="25000"/>
                  </a:prstClr>
                </a:solidFill>
                <a:latin typeface="Arial" panose="020B0604020202020204" pitchFamily="34" charset="0"/>
              </a:rPr>
              <a:t>ST</a:t>
            </a:r>
            <a:r>
              <a:rPr lang="zh-CN" altLang="en-US" dirty="0">
                <a:solidFill>
                  <a:prstClr val="black">
                    <a:lumMod val="75000"/>
                    <a:lumOff val="25000"/>
                  </a:prstClr>
                </a:solidFill>
                <a:latin typeface="Arial" panose="020B0604020202020204" pitchFamily="34" charset="0"/>
              </a:rPr>
              <a:t>推出</a:t>
            </a:r>
            <a:r>
              <a:rPr lang="en-US" altLang="zh-CN" dirty="0">
                <a:solidFill>
                  <a:prstClr val="black">
                    <a:lumMod val="75000"/>
                    <a:lumOff val="25000"/>
                  </a:prstClr>
                </a:solidFill>
                <a:latin typeface="Arial" panose="020B0604020202020204" pitchFamily="34" charset="0"/>
              </a:rPr>
              <a:t>STM32F4</a:t>
            </a:r>
            <a:r>
              <a:rPr lang="zh-CN" altLang="en-US" dirty="0">
                <a:solidFill>
                  <a:prstClr val="black">
                    <a:lumMod val="75000"/>
                    <a:lumOff val="25000"/>
                  </a:prstClr>
                </a:solidFill>
                <a:latin typeface="Arial" panose="020B0604020202020204" pitchFamily="34" charset="0"/>
              </a:rPr>
              <a:t>系列微控制器，内核为</a:t>
            </a:r>
            <a:r>
              <a:rPr lang="en-US" altLang="zh-CN" dirty="0">
                <a:solidFill>
                  <a:prstClr val="black">
                    <a:lumMod val="75000"/>
                    <a:lumOff val="25000"/>
                  </a:prstClr>
                </a:solidFill>
                <a:latin typeface="Arial" panose="020B0604020202020204" pitchFamily="34" charset="0"/>
              </a:rPr>
              <a:t>Cortex-M4</a:t>
            </a:r>
            <a:r>
              <a:rPr lang="zh-CN" altLang="en-US" dirty="0">
                <a:solidFill>
                  <a:prstClr val="black">
                    <a:lumMod val="75000"/>
                    <a:lumOff val="25000"/>
                  </a:prstClr>
                </a:solidFill>
                <a:latin typeface="Arial" panose="020B0604020202020204" pitchFamily="34" charset="0"/>
              </a:rPr>
              <a:t>。</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与</a:t>
            </a:r>
            <a:r>
              <a:rPr lang="en-US" altLang="zh-CN" dirty="0">
                <a:solidFill>
                  <a:prstClr val="black">
                    <a:lumMod val="75000"/>
                    <a:lumOff val="25000"/>
                  </a:prstClr>
                </a:solidFill>
                <a:latin typeface="Arial" panose="020B0604020202020204" pitchFamily="34" charset="0"/>
              </a:rPr>
              <a:t>STM32F2</a:t>
            </a:r>
            <a:r>
              <a:rPr lang="zh-CN" altLang="en-US" dirty="0">
                <a:solidFill>
                  <a:prstClr val="black">
                    <a:lumMod val="75000"/>
                    <a:lumOff val="25000"/>
                  </a:prstClr>
                </a:solidFill>
                <a:latin typeface="Arial" panose="020B0604020202020204" pitchFamily="34" charset="0"/>
              </a:rPr>
              <a:t>系列比较的主要特点：</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较强的数字处理能力，具有浮点单元、</a:t>
            </a:r>
            <a:r>
              <a:rPr lang="en-US" altLang="zh-CN" dirty="0">
                <a:solidFill>
                  <a:prstClr val="black">
                    <a:lumMod val="75000"/>
                    <a:lumOff val="25000"/>
                  </a:prstClr>
                </a:solidFill>
                <a:latin typeface="Arial" panose="020B0604020202020204" pitchFamily="34" charset="0"/>
              </a:rPr>
              <a:t>DSP</a:t>
            </a:r>
            <a:r>
              <a:rPr lang="zh-CN" altLang="en-US" dirty="0">
                <a:solidFill>
                  <a:prstClr val="black">
                    <a:lumMod val="75000"/>
                    <a:lumOff val="25000"/>
                  </a:prstClr>
                </a:solidFill>
                <a:latin typeface="Arial" panose="020B0604020202020204" pitchFamily="34" charset="0"/>
              </a:rPr>
              <a:t>指令	支持数据并行传输，</a:t>
            </a:r>
            <a:r>
              <a:rPr lang="en-US" altLang="zh-CN" dirty="0">
                <a:solidFill>
                  <a:prstClr val="black">
                    <a:lumMod val="75000"/>
                    <a:lumOff val="25000"/>
                  </a:prstClr>
                </a:solidFill>
                <a:latin typeface="Arial" panose="020B0604020202020204" pitchFamily="34" charset="0"/>
              </a:rPr>
              <a:t>7</a:t>
            </a:r>
            <a:r>
              <a:rPr lang="zh-CN" altLang="en-US" dirty="0">
                <a:solidFill>
                  <a:prstClr val="black">
                    <a:lumMod val="75000"/>
                    <a:lumOff val="25000"/>
                  </a:prstClr>
                </a:solidFill>
                <a:latin typeface="Arial" panose="020B0604020202020204" pitchFamily="34" charset="0"/>
              </a:rPr>
              <a:t>重</a:t>
            </a:r>
            <a:r>
              <a:rPr lang="en-US" altLang="zh-CN" dirty="0">
                <a:solidFill>
                  <a:prstClr val="black">
                    <a:lumMod val="75000"/>
                    <a:lumOff val="25000"/>
                  </a:prstClr>
                </a:solidFill>
                <a:latin typeface="Arial" panose="020B0604020202020204" pitchFamily="34" charset="0"/>
              </a:rPr>
              <a:t>AHB</a:t>
            </a:r>
            <a:r>
              <a:rPr lang="zh-CN" altLang="en-US" dirty="0">
                <a:solidFill>
                  <a:prstClr val="black">
                    <a:lumMod val="75000"/>
                    <a:lumOff val="25000"/>
                  </a:prstClr>
                </a:solidFill>
                <a:latin typeface="Arial" panose="020B0604020202020204" pitchFamily="34" charset="0"/>
              </a:rPr>
              <a:t>总线</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数据传输速率极快，多通道</a:t>
            </a:r>
            <a:r>
              <a:rPr lang="en-US" altLang="zh-CN" dirty="0">
                <a:solidFill>
                  <a:prstClr val="black">
                    <a:lumMod val="75000"/>
                    <a:lumOff val="25000"/>
                  </a:prstClr>
                </a:solidFill>
                <a:latin typeface="Arial" panose="020B0604020202020204" pitchFamily="34" charset="0"/>
              </a:rPr>
              <a:t>DMA</a:t>
            </a:r>
            <a:r>
              <a:rPr lang="zh-CN" altLang="en-US" dirty="0">
                <a:solidFill>
                  <a:prstClr val="black">
                    <a:lumMod val="75000"/>
                    <a:lumOff val="25000"/>
                  </a:prstClr>
                </a:solidFill>
                <a:latin typeface="Arial" panose="020B0604020202020204" pitchFamily="34" charset="0"/>
              </a:rPr>
              <a:t>控制器</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主频更高，为</a:t>
            </a:r>
            <a:r>
              <a:rPr lang="en-US" altLang="zh-CN" dirty="0">
                <a:solidFill>
                  <a:prstClr val="black">
                    <a:lumMod val="75000"/>
                    <a:lumOff val="25000"/>
                  </a:prstClr>
                </a:solidFill>
                <a:latin typeface="Arial" panose="020B0604020202020204" pitchFamily="34" charset="0"/>
              </a:rPr>
              <a:t>168MHz</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SRAM</a:t>
            </a:r>
            <a:r>
              <a:rPr lang="zh-CN" altLang="en-US" dirty="0">
                <a:solidFill>
                  <a:prstClr val="black">
                    <a:lumMod val="75000"/>
                    <a:lumOff val="25000"/>
                  </a:prstClr>
                </a:solidFill>
                <a:latin typeface="Arial" panose="020B0604020202020204" pitchFamily="34" charset="0"/>
              </a:rPr>
              <a:t>容量更大，为</a:t>
            </a:r>
            <a:r>
              <a:rPr lang="en-US" altLang="zh-CN" dirty="0">
                <a:solidFill>
                  <a:prstClr val="black">
                    <a:lumMod val="75000"/>
                    <a:lumOff val="25000"/>
                  </a:prstClr>
                </a:solidFill>
                <a:latin typeface="Arial" panose="020B0604020202020204" pitchFamily="34" charset="0"/>
              </a:rPr>
              <a:t>192KB</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主要用于高端电动机控制、医疗设备、安全系统等</a:t>
            </a:r>
            <a:endParaRPr lang="zh-CN" altLang="en-US" dirty="0">
              <a:solidFill>
                <a:prstClr val="black">
                  <a:lumMod val="75000"/>
                  <a:lumOff val="25000"/>
                </a:prstClr>
              </a:solidFill>
              <a:latin typeface="Arial" panose="020B0604020202020204" pitchFamily="34" charset="0"/>
            </a:endParaRPr>
          </a:p>
        </p:txBody>
      </p:sp>
      <p:grpSp>
        <p:nvGrpSpPr>
          <p:cNvPr id="16" name="组合 15"/>
          <p:cNvGrpSpPr/>
          <p:nvPr/>
        </p:nvGrpSpPr>
        <p:grpSpPr>
          <a:xfrm>
            <a:off x="1515110" y="2425700"/>
            <a:ext cx="1666240" cy="1491615"/>
            <a:chOff x="1184861" y="1176758"/>
            <a:chExt cx="1910766" cy="1491358"/>
          </a:xfrm>
        </p:grpSpPr>
        <p:sp>
          <p:nvSpPr>
            <p:cNvPr id="17" name="等腰三角形 42"/>
            <p:cNvSpPr/>
            <p:nvPr/>
          </p:nvSpPr>
          <p:spPr>
            <a:xfrm rot="5400000">
              <a:off x="1394565" y="9670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6" name="TextBox 24"/>
            <p:cNvSpPr>
              <a:spLocks noChangeArrowheads="1"/>
            </p:cNvSpPr>
            <p:nvPr/>
          </p:nvSpPr>
          <p:spPr bwMode="auto">
            <a:xfrm>
              <a:off x="1332583" y="1645384"/>
              <a:ext cx="1189776" cy="5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F4</a:t>
              </a:r>
              <a:r>
                <a:rPr lang="zh-CN" altLang="en-US" b="1" spc="300" dirty="0">
                  <a:solidFill>
                    <a:schemeClr val="bg1"/>
                  </a:solidFill>
                  <a:latin typeface="+mj-lt"/>
                  <a:ea typeface="微软雅黑" panose="020B0503020204020204" pitchFamily="34" charset="-122"/>
                </a:rPr>
                <a:t>系列</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简介</a:t>
              </a:r>
              <a:endParaRPr lang="en-US" altLang="zh-CN" b="1" spc="300" dirty="0">
                <a:solidFill>
                  <a:schemeClr val="bg1"/>
                </a:solidFill>
                <a:latin typeface="+mj-lt"/>
                <a:ea typeface="微软雅黑" panose="020B0503020204020204" pitchFamily="34" charset="-122"/>
              </a:endParaRPr>
            </a:p>
          </p:txBody>
        </p:sp>
      </p:grpSp>
      <p:sp>
        <p:nvSpPr>
          <p:cNvPr id="31" name="文本框 30"/>
          <p:cNvSpPr txBox="1"/>
          <p:nvPr/>
        </p:nvSpPr>
        <p:spPr>
          <a:xfrm>
            <a:off x="1238846"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32" name="矩形 31"/>
          <p:cNvSpPr/>
          <p:nvPr/>
        </p:nvSpPr>
        <p:spPr>
          <a:xfrm>
            <a:off x="5221636" y="232393"/>
            <a:ext cx="2852063" cy="523220"/>
          </a:xfrm>
          <a:prstGeom prst="rect">
            <a:avLst/>
          </a:prstGeom>
        </p:spPr>
        <p:txBody>
          <a:bodyPr wrap="none">
            <a:spAutoFit/>
          </a:bodyPr>
          <a:lstStyle/>
          <a:p>
            <a:r>
              <a:rPr lang="en-US" altLang="zh-CN" sz="2800" dirty="0">
                <a:solidFill>
                  <a:schemeClr val="tx1">
                    <a:lumMod val="75000"/>
                    <a:lumOff val="25000"/>
                  </a:schemeClr>
                </a:solidFill>
              </a:rPr>
              <a:t>STM32F4xx</a:t>
            </a:r>
            <a:r>
              <a:rPr lang="zh-CN" altLang="en-US" sz="2800" dirty="0">
                <a:solidFill>
                  <a:schemeClr val="tx1">
                    <a:lumMod val="75000"/>
                    <a:lumOff val="25000"/>
                  </a:schemeClr>
                </a:solidFill>
              </a:rPr>
              <a:t>系列</a:t>
            </a:r>
            <a:endParaRPr lang="zh-CN" altLang="en-US" sz="2800" dirty="0">
              <a:solidFill>
                <a:schemeClr val="tx1">
                  <a:lumMod val="75000"/>
                  <a:lumOff val="25000"/>
                </a:schemeClr>
              </a:solidFill>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7" presetClass="entr" presetSubtype="8" fill="hold" grpId="0" nodeType="withEffect">
                                  <p:stCondLst>
                                    <p:cond delay="8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350" fill="hold"/>
                                        <p:tgtEl>
                                          <p:spTgt spid="32"/>
                                        </p:tgtEl>
                                        <p:attrNameLst>
                                          <p:attrName>ppt_x</p:attrName>
                                        </p:attrNameLst>
                                      </p:cBhvr>
                                      <p:tavLst>
                                        <p:tav tm="0">
                                          <p:val>
                                            <p:strVal val="#ppt_x-#ppt_w/2"/>
                                          </p:val>
                                        </p:tav>
                                        <p:tav tm="100000">
                                          <p:val>
                                            <p:strVal val="#ppt_x"/>
                                          </p:val>
                                        </p:tav>
                                      </p:tavLst>
                                    </p:anim>
                                    <p:anim calcmode="lin" valueType="num">
                                      <p:cBhvr>
                                        <p:cTn id="23" dur="350" fill="hold"/>
                                        <p:tgtEl>
                                          <p:spTgt spid="32"/>
                                        </p:tgtEl>
                                        <p:attrNameLst>
                                          <p:attrName>ppt_y</p:attrName>
                                        </p:attrNameLst>
                                      </p:cBhvr>
                                      <p:tavLst>
                                        <p:tav tm="0">
                                          <p:val>
                                            <p:strVal val="#ppt_y"/>
                                          </p:val>
                                        </p:tav>
                                        <p:tav tm="100000">
                                          <p:val>
                                            <p:strVal val="#ppt_y"/>
                                          </p:val>
                                        </p:tav>
                                      </p:tavLst>
                                    </p:anim>
                                    <p:anim calcmode="lin" valueType="num">
                                      <p:cBhvr>
                                        <p:cTn id="24" dur="350" fill="hold"/>
                                        <p:tgtEl>
                                          <p:spTgt spid="32"/>
                                        </p:tgtEl>
                                        <p:attrNameLst>
                                          <p:attrName>ppt_w</p:attrName>
                                        </p:attrNameLst>
                                      </p:cBhvr>
                                      <p:tavLst>
                                        <p:tav tm="0">
                                          <p:val>
                                            <p:fltVal val="0"/>
                                          </p:val>
                                        </p:tav>
                                        <p:tav tm="100000">
                                          <p:val>
                                            <p:strVal val="#ppt_w"/>
                                          </p:val>
                                        </p:tav>
                                      </p:tavLst>
                                    </p:anim>
                                    <p:anim calcmode="lin" valueType="num">
                                      <p:cBhvr>
                                        <p:cTn id="25" dur="350" fill="hold"/>
                                        <p:tgtEl>
                                          <p:spTgt spid="32"/>
                                        </p:tgtEl>
                                        <p:attrNameLst>
                                          <p:attrName>ppt_h</p:attrName>
                                        </p:attrNameLst>
                                      </p:cBhvr>
                                      <p:tavLst>
                                        <p:tav tm="0">
                                          <p:val>
                                            <p:strVal val="#ppt_h"/>
                                          </p:val>
                                        </p:tav>
                                        <p:tav tm="100000">
                                          <p:val>
                                            <p:strVal val="#ppt_h"/>
                                          </p:val>
                                        </p:tav>
                                      </p:tavLst>
                                    </p:anim>
                                  </p:childTnLst>
                                </p:cTn>
                              </p:par>
                              <p:par>
                                <p:cTn id="26" presetID="22" presetClass="entr" presetSubtype="4" fill="hold" nodeType="withEffect">
                                  <p:stCondLst>
                                    <p:cond delay="80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31" grpId="0"/>
      <p:bldP spid="3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1570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4590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594323" y="1110713"/>
            <a:ext cx="8334989" cy="4257931"/>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dirty="0">
                <a:solidFill>
                  <a:prstClr val="black">
                    <a:lumMod val="75000"/>
                    <a:lumOff val="25000"/>
                  </a:prstClr>
                </a:solidFill>
                <a:latin typeface="Arial" panose="020B0604020202020204" pitchFamily="34" charset="0"/>
              </a:rPr>
              <a:t>以课程使用的芯片型号为例：</a:t>
            </a:r>
            <a:r>
              <a:rPr lang="en-US" altLang="zh-CN" dirty="0">
                <a:solidFill>
                  <a:prstClr val="black">
                    <a:lumMod val="75000"/>
                    <a:lumOff val="25000"/>
                  </a:prstClr>
                </a:solidFill>
                <a:latin typeface="Arial" panose="020B0604020202020204" pitchFamily="34" charset="0"/>
              </a:rPr>
              <a:t>STM32F407ZGT6</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ST</a:t>
            </a:r>
            <a:r>
              <a:rPr lang="zh-CN" altLang="en-US" dirty="0">
                <a:solidFill>
                  <a:prstClr val="black">
                    <a:lumMod val="75000"/>
                    <a:lumOff val="25000"/>
                  </a:prstClr>
                </a:solidFill>
                <a:latin typeface="Arial" panose="020B0604020202020204" pitchFamily="34" charset="0"/>
              </a:rPr>
              <a:t>：芯片厂商意法半导体公司的简称</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M</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Cortex-M</a:t>
            </a:r>
            <a:r>
              <a:rPr lang="zh-CN" altLang="en-US" dirty="0">
                <a:solidFill>
                  <a:prstClr val="black">
                    <a:lumMod val="75000"/>
                    <a:lumOff val="25000"/>
                  </a:prstClr>
                </a:solidFill>
                <a:latin typeface="Arial" panose="020B0604020202020204" pitchFamily="34" charset="0"/>
              </a:rPr>
              <a:t>系列</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32</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32</a:t>
            </a:r>
            <a:r>
              <a:rPr lang="zh-CN" altLang="en-US" dirty="0">
                <a:solidFill>
                  <a:prstClr val="black">
                    <a:lumMod val="75000"/>
                    <a:lumOff val="25000"/>
                  </a:prstClr>
                </a:solidFill>
                <a:latin typeface="Arial" panose="020B0604020202020204" pitchFamily="34" charset="0"/>
              </a:rPr>
              <a:t>位处理器</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F</a:t>
            </a:r>
            <a:r>
              <a:rPr lang="zh-CN" altLang="en-US" dirty="0">
                <a:solidFill>
                  <a:prstClr val="black">
                    <a:lumMod val="75000"/>
                    <a:lumOff val="25000"/>
                  </a:prstClr>
                </a:solidFill>
                <a:latin typeface="Arial" panose="020B0604020202020204" pitchFamily="34" charset="0"/>
              </a:rPr>
              <a:t>：  通用型产品</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407</a:t>
            </a:r>
            <a:r>
              <a:rPr lang="zh-CN" altLang="en-US" dirty="0">
                <a:solidFill>
                  <a:prstClr val="black">
                    <a:lumMod val="75000"/>
                    <a:lumOff val="25000"/>
                  </a:prstClr>
                </a:solidFill>
                <a:latin typeface="Arial" panose="020B0604020202020204" pitchFamily="34" charset="0"/>
              </a:rPr>
              <a:t>：芯片系列型号</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Z</a:t>
            </a:r>
            <a:r>
              <a:rPr lang="zh-CN" altLang="en-US" dirty="0">
                <a:solidFill>
                  <a:prstClr val="black">
                    <a:lumMod val="75000"/>
                    <a:lumOff val="25000"/>
                  </a:prstClr>
                </a:solidFill>
                <a:latin typeface="Arial" panose="020B0604020202020204" pitchFamily="34" charset="0"/>
              </a:rPr>
              <a:t>：  芯片管脚数量（</a:t>
            </a:r>
            <a:r>
              <a:rPr lang="en-US" altLang="zh-CN" dirty="0">
                <a:solidFill>
                  <a:prstClr val="black">
                    <a:lumMod val="75000"/>
                    <a:lumOff val="25000"/>
                  </a:prstClr>
                </a:solidFill>
                <a:latin typeface="Arial" panose="020B0604020202020204" pitchFamily="34" charset="0"/>
              </a:rPr>
              <a:t>144Pin</a:t>
            </a:r>
            <a:r>
              <a:rPr lang="zh-CN" altLang="en-US" dirty="0">
                <a:solidFill>
                  <a:prstClr val="black">
                    <a:lumMod val="75000"/>
                    <a:lumOff val="25000"/>
                  </a:prstClr>
                </a:solidFill>
                <a:latin typeface="Arial" panose="020B0604020202020204" pitchFamily="34" charset="0"/>
              </a:rPr>
              <a:t>）</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G</a:t>
            </a:r>
            <a:r>
              <a:rPr lang="zh-CN" altLang="en-US" dirty="0">
                <a:solidFill>
                  <a:prstClr val="black">
                    <a:lumMod val="75000"/>
                    <a:lumOff val="25000"/>
                  </a:prstClr>
                </a:solidFill>
                <a:latin typeface="Arial" panose="020B0604020202020204" pitchFamily="34" charset="0"/>
              </a:rPr>
              <a:t>： 内存</a:t>
            </a:r>
            <a:r>
              <a:rPr lang="en-US" altLang="zh-CN" dirty="0">
                <a:solidFill>
                  <a:prstClr val="black">
                    <a:lumMod val="75000"/>
                    <a:lumOff val="25000"/>
                  </a:prstClr>
                </a:solidFill>
                <a:latin typeface="Arial" panose="020B0604020202020204" pitchFamily="34" charset="0"/>
              </a:rPr>
              <a:t>ROM</a:t>
            </a:r>
            <a:r>
              <a:rPr lang="zh-CN" altLang="en-US" dirty="0">
                <a:solidFill>
                  <a:prstClr val="black">
                    <a:lumMod val="75000"/>
                    <a:lumOff val="25000"/>
                  </a:prstClr>
                </a:solidFill>
                <a:latin typeface="Arial" panose="020B0604020202020204" pitchFamily="34" charset="0"/>
              </a:rPr>
              <a:t>容量（</a:t>
            </a:r>
            <a:r>
              <a:rPr lang="en-US" altLang="zh-CN" dirty="0">
                <a:solidFill>
                  <a:prstClr val="black">
                    <a:lumMod val="75000"/>
                    <a:lumOff val="25000"/>
                  </a:prstClr>
                </a:solidFill>
                <a:latin typeface="Arial" panose="020B0604020202020204" pitchFamily="34" charset="0"/>
              </a:rPr>
              <a:t>1024K</a:t>
            </a:r>
            <a:r>
              <a:rPr lang="zh-CN" altLang="en-US" dirty="0">
                <a:solidFill>
                  <a:prstClr val="black">
                    <a:lumMod val="75000"/>
                    <a:lumOff val="25000"/>
                  </a:prstClr>
                </a:solidFill>
                <a:latin typeface="Arial" panose="020B0604020202020204" pitchFamily="34" charset="0"/>
              </a:rPr>
              <a:t>字节）（</a:t>
            </a:r>
            <a:r>
              <a:rPr lang="en-US" altLang="zh-CN" dirty="0">
                <a:solidFill>
                  <a:prstClr val="black">
                    <a:lumMod val="75000"/>
                    <a:lumOff val="25000"/>
                  </a:prstClr>
                </a:solidFill>
                <a:latin typeface="Arial" panose="020B0604020202020204" pitchFamily="34" charset="0"/>
              </a:rPr>
              <a:t>flash</a:t>
            </a:r>
            <a:r>
              <a:rPr lang="zh-CN" altLang="en-US" dirty="0">
                <a:solidFill>
                  <a:prstClr val="black">
                    <a:lumMod val="75000"/>
                    <a:lumOff val="25000"/>
                  </a:prstClr>
                </a:solidFill>
                <a:latin typeface="Arial" panose="020B0604020202020204" pitchFamily="34" charset="0"/>
              </a:rPr>
              <a:t>）</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T</a:t>
            </a:r>
            <a:r>
              <a:rPr lang="zh-CN" altLang="en-US" dirty="0">
                <a:solidFill>
                  <a:prstClr val="black">
                    <a:lumMod val="75000"/>
                    <a:lumOff val="25000"/>
                  </a:prstClr>
                </a:solidFill>
                <a:latin typeface="Arial" panose="020B0604020202020204" pitchFamily="34" charset="0"/>
              </a:rPr>
              <a:t>：  芯片封装形状（四面表贴封装）</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6</a:t>
            </a:r>
            <a:r>
              <a:rPr lang="zh-CN" altLang="en-US" dirty="0">
                <a:solidFill>
                  <a:prstClr val="black">
                    <a:lumMod val="75000"/>
                    <a:lumOff val="25000"/>
                  </a:prstClr>
                </a:solidFill>
                <a:latin typeface="Arial" panose="020B0604020202020204" pitchFamily="34" charset="0"/>
              </a:rPr>
              <a:t>：  芯片工作温度（</a:t>
            </a:r>
            <a:r>
              <a:rPr lang="en-US" altLang="zh-CN" dirty="0">
                <a:solidFill>
                  <a:prstClr val="black">
                    <a:lumMod val="75000"/>
                    <a:lumOff val="25000"/>
                  </a:prstClr>
                </a:solidFill>
                <a:latin typeface="Arial" panose="020B0604020202020204" pitchFamily="34" charset="0"/>
              </a:rPr>
              <a:t>-40~+85℃</a:t>
            </a:r>
            <a:r>
              <a:rPr lang="zh-CN" altLang="en-US" dirty="0">
                <a:solidFill>
                  <a:prstClr val="black">
                    <a:lumMod val="75000"/>
                    <a:lumOff val="25000"/>
                  </a:prstClr>
                </a:solidFill>
                <a:latin typeface="Arial" panose="020B0604020202020204" pitchFamily="34" charset="0"/>
              </a:rPr>
              <a:t>）</a:t>
            </a:r>
            <a:endParaRPr lang="zh-CN" altLang="en-US" dirty="0">
              <a:solidFill>
                <a:prstClr val="black">
                  <a:lumMod val="75000"/>
                  <a:lumOff val="25000"/>
                </a:prstClr>
              </a:solidFill>
              <a:latin typeface="Arial" panose="020B0604020202020204" pitchFamily="34" charset="0"/>
            </a:endParaRPr>
          </a:p>
        </p:txBody>
      </p:sp>
      <p:grpSp>
        <p:nvGrpSpPr>
          <p:cNvPr id="3" name="组合 2"/>
          <p:cNvGrpSpPr/>
          <p:nvPr/>
        </p:nvGrpSpPr>
        <p:grpSpPr>
          <a:xfrm>
            <a:off x="1238766" y="2559300"/>
            <a:ext cx="1441592" cy="1491358"/>
            <a:chOff x="1184861" y="1176758"/>
            <a:chExt cx="1910766" cy="1491358"/>
          </a:xfrm>
        </p:grpSpPr>
        <p:sp>
          <p:nvSpPr>
            <p:cNvPr id="15" name="等腰三角形 42"/>
            <p:cNvSpPr/>
            <p:nvPr/>
          </p:nvSpPr>
          <p:spPr>
            <a:xfrm rot="5400000">
              <a:off x="1394565" y="9670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332583" y="1645384"/>
              <a:ext cx="11897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命名</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规则</a:t>
              </a:r>
              <a:endParaRPr lang="en-US" altLang="zh-CN" b="1" spc="300" dirty="0">
                <a:solidFill>
                  <a:schemeClr val="bg1"/>
                </a:solidFill>
                <a:latin typeface="+mj-lt"/>
                <a:ea typeface="微软雅黑" panose="020B0503020204020204" pitchFamily="34" charset="-122"/>
              </a:endParaRPr>
            </a:p>
          </p:txBody>
        </p:sp>
      </p:grpSp>
      <p:sp>
        <p:nvSpPr>
          <p:cNvPr id="16" name="矩形 15"/>
          <p:cNvSpPr/>
          <p:nvPr/>
        </p:nvSpPr>
        <p:spPr>
          <a:xfrm>
            <a:off x="2838450" y="5458828"/>
            <a:ext cx="7105650" cy="369332"/>
          </a:xfrm>
          <a:prstGeom prst="rect">
            <a:avLst/>
          </a:prstGeom>
        </p:spPr>
        <p:txBody>
          <a:bodyPr wrap="square">
            <a:spAutoFit/>
          </a:bodyPr>
          <a:lstStyle/>
          <a:p>
            <a:r>
              <a:rPr lang="zh-CN" altLang="en-US" dirty="0">
                <a:solidFill>
                  <a:srgbClr val="FF0000"/>
                </a:solidFill>
              </a:rPr>
              <a:t>详细信息可以参考 </a:t>
            </a:r>
            <a:r>
              <a:rPr lang="en-US" altLang="zh-CN" dirty="0">
                <a:solidFill>
                  <a:srgbClr val="FF0000"/>
                </a:solidFill>
              </a:rPr>
              <a:t>《</a:t>
            </a:r>
            <a:r>
              <a:rPr lang="zh-CN" altLang="en-US" dirty="0">
                <a:solidFill>
                  <a:srgbClr val="FF0000"/>
                </a:solidFill>
                <a:hlinkClick r:id="rId2" action="ppaction://hlinkfile"/>
              </a:rPr>
              <a:t>STM8和STM32产品选型手册.pdf</a:t>
            </a:r>
            <a:r>
              <a:rPr lang="en-US" altLang="zh-CN" dirty="0">
                <a:solidFill>
                  <a:srgbClr val="FF0000"/>
                </a:solidFill>
              </a:rPr>
              <a:t>》 P35</a:t>
            </a:r>
            <a:r>
              <a:rPr lang="zh-CN" altLang="en-US" dirty="0">
                <a:solidFill>
                  <a:srgbClr val="FF0000"/>
                </a:solidFill>
              </a:rPr>
              <a:t>页</a:t>
            </a:r>
            <a:endParaRPr lang="zh-CN" altLang="en-US" dirty="0">
              <a:solidFill>
                <a:srgbClr val="FF0000"/>
              </a:solidFill>
            </a:endParaRPr>
          </a:p>
        </p:txBody>
      </p:sp>
      <p:sp>
        <p:nvSpPr>
          <p:cNvPr id="17" name="文本框 16"/>
          <p:cNvSpPr txBox="1"/>
          <p:nvPr/>
        </p:nvSpPr>
        <p:spPr>
          <a:xfrm>
            <a:off x="1238846"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26" name="矩形 25"/>
          <p:cNvSpPr/>
          <p:nvPr/>
        </p:nvSpPr>
        <p:spPr>
          <a:xfrm>
            <a:off x="5221636" y="232393"/>
            <a:ext cx="3587842" cy="523220"/>
          </a:xfrm>
          <a:prstGeom prst="rect">
            <a:avLst/>
          </a:prstGeom>
        </p:spPr>
        <p:txBody>
          <a:bodyPr wrap="none">
            <a:spAutoFit/>
          </a:bodyPr>
          <a:lstStyle/>
          <a:p>
            <a:r>
              <a:rPr lang="en-US" altLang="zh-CN" sz="2800" dirty="0">
                <a:solidFill>
                  <a:schemeClr val="tx1">
                    <a:lumMod val="75000"/>
                    <a:lumOff val="25000"/>
                  </a:schemeClr>
                </a:solidFill>
              </a:rPr>
              <a:t>STM32</a:t>
            </a:r>
            <a:r>
              <a:rPr lang="zh-CN" altLang="en-US" sz="2800" dirty="0">
                <a:solidFill>
                  <a:schemeClr val="tx1">
                    <a:lumMod val="75000"/>
                    <a:lumOff val="25000"/>
                  </a:schemeClr>
                </a:solidFill>
              </a:rPr>
              <a:t>芯片命名规则</a:t>
            </a:r>
            <a:endParaRPr lang="zh-CN" altLang="en-US" sz="2800" dirty="0">
              <a:solidFill>
                <a:schemeClr val="tx1">
                  <a:lumMod val="75000"/>
                  <a:lumOff val="25000"/>
                </a:schemeClr>
              </a:solidFill>
            </a:endParaRPr>
          </a:p>
        </p:txBody>
      </p:sp>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7" presetClass="entr" presetSubtype="8" fill="hold" grpId="0" nodeType="withEffect">
                                  <p:stCondLst>
                                    <p:cond delay="8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350" fill="hold"/>
                                        <p:tgtEl>
                                          <p:spTgt spid="26"/>
                                        </p:tgtEl>
                                        <p:attrNameLst>
                                          <p:attrName>ppt_x</p:attrName>
                                        </p:attrNameLst>
                                      </p:cBhvr>
                                      <p:tavLst>
                                        <p:tav tm="0">
                                          <p:val>
                                            <p:strVal val="#ppt_x-#ppt_w/2"/>
                                          </p:val>
                                        </p:tav>
                                        <p:tav tm="100000">
                                          <p:val>
                                            <p:strVal val="#ppt_x"/>
                                          </p:val>
                                        </p:tav>
                                      </p:tavLst>
                                    </p:anim>
                                    <p:anim calcmode="lin" valueType="num">
                                      <p:cBhvr>
                                        <p:cTn id="23" dur="350" fill="hold"/>
                                        <p:tgtEl>
                                          <p:spTgt spid="26"/>
                                        </p:tgtEl>
                                        <p:attrNameLst>
                                          <p:attrName>ppt_y</p:attrName>
                                        </p:attrNameLst>
                                      </p:cBhvr>
                                      <p:tavLst>
                                        <p:tav tm="0">
                                          <p:val>
                                            <p:strVal val="#ppt_y"/>
                                          </p:val>
                                        </p:tav>
                                        <p:tav tm="100000">
                                          <p:val>
                                            <p:strVal val="#ppt_y"/>
                                          </p:val>
                                        </p:tav>
                                      </p:tavLst>
                                    </p:anim>
                                    <p:anim calcmode="lin" valueType="num">
                                      <p:cBhvr>
                                        <p:cTn id="24" dur="350" fill="hold"/>
                                        <p:tgtEl>
                                          <p:spTgt spid="26"/>
                                        </p:tgtEl>
                                        <p:attrNameLst>
                                          <p:attrName>ppt_w</p:attrName>
                                        </p:attrNameLst>
                                      </p:cBhvr>
                                      <p:tavLst>
                                        <p:tav tm="0">
                                          <p:val>
                                            <p:fltVal val="0"/>
                                          </p:val>
                                        </p:tav>
                                        <p:tav tm="100000">
                                          <p:val>
                                            <p:strVal val="#ppt_w"/>
                                          </p:val>
                                        </p:tav>
                                      </p:tavLst>
                                    </p:anim>
                                    <p:anim calcmode="lin" valueType="num">
                                      <p:cBhvr>
                                        <p:cTn id="25" dur="350" fill="hold"/>
                                        <p:tgtEl>
                                          <p:spTgt spid="26"/>
                                        </p:tgtEl>
                                        <p:attrNameLst>
                                          <p:attrName>ppt_h</p:attrName>
                                        </p:attrNameLst>
                                      </p:cBhvr>
                                      <p:tavLst>
                                        <p:tav tm="0">
                                          <p:val>
                                            <p:strVal val="#ppt_h"/>
                                          </p:val>
                                        </p:tav>
                                        <p:tav tm="100000">
                                          <p:val>
                                            <p:strVal val="#ppt_h"/>
                                          </p:val>
                                        </p:tav>
                                      </p:tavLst>
                                    </p:anim>
                                  </p:childTnLst>
                                </p:cTn>
                              </p:par>
                              <p:par>
                                <p:cTn id="26" presetID="22" presetClass="entr" presetSubtype="4" fill="hold" nodeType="withEffect">
                                  <p:stCondLst>
                                    <p:cond delay="80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4" fill="hold" grpId="0" nodeType="withEffect">
                                  <p:stCondLst>
                                    <p:cond delay="18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16" grpId="0"/>
      <p:bldP spid="17" grpId="0"/>
      <p:bldP spid="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799476" y="1539331"/>
            <a:ext cx="8503814" cy="1155552"/>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zh-CN" altLang="en-US" sz="2000" dirty="0">
                <a:solidFill>
                  <a:prstClr val="black">
                    <a:lumMod val="75000"/>
                    <a:lumOff val="25000"/>
                  </a:prstClr>
                </a:solidFill>
                <a:latin typeface="Arial" panose="020B0604020202020204" pitchFamily="34" charset="0"/>
              </a:rPr>
              <a:t>在</a:t>
            </a:r>
            <a:r>
              <a:rPr lang="en-US" altLang="zh-CN" sz="2000" dirty="0">
                <a:solidFill>
                  <a:prstClr val="black">
                    <a:lumMod val="75000"/>
                    <a:lumOff val="25000"/>
                  </a:prstClr>
                </a:solidFill>
                <a:latin typeface="Arial" panose="020B0604020202020204" pitchFamily="34" charset="0"/>
              </a:rPr>
              <a:t>《STM32F407ZGT6.pdf》</a:t>
            </a:r>
            <a:r>
              <a:rPr lang="zh-CN" altLang="en-US" sz="2000" dirty="0">
                <a:solidFill>
                  <a:prstClr val="black">
                    <a:lumMod val="75000"/>
                    <a:lumOff val="25000"/>
                  </a:prstClr>
                </a:solidFill>
                <a:latin typeface="Arial" panose="020B0604020202020204" pitchFamily="34" charset="0"/>
              </a:rPr>
              <a:t>手册  </a:t>
            </a:r>
            <a:r>
              <a:rPr lang="en-US" altLang="zh-CN" sz="2000" dirty="0">
                <a:solidFill>
                  <a:prstClr val="black">
                    <a:lumMod val="75000"/>
                    <a:lumOff val="25000"/>
                  </a:prstClr>
                </a:solidFill>
                <a:latin typeface="Arial" panose="020B0604020202020204" pitchFamily="34" charset="0"/>
              </a:rPr>
              <a:t>《2.2 Device overview》</a:t>
            </a:r>
            <a:r>
              <a:rPr lang="zh-CN" altLang="en-US" sz="2000" dirty="0">
                <a:solidFill>
                  <a:prstClr val="black">
                    <a:lumMod val="75000"/>
                    <a:lumOff val="25000"/>
                  </a:prstClr>
                </a:solidFill>
                <a:latin typeface="Arial" panose="020B0604020202020204" pitchFamily="34" charset="0"/>
              </a:rPr>
              <a:t>章节里面。</a:t>
            </a:r>
            <a:endParaRPr lang="zh-CN" altLang="en-US" sz="2000" dirty="0">
              <a:solidFill>
                <a:prstClr val="black">
                  <a:lumMod val="75000"/>
                  <a:lumOff val="25000"/>
                </a:prstClr>
              </a:solidFill>
              <a:latin typeface="Arial" panose="020B0604020202020204" pitchFamily="34" charset="0"/>
            </a:endParaRPr>
          </a:p>
        </p:txBody>
      </p:sp>
      <p:grpSp>
        <p:nvGrpSpPr>
          <p:cNvPr id="3" name="组合 2"/>
          <p:cNvGrpSpPr/>
          <p:nvPr/>
        </p:nvGrpSpPr>
        <p:grpSpPr>
          <a:xfrm>
            <a:off x="1093413" y="1410574"/>
            <a:ext cx="1497387" cy="1491358"/>
            <a:chOff x="1184861" y="1176758"/>
            <a:chExt cx="1910766" cy="1491358"/>
          </a:xfrm>
        </p:grpSpPr>
        <p:sp>
          <p:nvSpPr>
            <p:cNvPr id="15" name="等腰三角形 42"/>
            <p:cNvSpPr/>
            <p:nvPr/>
          </p:nvSpPr>
          <p:spPr>
            <a:xfrm rot="5400000">
              <a:off x="1394565" y="9670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332583" y="1645384"/>
              <a:ext cx="11897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芯片内部结构</a:t>
              </a:r>
              <a:endParaRPr lang="en-US" altLang="zh-CN" b="1" spc="300" dirty="0">
                <a:solidFill>
                  <a:schemeClr val="bg1"/>
                </a:solidFill>
                <a:latin typeface="+mj-lt"/>
                <a:ea typeface="微软雅黑" panose="020B0503020204020204" pitchFamily="34" charset="-122"/>
              </a:endParaRPr>
            </a:p>
          </p:txBody>
        </p:sp>
      </p:grpSp>
      <p:sp>
        <p:nvSpPr>
          <p:cNvPr id="12" name="矩形 11"/>
          <p:cNvSpPr/>
          <p:nvPr/>
        </p:nvSpPr>
        <p:spPr>
          <a:xfrm>
            <a:off x="2799476" y="2878644"/>
            <a:ext cx="4168129" cy="369332"/>
          </a:xfrm>
          <a:prstGeom prst="rect">
            <a:avLst/>
          </a:prstGeom>
        </p:spPr>
        <p:txBody>
          <a:bodyPr wrap="none">
            <a:spAutoFit/>
          </a:bodyPr>
          <a:lstStyle/>
          <a:p>
            <a:r>
              <a:rPr lang="zh-CN" altLang="en-US" dirty="0">
                <a:hlinkClick r:id="rId2" action="ppaction://hlinkfile"/>
              </a:rPr>
              <a:t>点击打开 STM32F40x block diagram</a:t>
            </a:r>
            <a:endParaRPr lang="zh-CN" altLang="en-US" dirty="0"/>
          </a:p>
        </p:txBody>
      </p:sp>
      <p:sp>
        <p:nvSpPr>
          <p:cNvPr id="28" name="矩形 27"/>
          <p:cNvSpPr/>
          <p:nvPr/>
        </p:nvSpPr>
        <p:spPr>
          <a:xfrm>
            <a:off x="48332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9" name="组合 28"/>
          <p:cNvGrpSpPr/>
          <p:nvPr/>
        </p:nvGrpSpPr>
        <p:grpSpPr>
          <a:xfrm>
            <a:off x="289800" y="11250"/>
            <a:ext cx="720670" cy="968693"/>
            <a:chOff x="4438980" y="1414639"/>
            <a:chExt cx="720670" cy="968693"/>
          </a:xfrm>
        </p:grpSpPr>
        <p:sp>
          <p:nvSpPr>
            <p:cNvPr id="31"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2" name="文本框 31"/>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33"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34" name="文本框 33"/>
          <p:cNvSpPr txBox="1"/>
          <p:nvPr/>
        </p:nvSpPr>
        <p:spPr>
          <a:xfrm>
            <a:off x="981671"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sp>
        <p:nvSpPr>
          <p:cNvPr id="35" name="矩形 34"/>
          <p:cNvSpPr/>
          <p:nvPr/>
        </p:nvSpPr>
        <p:spPr>
          <a:xfrm>
            <a:off x="4859686" y="232393"/>
            <a:ext cx="3900427" cy="523220"/>
          </a:xfrm>
          <a:prstGeom prst="rect">
            <a:avLst/>
          </a:prstGeom>
        </p:spPr>
        <p:txBody>
          <a:bodyPr wrap="none">
            <a:spAutoFit/>
          </a:bodyPr>
          <a:lstStyle/>
          <a:p>
            <a:r>
              <a:rPr lang="en-US" altLang="zh-CN" sz="2800" dirty="0">
                <a:solidFill>
                  <a:prstClr val="black">
                    <a:lumMod val="75000"/>
                    <a:lumOff val="25000"/>
                  </a:prstClr>
                </a:solidFill>
                <a:latin typeface="Arial" panose="020B0604020202020204" pitchFamily="34" charset="0"/>
              </a:rPr>
              <a:t>STM32F407ZGT6</a:t>
            </a:r>
            <a:r>
              <a:rPr lang="zh-CN" altLang="en-US" sz="2800" dirty="0">
                <a:solidFill>
                  <a:prstClr val="black">
                    <a:lumMod val="75000"/>
                    <a:lumOff val="25000"/>
                  </a:prstClr>
                </a:solidFill>
                <a:latin typeface="Arial" panose="020B0604020202020204" pitchFamily="34" charset="0"/>
              </a:rPr>
              <a:t>介绍 </a:t>
            </a:r>
            <a:endParaRPr lang="zh-CN" altLang="en-US" sz="2800" dirty="0">
              <a:solidFill>
                <a:prstClr val="black">
                  <a:lumMod val="75000"/>
                  <a:lumOff val="25000"/>
                </a:prstClr>
              </a:solidFill>
              <a:latin typeface="Arial" panose="020B0604020202020204" pitchFamily="34" charset="0"/>
            </a:endParaRPr>
          </a:p>
        </p:txBody>
      </p:sp>
      <p:pic>
        <p:nvPicPr>
          <p:cNvPr id="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180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16" presetClass="entr" presetSubtype="42" fill="hold" grpId="0" nodeType="withEffect">
                                  <p:stCondLst>
                                    <p:cond delay="600"/>
                                  </p:stCondLst>
                                  <p:childTnLst>
                                    <p:set>
                                      <p:cBhvr>
                                        <p:cTn id="15" dur="1" fill="hold">
                                          <p:stCondLst>
                                            <p:cond delay="0"/>
                                          </p:stCondLst>
                                        </p:cTn>
                                        <p:tgtEl>
                                          <p:spTgt spid="28"/>
                                        </p:tgtEl>
                                        <p:attrNameLst>
                                          <p:attrName>style.visibility</p:attrName>
                                        </p:attrNameLst>
                                      </p:cBhvr>
                                      <p:to>
                                        <p:strVal val="visible"/>
                                      </p:to>
                                    </p:set>
                                    <p:animEffect transition="in" filter="barn(outHorizontal)">
                                      <p:cBhvr>
                                        <p:cTn id="16" dur="500"/>
                                        <p:tgtEl>
                                          <p:spTgt spid="2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7" presetClass="entr" presetSubtype="8" fill="hold" grpId="0" nodeType="withEffect">
                                  <p:stCondLst>
                                    <p:cond delay="8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350" fill="hold"/>
                                        <p:tgtEl>
                                          <p:spTgt spid="35"/>
                                        </p:tgtEl>
                                        <p:attrNameLst>
                                          <p:attrName>ppt_x</p:attrName>
                                        </p:attrNameLst>
                                      </p:cBhvr>
                                      <p:tavLst>
                                        <p:tav tm="0">
                                          <p:val>
                                            <p:strVal val="#ppt_x-#ppt_w/2"/>
                                          </p:val>
                                        </p:tav>
                                        <p:tav tm="100000">
                                          <p:val>
                                            <p:strVal val="#ppt_x"/>
                                          </p:val>
                                        </p:tav>
                                      </p:tavLst>
                                    </p:anim>
                                    <p:anim calcmode="lin" valueType="num">
                                      <p:cBhvr>
                                        <p:cTn id="23" dur="350" fill="hold"/>
                                        <p:tgtEl>
                                          <p:spTgt spid="35"/>
                                        </p:tgtEl>
                                        <p:attrNameLst>
                                          <p:attrName>ppt_y</p:attrName>
                                        </p:attrNameLst>
                                      </p:cBhvr>
                                      <p:tavLst>
                                        <p:tav tm="0">
                                          <p:val>
                                            <p:strVal val="#ppt_y"/>
                                          </p:val>
                                        </p:tav>
                                        <p:tav tm="100000">
                                          <p:val>
                                            <p:strVal val="#ppt_y"/>
                                          </p:val>
                                        </p:tav>
                                      </p:tavLst>
                                    </p:anim>
                                    <p:anim calcmode="lin" valueType="num">
                                      <p:cBhvr>
                                        <p:cTn id="24" dur="350" fill="hold"/>
                                        <p:tgtEl>
                                          <p:spTgt spid="35"/>
                                        </p:tgtEl>
                                        <p:attrNameLst>
                                          <p:attrName>ppt_w</p:attrName>
                                        </p:attrNameLst>
                                      </p:cBhvr>
                                      <p:tavLst>
                                        <p:tav tm="0">
                                          <p:val>
                                            <p:fltVal val="0"/>
                                          </p:val>
                                        </p:tav>
                                        <p:tav tm="100000">
                                          <p:val>
                                            <p:strVal val="#ppt_w"/>
                                          </p:val>
                                        </p:tav>
                                      </p:tavLst>
                                    </p:anim>
                                    <p:anim calcmode="lin" valueType="num">
                                      <p:cBhvr>
                                        <p:cTn id="25" dur="350" fill="hold"/>
                                        <p:tgtEl>
                                          <p:spTgt spid="35"/>
                                        </p:tgtEl>
                                        <p:attrNameLst>
                                          <p:attrName>ppt_h</p:attrName>
                                        </p:attrNameLst>
                                      </p:cBhvr>
                                      <p:tavLst>
                                        <p:tav tm="0">
                                          <p:val>
                                            <p:strVal val="#ppt_h"/>
                                          </p:val>
                                        </p:tav>
                                        <p:tav tm="100000">
                                          <p:val>
                                            <p:strVal val="#ppt_h"/>
                                          </p:val>
                                        </p:tav>
                                      </p:tavLst>
                                    </p:anim>
                                  </p:childTnLst>
                                </p:cTn>
                              </p:par>
                              <p:par>
                                <p:cTn id="26" presetID="22" presetClass="entr" presetSubtype="4" fill="hold" nodeType="withEffect">
                                  <p:stCondLst>
                                    <p:cond delay="80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4" fill="hold" nodeType="withEffect">
                                  <p:stCondLst>
                                    <p:cond delay="250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down)">
                                      <p:cBhvr>
                                        <p:cTn id="3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8" grpId="0" bldLvl="0" animBg="1"/>
      <p:bldP spid="34" grpId="0"/>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83321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grpSp>
        <p:nvGrpSpPr>
          <p:cNvPr id="22" name="组合 21"/>
          <p:cNvGrpSpPr/>
          <p:nvPr/>
        </p:nvGrpSpPr>
        <p:grpSpPr>
          <a:xfrm>
            <a:off x="289800" y="11250"/>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06</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3398520" y="1599565"/>
            <a:ext cx="3617595" cy="400113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Flash</a:t>
            </a:r>
            <a:r>
              <a:rPr lang="zh-CN" altLang="en-US" dirty="0">
                <a:solidFill>
                  <a:prstClr val="black">
                    <a:lumMod val="75000"/>
                    <a:lumOff val="25000"/>
                  </a:prstClr>
                </a:solidFill>
                <a:latin typeface="Arial" panose="020B0604020202020204" pitchFamily="34" charset="0"/>
              </a:rPr>
              <a:t>： </a:t>
            </a:r>
            <a:r>
              <a:rPr lang="en-US" altLang="zh-CN" dirty="0">
                <a:solidFill>
                  <a:prstClr val="black">
                    <a:lumMod val="75000"/>
                    <a:lumOff val="25000"/>
                  </a:prstClr>
                </a:solidFill>
                <a:latin typeface="Arial" panose="020B0604020202020204" pitchFamily="34" charset="0"/>
              </a:rPr>
              <a:t>1M</a:t>
            </a:r>
            <a:r>
              <a:rPr lang="zh-CN" altLang="en-US" dirty="0">
                <a:solidFill>
                  <a:prstClr val="black">
                    <a:lumMod val="75000"/>
                    <a:lumOff val="25000"/>
                  </a:prstClr>
                </a:solidFill>
                <a:latin typeface="Arial" panose="020B0604020202020204" pitchFamily="34" charset="0"/>
              </a:rPr>
              <a:t>字节     </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RAM</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192K</a:t>
            </a:r>
            <a:r>
              <a:rPr lang="zh-CN" altLang="en-US" dirty="0">
                <a:solidFill>
                  <a:prstClr val="black">
                    <a:lumMod val="75000"/>
                    <a:lumOff val="25000"/>
                  </a:prstClr>
                </a:solidFill>
                <a:latin typeface="Arial" panose="020B0604020202020204" pitchFamily="34" charset="0"/>
              </a:rPr>
              <a:t>字节</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定时器：</a:t>
            </a:r>
            <a:r>
              <a:rPr lang="en-US" altLang="zh-CN" dirty="0">
                <a:solidFill>
                  <a:prstClr val="black">
                    <a:lumMod val="75000"/>
                    <a:lumOff val="25000"/>
                  </a:prstClr>
                </a:solidFill>
                <a:latin typeface="Arial" panose="020B0604020202020204" pitchFamily="34" charset="0"/>
              </a:rPr>
              <a:t>14</a:t>
            </a:r>
            <a:r>
              <a:rPr lang="zh-CN" altLang="en-US" dirty="0">
                <a:solidFill>
                  <a:prstClr val="black">
                    <a:lumMod val="75000"/>
                    <a:lumOff val="25000"/>
                  </a:prstClr>
                </a:solidFill>
                <a:latin typeface="Arial" panose="020B0604020202020204" pitchFamily="34" charset="0"/>
              </a:rPr>
              <a:t>个       </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看门狗：</a:t>
            </a:r>
            <a:r>
              <a:rPr lang="en-US" altLang="zh-CN" dirty="0">
                <a:solidFill>
                  <a:prstClr val="black">
                    <a:lumMod val="75000"/>
                    <a:lumOff val="25000"/>
                  </a:prstClr>
                </a:solidFill>
                <a:latin typeface="Arial" panose="020B0604020202020204" pitchFamily="34" charset="0"/>
              </a:rPr>
              <a:t>2</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系统滴答定时器</a:t>
            </a:r>
            <a:r>
              <a:rPr lang="en-US" altLang="zh-CN" dirty="0">
                <a:solidFill>
                  <a:prstClr val="black">
                    <a:lumMod val="75000"/>
                    <a:lumOff val="25000"/>
                  </a:prstClr>
                </a:solidFill>
                <a:latin typeface="Arial" panose="020B0604020202020204" pitchFamily="34" charset="0"/>
              </a:rPr>
              <a:t>)</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1</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模数转换器</a:t>
            </a:r>
            <a:r>
              <a:rPr lang="en-US" altLang="zh-CN" dirty="0">
                <a:solidFill>
                  <a:prstClr val="black">
                    <a:lumMod val="75000"/>
                    <a:lumOff val="25000"/>
                  </a:prstClr>
                </a:solidFill>
                <a:latin typeface="Arial" panose="020B0604020202020204" pitchFamily="34" charset="0"/>
              </a:rPr>
              <a:t>(ADC)</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24</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rPr>
              <a:t>数模转换器</a:t>
            </a:r>
            <a:r>
              <a:rPr lang="en-US" altLang="zh-CN" dirty="0">
                <a:solidFill>
                  <a:prstClr val="black">
                    <a:lumMod val="75000"/>
                    <a:lumOff val="25000"/>
                  </a:prstClr>
                </a:solidFill>
                <a:latin typeface="Arial" panose="020B0604020202020204" pitchFamily="34" charset="0"/>
              </a:rPr>
              <a:t>(DAC)</a:t>
            </a:r>
            <a:r>
              <a:rPr lang="zh-CN" altLang="en-US" dirty="0">
                <a:solidFill>
                  <a:prstClr val="black">
                    <a:lumMod val="75000"/>
                    <a:lumOff val="25000"/>
                  </a:prstClr>
                </a:solidFill>
                <a:latin typeface="Arial" panose="020B0604020202020204" pitchFamily="34" charset="0"/>
              </a:rPr>
              <a:t>：</a:t>
            </a:r>
            <a:r>
              <a:rPr lang="en-US" altLang="zh-CN" dirty="0">
                <a:solidFill>
                  <a:prstClr val="black">
                    <a:lumMod val="75000"/>
                    <a:lumOff val="25000"/>
                  </a:prstClr>
                </a:solidFill>
                <a:latin typeface="Arial" panose="020B0604020202020204" pitchFamily="34" charset="0"/>
              </a:rPr>
              <a:t>2</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IO</a:t>
            </a:r>
            <a:r>
              <a:rPr lang="zh-CN" altLang="en-US" dirty="0">
                <a:solidFill>
                  <a:prstClr val="black">
                    <a:lumMod val="75000"/>
                    <a:lumOff val="25000"/>
                  </a:prstClr>
                </a:solidFill>
                <a:latin typeface="Arial" panose="020B0604020202020204" pitchFamily="34" charset="0"/>
              </a:rPr>
              <a:t>口：</a:t>
            </a:r>
            <a:r>
              <a:rPr lang="en-US" altLang="zh-CN" dirty="0">
                <a:solidFill>
                  <a:prstClr val="black">
                    <a:lumMod val="75000"/>
                    <a:lumOff val="25000"/>
                  </a:prstClr>
                </a:solidFill>
                <a:latin typeface="Arial" panose="020B0604020202020204" pitchFamily="34" charset="0"/>
              </a:rPr>
              <a:t>114</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rPr>
              <a:t>I2S</a:t>
            </a:r>
            <a:r>
              <a:rPr lang="zh-CN" altLang="en-US" dirty="0">
                <a:solidFill>
                  <a:prstClr val="black">
                    <a:lumMod val="75000"/>
                    <a:lumOff val="25000"/>
                  </a:prstClr>
                </a:solidFill>
                <a:latin typeface="Arial" panose="020B0604020202020204" pitchFamily="34" charset="0"/>
              </a:rPr>
              <a:t>： </a:t>
            </a:r>
            <a:r>
              <a:rPr lang="en-US" altLang="zh-CN" dirty="0">
                <a:solidFill>
                  <a:prstClr val="black">
                    <a:lumMod val="75000"/>
                    <a:lumOff val="25000"/>
                  </a:prstClr>
                </a:solidFill>
                <a:latin typeface="Arial" panose="020B0604020202020204" pitchFamily="34" charset="0"/>
              </a:rPr>
              <a:t>2</a:t>
            </a:r>
            <a:r>
              <a:rPr lang="zh-CN" altLang="en-US" dirty="0">
                <a:solidFill>
                  <a:prstClr val="black">
                    <a:lumMod val="75000"/>
                    <a:lumOff val="25000"/>
                  </a:prstClr>
                </a:solidFill>
                <a:latin typeface="Arial" panose="020B0604020202020204" pitchFamily="34" charset="0"/>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dirty="0">
              <a:solidFill>
                <a:prstClr val="black">
                  <a:lumMod val="75000"/>
                  <a:lumOff val="25000"/>
                </a:prstClr>
              </a:solidFill>
              <a:latin typeface="Arial" panose="020B0604020202020204" pitchFamily="34" charset="0"/>
            </a:endParaRPr>
          </a:p>
        </p:txBody>
      </p:sp>
      <p:sp>
        <p:nvSpPr>
          <p:cNvPr id="17" name="文本框 16"/>
          <p:cNvSpPr txBox="1"/>
          <p:nvPr/>
        </p:nvSpPr>
        <p:spPr>
          <a:xfrm>
            <a:off x="981671" y="219693"/>
            <a:ext cx="3891882"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a:t>
            </a:r>
            <a:r>
              <a:rPr lang="zh-CN" altLang="en-US" sz="2800" b="1" spc="300" dirty="0">
                <a:solidFill>
                  <a:schemeClr val="tx1">
                    <a:lumMod val="75000"/>
                    <a:lumOff val="25000"/>
                  </a:schemeClr>
                </a:solidFill>
              </a:rPr>
              <a:t>公司系列芯片简介</a:t>
            </a:r>
            <a:endParaRPr lang="zh-CN" altLang="en-US" sz="2800" b="1" spc="300" dirty="0">
              <a:solidFill>
                <a:schemeClr val="tx1">
                  <a:lumMod val="75000"/>
                  <a:lumOff val="25000"/>
                </a:schemeClr>
              </a:solidFill>
            </a:endParaRPr>
          </a:p>
        </p:txBody>
      </p:sp>
      <p:grpSp>
        <p:nvGrpSpPr>
          <p:cNvPr id="26" name="组合 25"/>
          <p:cNvGrpSpPr/>
          <p:nvPr/>
        </p:nvGrpSpPr>
        <p:grpSpPr>
          <a:xfrm>
            <a:off x="1555935" y="2854428"/>
            <a:ext cx="1641420" cy="1491358"/>
            <a:chOff x="984131" y="1748258"/>
            <a:chExt cx="1910766" cy="1491358"/>
          </a:xfrm>
        </p:grpSpPr>
        <p:sp>
          <p:nvSpPr>
            <p:cNvPr id="27" name="等腰三角形 42"/>
            <p:cNvSpPr/>
            <p:nvPr/>
          </p:nvSpPr>
          <p:spPr>
            <a:xfrm rot="5400000">
              <a:off x="1193835" y="1538554"/>
              <a:ext cx="1491358" cy="191076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8" name="TextBox 24"/>
            <p:cNvSpPr>
              <a:spLocks noChangeArrowheads="1"/>
            </p:cNvSpPr>
            <p:nvPr/>
          </p:nvSpPr>
          <p:spPr bwMode="auto">
            <a:xfrm>
              <a:off x="1165117" y="2245459"/>
              <a:ext cx="11897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MCU</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资源</a:t>
              </a:r>
              <a:endParaRPr lang="en-US" altLang="zh-CN" b="1" spc="300" dirty="0">
                <a:solidFill>
                  <a:schemeClr val="bg1"/>
                </a:solidFill>
                <a:latin typeface="+mj-lt"/>
                <a:ea typeface="微软雅黑" panose="020B0503020204020204" pitchFamily="34" charset="-122"/>
              </a:endParaRPr>
            </a:p>
          </p:txBody>
        </p:sp>
      </p:grpSp>
      <p:sp>
        <p:nvSpPr>
          <p:cNvPr id="31" name="矩形 30"/>
          <p:cNvSpPr/>
          <p:nvPr/>
        </p:nvSpPr>
        <p:spPr>
          <a:xfrm>
            <a:off x="4859686" y="232393"/>
            <a:ext cx="3900427" cy="523220"/>
          </a:xfrm>
          <a:prstGeom prst="rect">
            <a:avLst/>
          </a:prstGeom>
        </p:spPr>
        <p:txBody>
          <a:bodyPr wrap="none">
            <a:spAutoFit/>
          </a:bodyPr>
          <a:lstStyle/>
          <a:p>
            <a:r>
              <a:rPr lang="en-US" altLang="zh-CN" sz="2800" dirty="0">
                <a:solidFill>
                  <a:prstClr val="black">
                    <a:lumMod val="75000"/>
                    <a:lumOff val="25000"/>
                  </a:prstClr>
                </a:solidFill>
                <a:latin typeface="Arial" panose="020B0604020202020204" pitchFamily="34" charset="0"/>
              </a:rPr>
              <a:t>STM32F407ZGT6</a:t>
            </a:r>
            <a:r>
              <a:rPr lang="zh-CN" altLang="en-US" sz="2800" dirty="0">
                <a:solidFill>
                  <a:prstClr val="black">
                    <a:lumMod val="75000"/>
                    <a:lumOff val="25000"/>
                  </a:prstClr>
                </a:solidFill>
                <a:latin typeface="Arial" panose="020B0604020202020204" pitchFamily="34" charset="0"/>
              </a:rPr>
              <a:t>介绍 </a:t>
            </a:r>
            <a:endParaRPr lang="zh-CN" altLang="en-US" sz="2800" dirty="0">
              <a:solidFill>
                <a:schemeClr val="tx1">
                  <a:lumMod val="75000"/>
                  <a:lumOff val="25000"/>
                </a:schemeClr>
              </a:solidFill>
            </a:endParaRPr>
          </a:p>
        </p:txBody>
      </p:sp>
      <p:sp>
        <p:nvSpPr>
          <p:cNvPr id="2" name="圆角矩形 1"/>
          <p:cNvSpPr/>
          <p:nvPr/>
        </p:nvSpPr>
        <p:spPr>
          <a:xfrm>
            <a:off x="7217410" y="1599565"/>
            <a:ext cx="3617595" cy="4001135"/>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UART</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6</a:t>
            </a:r>
            <a:r>
              <a:rPr lang="zh-CN" altLang="en-US" dirty="0">
                <a:solidFill>
                  <a:prstClr val="black">
                    <a:lumMod val="75000"/>
                    <a:lumOff val="25000"/>
                  </a:prstClr>
                </a:solidFill>
                <a:latin typeface="Arial" panose="020B0604020202020204" pitchFamily="34" charset="0"/>
                <a:sym typeface="+mn-ea"/>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CAN</a:t>
            </a:r>
            <a:r>
              <a:rPr lang="zh-CN" altLang="en-US" dirty="0">
                <a:solidFill>
                  <a:prstClr val="black">
                    <a:lumMod val="75000"/>
                    <a:lumOff val="25000"/>
                  </a:prstClr>
                </a:solidFill>
                <a:latin typeface="Arial" panose="020B0604020202020204" pitchFamily="34" charset="0"/>
                <a:sym typeface="+mn-ea"/>
              </a:rPr>
              <a:t>： </a:t>
            </a:r>
            <a:r>
              <a:rPr lang="en-US" altLang="zh-CN" dirty="0">
                <a:solidFill>
                  <a:prstClr val="black">
                    <a:lumMod val="75000"/>
                    <a:lumOff val="25000"/>
                  </a:prstClr>
                </a:solidFill>
                <a:latin typeface="Arial" panose="020B0604020202020204" pitchFamily="34" charset="0"/>
                <a:sym typeface="+mn-ea"/>
              </a:rPr>
              <a:t>3</a:t>
            </a:r>
            <a:r>
              <a:rPr lang="zh-CN" altLang="en-US" dirty="0">
                <a:solidFill>
                  <a:prstClr val="black">
                    <a:lumMod val="75000"/>
                    <a:lumOff val="25000"/>
                  </a:prstClr>
                </a:solidFill>
                <a:latin typeface="Arial" panose="020B0604020202020204" pitchFamily="34" charset="0"/>
                <a:sym typeface="+mn-ea"/>
              </a:rPr>
              <a:t>个</a:t>
            </a:r>
            <a:endParaRPr lang="zh-CN" altLang="en-US"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dirty="0">
                <a:solidFill>
                  <a:prstClr val="black">
                    <a:lumMod val="75000"/>
                    <a:lumOff val="25000"/>
                  </a:prstClr>
                </a:solidFill>
                <a:latin typeface="Arial" panose="020B0604020202020204" pitchFamily="34" charset="0"/>
                <a:sym typeface="+mn-ea"/>
              </a:rPr>
              <a:t>以太网控制器：</a:t>
            </a:r>
            <a:r>
              <a:rPr lang="en-US" altLang="zh-CN" dirty="0">
                <a:solidFill>
                  <a:prstClr val="black">
                    <a:lumMod val="75000"/>
                    <a:lumOff val="25000"/>
                  </a:prstClr>
                </a:solidFill>
                <a:latin typeface="Arial" panose="020B0604020202020204" pitchFamily="34" charset="0"/>
                <a:sym typeface="+mn-ea"/>
              </a:rPr>
              <a:t>1</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SPI</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3</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I2C</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3</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USB</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2</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SDIO</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1</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a:p>
            <a:pPr marL="285750" indent="-285750" algn="just">
              <a:lnSpc>
                <a:spcPct val="150000"/>
              </a:lnSpc>
              <a:buFont typeface="Wingdings" panose="05000000000000000000" pitchFamily="2" charset="2"/>
              <a:buChar char="p"/>
            </a:pPr>
            <a:r>
              <a:rPr lang="en-US" altLang="zh-CN" dirty="0">
                <a:solidFill>
                  <a:prstClr val="black">
                    <a:lumMod val="75000"/>
                    <a:lumOff val="25000"/>
                  </a:prstClr>
                </a:solidFill>
                <a:latin typeface="Arial" panose="020B0604020202020204" pitchFamily="34" charset="0"/>
                <a:sym typeface="+mn-ea"/>
              </a:rPr>
              <a:t>RTC</a:t>
            </a:r>
            <a:r>
              <a:rPr lang="zh-CN" altLang="en-US" dirty="0">
                <a:solidFill>
                  <a:prstClr val="black">
                    <a:lumMod val="75000"/>
                    <a:lumOff val="25000"/>
                  </a:prstClr>
                </a:solidFill>
                <a:latin typeface="Arial" panose="020B0604020202020204" pitchFamily="34" charset="0"/>
                <a:sym typeface="+mn-ea"/>
              </a:rPr>
              <a:t>：</a:t>
            </a:r>
            <a:r>
              <a:rPr lang="en-US" altLang="zh-CN" dirty="0">
                <a:solidFill>
                  <a:prstClr val="black">
                    <a:lumMod val="75000"/>
                    <a:lumOff val="25000"/>
                  </a:prstClr>
                </a:solidFill>
                <a:latin typeface="Arial" panose="020B0604020202020204" pitchFamily="34" charset="0"/>
                <a:sym typeface="+mn-ea"/>
              </a:rPr>
              <a:t>1</a:t>
            </a:r>
            <a:r>
              <a:rPr lang="zh-CN" altLang="en-US" dirty="0">
                <a:solidFill>
                  <a:prstClr val="black">
                    <a:lumMod val="75000"/>
                    <a:lumOff val="25000"/>
                  </a:prstClr>
                </a:solidFill>
                <a:latin typeface="Arial" panose="020B0604020202020204" pitchFamily="34" charset="0"/>
                <a:sym typeface="+mn-ea"/>
              </a:rPr>
              <a:t>个</a:t>
            </a:r>
            <a:endParaRPr lang="en-US" altLang="zh-CN" dirty="0">
              <a:solidFill>
                <a:prstClr val="black">
                  <a:lumMod val="75000"/>
                  <a:lumOff val="25000"/>
                </a:prstClr>
              </a:solidFill>
              <a:latin typeface="Arial" panose="020B0604020202020204" pitchFamily="34" charset="0"/>
            </a:endParaRPr>
          </a:p>
        </p:txBody>
      </p:sp>
      <p:pic>
        <p:nvPicPr>
          <p:cNvPr id="12"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grpId="0" nodeType="withEffect">
                                  <p:stCondLst>
                                    <p:cond delay="18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7" presetClass="entr" presetSubtype="8" fill="hold" grpId="0" nodeType="withEffect">
                                  <p:stCondLst>
                                    <p:cond delay="8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350" fill="hold"/>
                                        <p:tgtEl>
                                          <p:spTgt spid="31"/>
                                        </p:tgtEl>
                                        <p:attrNameLst>
                                          <p:attrName>ppt_x</p:attrName>
                                        </p:attrNameLst>
                                      </p:cBhvr>
                                      <p:tavLst>
                                        <p:tav tm="0">
                                          <p:val>
                                            <p:strVal val="#ppt_x-#ppt_w/2"/>
                                          </p:val>
                                        </p:tav>
                                        <p:tav tm="100000">
                                          <p:val>
                                            <p:strVal val="#ppt_x"/>
                                          </p:val>
                                        </p:tav>
                                      </p:tavLst>
                                    </p:anim>
                                    <p:anim calcmode="lin" valueType="num">
                                      <p:cBhvr>
                                        <p:cTn id="23" dur="350" fill="hold"/>
                                        <p:tgtEl>
                                          <p:spTgt spid="31"/>
                                        </p:tgtEl>
                                        <p:attrNameLst>
                                          <p:attrName>ppt_y</p:attrName>
                                        </p:attrNameLst>
                                      </p:cBhvr>
                                      <p:tavLst>
                                        <p:tav tm="0">
                                          <p:val>
                                            <p:strVal val="#ppt_y"/>
                                          </p:val>
                                        </p:tav>
                                        <p:tav tm="100000">
                                          <p:val>
                                            <p:strVal val="#ppt_y"/>
                                          </p:val>
                                        </p:tav>
                                      </p:tavLst>
                                    </p:anim>
                                    <p:anim calcmode="lin" valueType="num">
                                      <p:cBhvr>
                                        <p:cTn id="24" dur="350" fill="hold"/>
                                        <p:tgtEl>
                                          <p:spTgt spid="31"/>
                                        </p:tgtEl>
                                        <p:attrNameLst>
                                          <p:attrName>ppt_w</p:attrName>
                                        </p:attrNameLst>
                                      </p:cBhvr>
                                      <p:tavLst>
                                        <p:tav tm="0">
                                          <p:val>
                                            <p:fltVal val="0"/>
                                          </p:val>
                                        </p:tav>
                                        <p:tav tm="100000">
                                          <p:val>
                                            <p:strVal val="#ppt_w"/>
                                          </p:val>
                                        </p:tav>
                                      </p:tavLst>
                                    </p:anim>
                                    <p:anim calcmode="lin" valueType="num">
                                      <p:cBhvr>
                                        <p:cTn id="25" dur="350" fill="hold"/>
                                        <p:tgtEl>
                                          <p:spTgt spid="31"/>
                                        </p:tgtEl>
                                        <p:attrNameLst>
                                          <p:attrName>ppt_h</p:attrName>
                                        </p:attrNameLst>
                                      </p:cBhvr>
                                      <p:tavLst>
                                        <p:tav tm="0">
                                          <p:val>
                                            <p:strVal val="#ppt_h"/>
                                          </p:val>
                                        </p:tav>
                                        <p:tav tm="100000">
                                          <p:val>
                                            <p:strVal val="#ppt_h"/>
                                          </p:val>
                                        </p:tav>
                                      </p:tavLst>
                                    </p:anim>
                                  </p:childTnLst>
                                </p:cTn>
                              </p:par>
                              <p:par>
                                <p:cTn id="26" presetID="22" presetClass="entr" presetSubtype="4"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8" fill="hold" grpId="0" nodeType="withEffect">
                                  <p:stCondLst>
                                    <p:cond delay="18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8" grpId="0" bldLvl="0" animBg="1"/>
      <p:bldP spid="17" grpId="0"/>
      <p:bldP spid="31" grpId="0"/>
      <p:bldP spid="2"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21429" y="-175959"/>
            <a:ext cx="6949143" cy="6447155"/>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07</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714374" y="1062203"/>
            <a:ext cx="10763252" cy="830997"/>
          </a:xfrm>
          <a:prstGeom prst="rect">
            <a:avLst/>
          </a:prstGeom>
          <a:noFill/>
        </p:spPr>
        <p:txBody>
          <a:bodyPr wrap="square" rtlCol="0">
            <a:spAutoFit/>
          </a:bodyPr>
          <a:lstStyle/>
          <a:p>
            <a:pPr algn="ctr"/>
            <a:r>
              <a:rPr lang="en-US" altLang="zh-CN" sz="4800" b="1" spc="300" dirty="0">
                <a:solidFill>
                  <a:schemeClr val="accent1"/>
                </a:solidFill>
              </a:rPr>
              <a:t>STM32F40x</a:t>
            </a:r>
            <a:r>
              <a:rPr lang="zh-CN" altLang="en-US" sz="4800" b="1" spc="300" dirty="0">
                <a:solidFill>
                  <a:schemeClr val="accent1"/>
                </a:solidFill>
              </a:rPr>
              <a:t>最小系统</a:t>
            </a:r>
            <a:endParaRPr lang="zh-CN" altLang="en-US" sz="4800" b="1" spc="300" dirty="0">
              <a:solidFill>
                <a:schemeClr val="accent1"/>
              </a:solidFill>
            </a:endParaRPr>
          </a:p>
        </p:txBody>
      </p:sp>
      <p:grpSp>
        <p:nvGrpSpPr>
          <p:cNvPr id="6" name="组合 5"/>
          <p:cNvGrpSpPr/>
          <p:nvPr/>
        </p:nvGrpSpPr>
        <p:grpSpPr>
          <a:xfrm>
            <a:off x="4276725" y="1991426"/>
            <a:ext cx="3638550" cy="401228"/>
            <a:chOff x="5162550" y="3954317"/>
            <a:chExt cx="1866900" cy="401228"/>
          </a:xfrm>
        </p:grpSpPr>
        <p:sp>
          <p:nvSpPr>
            <p:cNvPr id="7" name="文本框 6"/>
            <p:cNvSpPr txBox="1"/>
            <p:nvPr/>
          </p:nvSpPr>
          <p:spPr>
            <a:xfrm>
              <a:off x="5276071" y="3985654"/>
              <a:ext cx="1639859" cy="338554"/>
            </a:xfrm>
            <a:prstGeom prst="rect">
              <a:avLst/>
            </a:prstGeom>
            <a:noFill/>
          </p:spPr>
          <p:txBody>
            <a:bodyPr wrap="square" rtlCol="0">
              <a:spAutoFit/>
            </a:bodyPr>
            <a:lstStyle/>
            <a:p>
              <a:pPr algn="ctr"/>
              <a:r>
                <a:rPr lang="zh-CN" altLang="en-US" sz="1600" spc="300" dirty="0">
                  <a:solidFill>
                    <a:schemeClr val="tx1">
                      <a:lumMod val="75000"/>
                      <a:lumOff val="25000"/>
                    </a:schemeClr>
                  </a:solidFill>
                </a:rPr>
                <a:t>最小系统概念、组成</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276725" y="2511673"/>
            <a:ext cx="3638550" cy="401228"/>
            <a:chOff x="5162550" y="4445997"/>
            <a:chExt cx="1866900" cy="401228"/>
          </a:xfrm>
        </p:grpSpPr>
        <p:sp>
          <p:nvSpPr>
            <p:cNvPr id="10" name="文本框 9"/>
            <p:cNvSpPr txBox="1"/>
            <p:nvPr/>
          </p:nvSpPr>
          <p:spPr>
            <a:xfrm>
              <a:off x="5276071" y="4477334"/>
              <a:ext cx="1639859" cy="338554"/>
            </a:xfrm>
            <a:prstGeom prst="rect">
              <a:avLst/>
            </a:prstGeom>
            <a:noFill/>
          </p:spPr>
          <p:txBody>
            <a:bodyPr wrap="square" rtlCol="0">
              <a:spAutoFit/>
            </a:bodyPr>
            <a:lstStyle/>
            <a:p>
              <a:pPr algn="ctr"/>
              <a:r>
                <a:rPr lang="zh-CN" altLang="en-US" sz="1600" spc="300" dirty="0">
                  <a:solidFill>
                    <a:schemeClr val="tx1">
                      <a:lumMod val="75000"/>
                      <a:lumOff val="25000"/>
                    </a:schemeClr>
                  </a:solidFill>
                </a:rPr>
                <a:t>最小系统：电源</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276725" y="3031920"/>
            <a:ext cx="3638550" cy="401228"/>
            <a:chOff x="5162550" y="4930104"/>
            <a:chExt cx="1866900" cy="401228"/>
          </a:xfrm>
        </p:grpSpPr>
        <p:sp>
          <p:nvSpPr>
            <p:cNvPr id="13" name="文本框 12"/>
            <p:cNvSpPr txBox="1"/>
            <p:nvPr/>
          </p:nvSpPr>
          <p:spPr>
            <a:xfrm>
              <a:off x="5276071" y="4961441"/>
              <a:ext cx="1639859" cy="338554"/>
            </a:xfrm>
            <a:prstGeom prst="rect">
              <a:avLst/>
            </a:prstGeom>
            <a:noFill/>
          </p:spPr>
          <p:txBody>
            <a:bodyPr wrap="square" rtlCol="0">
              <a:spAutoFit/>
            </a:bodyPr>
            <a:lstStyle/>
            <a:p>
              <a:pPr algn="ctr"/>
              <a:r>
                <a:rPr lang="zh-CN" altLang="en-US" sz="1600" spc="300" dirty="0">
                  <a:solidFill>
                    <a:schemeClr val="tx1">
                      <a:lumMod val="75000"/>
                      <a:lumOff val="25000"/>
                    </a:schemeClr>
                  </a:solidFill>
                </a:rPr>
                <a:t>最小系统：振荡电路</a:t>
              </a:r>
              <a:endParaRPr lang="zh-CN" altLang="en-US"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276725" y="3552167"/>
            <a:ext cx="3638550" cy="401228"/>
            <a:chOff x="5162550" y="5418236"/>
            <a:chExt cx="1866900" cy="401228"/>
          </a:xfrm>
        </p:grpSpPr>
        <p:sp>
          <p:nvSpPr>
            <p:cNvPr id="16" name="文本框 15"/>
            <p:cNvSpPr txBox="1"/>
            <p:nvPr/>
          </p:nvSpPr>
          <p:spPr>
            <a:xfrm>
              <a:off x="5276071" y="5449573"/>
              <a:ext cx="1639859" cy="338554"/>
            </a:xfrm>
            <a:prstGeom prst="rect">
              <a:avLst/>
            </a:prstGeom>
            <a:noFill/>
          </p:spPr>
          <p:txBody>
            <a:bodyPr wrap="square" rtlCol="0">
              <a:spAutoFit/>
            </a:bodyPr>
            <a:lstStyle/>
            <a:p>
              <a:pPr algn="ctr"/>
              <a:r>
                <a:rPr lang="zh-CN" altLang="en-US" sz="1600" spc="300" dirty="0">
                  <a:solidFill>
                    <a:schemeClr val="tx1">
                      <a:lumMod val="75000"/>
                      <a:lumOff val="25000"/>
                    </a:schemeClr>
                  </a:solidFill>
                </a:rPr>
                <a:t>最小系统：复位电路</a:t>
              </a:r>
              <a:endParaRPr lang="zh-CN" altLang="en-US" sz="1600" spc="300" dirty="0">
                <a:solidFill>
                  <a:schemeClr val="tx1">
                    <a:lumMod val="75000"/>
                    <a:lumOff val="25000"/>
                  </a:schemeClr>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276725" y="4072416"/>
            <a:ext cx="3638550" cy="401228"/>
            <a:chOff x="5162550" y="5895607"/>
            <a:chExt cx="1866900" cy="401228"/>
          </a:xfrm>
        </p:grpSpPr>
        <p:sp>
          <p:nvSpPr>
            <p:cNvPr id="19" name="文本框 18"/>
            <p:cNvSpPr txBox="1"/>
            <p:nvPr/>
          </p:nvSpPr>
          <p:spPr>
            <a:xfrm>
              <a:off x="5276071" y="5926944"/>
              <a:ext cx="1639859" cy="338554"/>
            </a:xfrm>
            <a:prstGeom prst="rect">
              <a:avLst/>
            </a:prstGeom>
            <a:noFill/>
          </p:spPr>
          <p:txBody>
            <a:bodyPr wrap="square" rtlCol="0">
              <a:spAutoFit/>
            </a:bodyPr>
            <a:lstStyle/>
            <a:p>
              <a:pPr algn="ctr"/>
              <a:r>
                <a:rPr lang="zh-CN" altLang="en-US" sz="1600" spc="300" dirty="0">
                  <a:solidFill>
                    <a:schemeClr val="tx1">
                      <a:lumMod val="75000"/>
                      <a:lumOff val="25000"/>
                    </a:schemeClr>
                  </a:solidFill>
                </a:rPr>
                <a:t>补充：</a:t>
              </a:r>
              <a:r>
                <a:rPr lang="en-US" altLang="zh-CN" sz="1600" spc="300" dirty="0">
                  <a:solidFill>
                    <a:schemeClr val="tx1">
                      <a:lumMod val="75000"/>
                      <a:lumOff val="25000"/>
                    </a:schemeClr>
                  </a:solidFill>
                </a:rPr>
                <a:t>STM32</a:t>
              </a:r>
              <a:r>
                <a:rPr lang="zh-CN" altLang="en-US" sz="1600" spc="300" dirty="0">
                  <a:solidFill>
                    <a:schemeClr val="tx1">
                      <a:lumMod val="75000"/>
                      <a:lumOff val="25000"/>
                    </a:schemeClr>
                  </a:solidFill>
                </a:rPr>
                <a:t>启动模式</a:t>
              </a:r>
              <a:endParaRPr lang="zh-CN" altLang="en-US" sz="1600" spc="300" dirty="0">
                <a:solidFill>
                  <a:schemeClr val="tx1">
                    <a:lumMod val="75000"/>
                    <a:lumOff val="25000"/>
                  </a:schemeClr>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A_图片 1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242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21" name="矩形 20"/>
          <p:cNvSpPr/>
          <p:nvPr/>
        </p:nvSpPr>
        <p:spPr>
          <a:xfrm>
            <a:off x="5262911" y="241918"/>
            <a:ext cx="1980029" cy="523220"/>
          </a:xfrm>
          <a:prstGeom prst="rect">
            <a:avLst/>
          </a:prstGeom>
        </p:spPr>
        <p:txBody>
          <a:bodyPr wrap="none">
            <a:spAutoFit/>
          </a:bodyPr>
          <a:lstStyle/>
          <a:p>
            <a:r>
              <a:rPr lang="zh-CN" altLang="en-US" sz="2800" dirty="0">
                <a:solidFill>
                  <a:schemeClr val="tx1">
                    <a:lumMod val="75000"/>
                    <a:lumOff val="25000"/>
                  </a:schemeClr>
                </a:solidFill>
              </a:rPr>
              <a:t>概念及组成</a:t>
            </a:r>
            <a:endParaRPr lang="zh-CN" altLang="en-US" sz="2800" dirty="0">
              <a:solidFill>
                <a:schemeClr val="tx1">
                  <a:lumMod val="75000"/>
                  <a:lumOff val="25000"/>
                </a:schemeClr>
              </a:solidFill>
            </a:endParaRPr>
          </a:p>
        </p:txBody>
      </p:sp>
      <p:grpSp>
        <p:nvGrpSpPr>
          <p:cNvPr id="22" name="组合 21"/>
          <p:cNvGrpSpPr/>
          <p:nvPr/>
        </p:nvGrpSpPr>
        <p:grpSpPr>
          <a:xfrm>
            <a:off x="289800" y="1725"/>
            <a:ext cx="720670" cy="968693"/>
            <a:chOff x="4438980" y="1414639"/>
            <a:chExt cx="720670" cy="968693"/>
          </a:xfrm>
        </p:grpSpPr>
        <p:sp>
          <p:nvSpPr>
            <p:cNvPr id="23"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4" name="文本框 23"/>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07</a:t>
              </a:r>
              <a:endParaRPr lang="zh-CN" altLang="en-US" sz="3200" dirty="0">
                <a:solidFill>
                  <a:schemeClr val="bg1"/>
                </a:solidFill>
                <a:latin typeface="Impact" panose="020B0806030902050204" pitchFamily="34" charset="0"/>
              </a:endParaRPr>
            </a:p>
          </p:txBody>
        </p:sp>
        <p:sp>
          <p:nvSpPr>
            <p:cNvPr id="10"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860712" y="1219751"/>
            <a:ext cx="7351698" cy="80687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最小系统指：能够让</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工作的最小组成单元。</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结构：片内</a:t>
            </a:r>
            <a:r>
              <a:rPr lang="en-US" altLang="zh-CN" sz="1400" dirty="0">
                <a:solidFill>
                  <a:prstClr val="black">
                    <a:lumMod val="75000"/>
                    <a:lumOff val="25000"/>
                  </a:prstClr>
                </a:solidFill>
                <a:latin typeface="Arial" panose="020B0604020202020204" pitchFamily="34" charset="0"/>
              </a:rPr>
              <a:t>/</a:t>
            </a:r>
            <a:r>
              <a:rPr lang="zh-CN" altLang="en-US" sz="1400" dirty="0">
                <a:solidFill>
                  <a:prstClr val="black">
                    <a:lumMod val="75000"/>
                    <a:lumOff val="25000"/>
                  </a:prstClr>
                </a:solidFill>
                <a:latin typeface="Arial" panose="020B0604020202020204" pitchFamily="34" charset="0"/>
              </a:rPr>
              <a:t>片上外设、板上外设。</a:t>
            </a:r>
            <a:endParaRPr lang="zh-CN" altLang="en-US" sz="1400" dirty="0">
              <a:solidFill>
                <a:prstClr val="black">
                  <a:lumMod val="75000"/>
                  <a:lumOff val="25000"/>
                </a:prstClr>
              </a:solidFill>
              <a:latin typeface="Arial" panose="020B0604020202020204" pitchFamily="34" charset="0"/>
            </a:endParaRPr>
          </a:p>
        </p:txBody>
      </p:sp>
      <p:grpSp>
        <p:nvGrpSpPr>
          <p:cNvPr id="5" name="组合 4"/>
          <p:cNvGrpSpPr/>
          <p:nvPr/>
        </p:nvGrpSpPr>
        <p:grpSpPr>
          <a:xfrm>
            <a:off x="1522969" y="1037255"/>
            <a:ext cx="1082089" cy="1081082"/>
            <a:chOff x="1184861" y="1176758"/>
            <a:chExt cx="1691689" cy="1271167"/>
          </a:xfrm>
        </p:grpSpPr>
        <p:sp>
          <p:nvSpPr>
            <p:cNvPr id="1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238845" y="1626334"/>
              <a:ext cx="1189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概念</a:t>
              </a:r>
              <a:endParaRPr lang="en-US" altLang="zh-CN" b="1" spc="300" dirty="0">
                <a:solidFill>
                  <a:schemeClr val="bg1"/>
                </a:solidFill>
                <a:latin typeface="+mj-lt"/>
                <a:ea typeface="微软雅黑" panose="020B0503020204020204" pitchFamily="34" charset="-122"/>
              </a:endParaRPr>
            </a:p>
          </p:txBody>
        </p:sp>
      </p:grpSp>
      <p:sp>
        <p:nvSpPr>
          <p:cNvPr id="27" name="圆角矩形 17"/>
          <p:cNvSpPr/>
          <p:nvPr/>
        </p:nvSpPr>
        <p:spPr>
          <a:xfrm>
            <a:off x="2860712" y="4860771"/>
            <a:ext cx="7351698" cy="1085973"/>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1.</a:t>
            </a:r>
            <a:r>
              <a:rPr lang="zh-CN" altLang="en-US" sz="1400" dirty="0">
                <a:solidFill>
                  <a:prstClr val="black">
                    <a:lumMod val="75000"/>
                    <a:lumOff val="25000"/>
                  </a:prstClr>
                </a:solidFill>
                <a:latin typeface="Arial" panose="020B0604020202020204" pitchFamily="34" charset="0"/>
              </a:rPr>
              <a:t>电源部分</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2.</a:t>
            </a:r>
            <a:r>
              <a:rPr lang="zh-CN" altLang="en-US" sz="1400" dirty="0">
                <a:solidFill>
                  <a:prstClr val="black">
                    <a:lumMod val="75000"/>
                    <a:lumOff val="25000"/>
                  </a:prstClr>
                </a:solidFill>
                <a:latin typeface="Arial" panose="020B0604020202020204" pitchFamily="34" charset="0"/>
              </a:rPr>
              <a:t>振荡电路</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3.</a:t>
            </a:r>
            <a:r>
              <a:rPr lang="zh-CN" altLang="en-US" sz="1400" dirty="0">
                <a:solidFill>
                  <a:prstClr val="black">
                    <a:lumMod val="75000"/>
                    <a:lumOff val="25000"/>
                  </a:prstClr>
                </a:solidFill>
                <a:latin typeface="Arial" panose="020B0604020202020204" pitchFamily="34" charset="0"/>
              </a:rPr>
              <a:t>复位电路</a:t>
            </a:r>
            <a:endParaRPr lang="en-US" altLang="zh-CN" sz="1400" dirty="0">
              <a:solidFill>
                <a:prstClr val="black">
                  <a:lumMod val="75000"/>
                  <a:lumOff val="25000"/>
                </a:prstClr>
              </a:solidFill>
              <a:latin typeface="Arial" panose="020B0604020202020204" pitchFamily="34" charset="0"/>
            </a:endParaRPr>
          </a:p>
        </p:txBody>
      </p:sp>
      <p:grpSp>
        <p:nvGrpSpPr>
          <p:cNvPr id="4" name="组合 3"/>
          <p:cNvGrpSpPr/>
          <p:nvPr/>
        </p:nvGrpSpPr>
        <p:grpSpPr>
          <a:xfrm>
            <a:off x="1557500" y="4813291"/>
            <a:ext cx="1114222" cy="1133453"/>
            <a:chOff x="1184861" y="4686469"/>
            <a:chExt cx="1691689" cy="1271167"/>
          </a:xfrm>
        </p:grpSpPr>
        <p:sp>
          <p:nvSpPr>
            <p:cNvPr id="26" name="等腰三角形 42"/>
            <p:cNvSpPr/>
            <p:nvPr/>
          </p:nvSpPr>
          <p:spPr>
            <a:xfrm rot="5400000">
              <a:off x="1395122" y="4476208"/>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nvSpPr>
          <p:spPr bwMode="auto">
            <a:xfrm>
              <a:off x="1304924" y="5169458"/>
              <a:ext cx="1189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组成</a:t>
              </a:r>
              <a:endParaRPr lang="en-US" altLang="zh-CN" b="1" spc="300" dirty="0">
                <a:solidFill>
                  <a:schemeClr val="bg1"/>
                </a:solidFill>
                <a:latin typeface="+mj-lt"/>
                <a:ea typeface="微软雅黑" panose="020B0503020204020204" pitchFamily="34" charset="-122"/>
              </a:endParaRPr>
            </a:p>
          </p:txBody>
        </p:sp>
      </p:grpSp>
      <p:pic>
        <p:nvPicPr>
          <p:cNvPr id="32" name="图片 89"/>
          <p:cNvPicPr>
            <a:picLocks noChangeArrowheads="1"/>
          </p:cNvPicPr>
          <p:nvPr/>
        </p:nvPicPr>
        <p:blipFill rotWithShape="1">
          <a:blip r:embed="rId2">
            <a:extLst>
              <a:ext uri="{28A0092B-C50C-407E-A947-70E740481C1C}">
                <a14:useLocalDpi xmlns:a14="http://schemas.microsoft.com/office/drawing/2010/main" val="0"/>
              </a:ext>
            </a:extLst>
          </a:blip>
          <a:srcRect t="8242"/>
          <a:stretch>
            <a:fillRect/>
          </a:stretch>
        </p:blipFill>
        <p:spPr bwMode="auto">
          <a:xfrm>
            <a:off x="3486180" y="2118337"/>
            <a:ext cx="6100762" cy="262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1076921" y="219693"/>
            <a:ext cx="4189064"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STM32F40x</a:t>
            </a:r>
            <a:r>
              <a:rPr lang="zh-CN" altLang="en-US" sz="2800" b="1" spc="300" dirty="0">
                <a:solidFill>
                  <a:schemeClr val="tx1">
                    <a:lumMod val="75000"/>
                    <a:lumOff val="25000"/>
                  </a:schemeClr>
                </a:solidFill>
              </a:rPr>
              <a:t>最小系统</a:t>
            </a:r>
            <a:endParaRPr lang="zh-CN" altLang="en-US" sz="2800" b="1" spc="300" dirty="0">
              <a:solidFill>
                <a:schemeClr val="tx1">
                  <a:lumMod val="75000"/>
                  <a:lumOff val="25000"/>
                </a:schemeClr>
              </a:solidFill>
            </a:endParaRPr>
          </a:p>
        </p:txBody>
      </p:sp>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16" presetClass="entr" presetSubtype="42"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par>
                                <p:cTn id="11" presetID="17" presetClass="entr" presetSubtype="8"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350" fill="hold"/>
                                        <p:tgtEl>
                                          <p:spTgt spid="21"/>
                                        </p:tgtEl>
                                        <p:attrNameLst>
                                          <p:attrName>ppt_x</p:attrName>
                                        </p:attrNameLst>
                                      </p:cBhvr>
                                      <p:tavLst>
                                        <p:tav tm="0">
                                          <p:val>
                                            <p:strVal val="#ppt_x-#ppt_w/2"/>
                                          </p:val>
                                        </p:tav>
                                        <p:tav tm="100000">
                                          <p:val>
                                            <p:strVal val="#ppt_x"/>
                                          </p:val>
                                        </p:tav>
                                      </p:tavLst>
                                    </p:anim>
                                    <p:anim calcmode="lin" valueType="num">
                                      <p:cBhvr>
                                        <p:cTn id="14" dur="350" fill="hold"/>
                                        <p:tgtEl>
                                          <p:spTgt spid="21"/>
                                        </p:tgtEl>
                                        <p:attrNameLst>
                                          <p:attrName>ppt_y</p:attrName>
                                        </p:attrNameLst>
                                      </p:cBhvr>
                                      <p:tavLst>
                                        <p:tav tm="0">
                                          <p:val>
                                            <p:strVal val="#ppt_y"/>
                                          </p:val>
                                        </p:tav>
                                        <p:tav tm="100000">
                                          <p:val>
                                            <p:strVal val="#ppt_y"/>
                                          </p:val>
                                        </p:tav>
                                      </p:tavLst>
                                    </p:anim>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nodeType="withEffect">
                                  <p:stCondLst>
                                    <p:cond delay="40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par>
                                <p:cTn id="37" presetID="2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18" grpId="0" bldLvl="0" animBg="1"/>
      <p:bldP spid="27" grpId="0" bldLvl="0" animBg="1"/>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860712" y="1217898"/>
            <a:ext cx="7351698" cy="806870"/>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当前使用的芯片采用的是</a:t>
            </a:r>
            <a:r>
              <a:rPr lang="en-US" altLang="zh-CN" sz="1400" dirty="0">
                <a:solidFill>
                  <a:prstClr val="black">
                    <a:lumMod val="75000"/>
                    <a:lumOff val="25000"/>
                  </a:prstClr>
                </a:solidFill>
                <a:latin typeface="Arial" panose="020B0604020202020204" pitchFamily="34" charset="0"/>
              </a:rPr>
              <a:t>COMS</a:t>
            </a:r>
            <a:r>
              <a:rPr lang="zh-CN" altLang="en-US" sz="1400" dirty="0">
                <a:solidFill>
                  <a:prstClr val="black">
                    <a:lumMod val="75000"/>
                    <a:lumOff val="25000"/>
                  </a:prstClr>
                </a:solidFill>
                <a:latin typeface="Arial" panose="020B0604020202020204" pitchFamily="34" charset="0"/>
              </a:rPr>
              <a:t>电平</a:t>
            </a:r>
            <a:r>
              <a:rPr lang="en-US" altLang="zh-CN" sz="1400" dirty="0">
                <a:solidFill>
                  <a:prstClr val="black">
                    <a:lumMod val="75000"/>
                    <a:lumOff val="25000"/>
                  </a:prstClr>
                </a:solidFill>
                <a:latin typeface="Arial" panose="020B0604020202020204" pitchFamily="34" charset="0"/>
              </a:rPr>
              <a:t>(3.3V</a:t>
            </a:r>
            <a:r>
              <a:rPr lang="zh-CN" altLang="en-US" sz="1400" dirty="0">
                <a:solidFill>
                  <a:prstClr val="black">
                    <a:lumMod val="75000"/>
                    <a:lumOff val="25000"/>
                  </a:prstClr>
                </a:solidFill>
                <a:latin typeface="Arial" panose="020B0604020202020204" pitchFamily="34" charset="0"/>
              </a:rPr>
              <a:t>供电</a:t>
            </a:r>
            <a:r>
              <a:rPr lang="en-US" altLang="zh-CN" sz="1400" dirty="0">
                <a:solidFill>
                  <a:prstClr val="black">
                    <a:lumMod val="75000"/>
                    <a:lumOff val="25000"/>
                  </a:prstClr>
                </a:solidFill>
                <a:latin typeface="Arial" panose="020B0604020202020204" pitchFamily="34" charset="0"/>
              </a:rPr>
              <a:t>)</a:t>
            </a:r>
            <a:r>
              <a:rPr lang="zh-CN" altLang="en-US" sz="1400" dirty="0">
                <a:solidFill>
                  <a:prstClr val="black">
                    <a:lumMod val="75000"/>
                    <a:lumOff val="25000"/>
                  </a:prstClr>
                </a:solidFill>
                <a:latin typeface="Arial" panose="020B0604020202020204" pitchFamily="34" charset="0"/>
              </a:rPr>
              <a:t>。</a:t>
            </a:r>
            <a:endParaRPr lang="zh-CN" altLang="en-US" sz="1400" dirty="0">
              <a:solidFill>
                <a:prstClr val="black">
                  <a:lumMod val="75000"/>
                  <a:lumOff val="25000"/>
                </a:prstClr>
              </a:solidFill>
              <a:latin typeface="Arial" panose="020B0604020202020204" pitchFamily="34" charset="0"/>
            </a:endParaRPr>
          </a:p>
        </p:txBody>
      </p:sp>
      <p:grpSp>
        <p:nvGrpSpPr>
          <p:cNvPr id="5" name="组合 4"/>
          <p:cNvGrpSpPr/>
          <p:nvPr/>
        </p:nvGrpSpPr>
        <p:grpSpPr>
          <a:xfrm>
            <a:off x="1395682" y="1066513"/>
            <a:ext cx="1167815" cy="963977"/>
            <a:chOff x="1184861" y="1176758"/>
            <a:chExt cx="1691689" cy="1271167"/>
          </a:xfrm>
        </p:grpSpPr>
        <p:sp>
          <p:nvSpPr>
            <p:cNvPr id="1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238845" y="1626334"/>
              <a:ext cx="1189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电源</a:t>
              </a:r>
              <a:endParaRPr lang="en-US" altLang="zh-CN" b="1" spc="300" dirty="0">
                <a:solidFill>
                  <a:schemeClr val="bg1"/>
                </a:solidFill>
                <a:latin typeface="+mj-lt"/>
                <a:ea typeface="微软雅黑" panose="020B0503020204020204" pitchFamily="34" charset="-122"/>
              </a:endParaRPr>
            </a:p>
          </p:txBody>
        </p:sp>
      </p:grpSp>
      <p:grpSp>
        <p:nvGrpSpPr>
          <p:cNvPr id="4" name="组合 3"/>
          <p:cNvGrpSpPr/>
          <p:nvPr/>
        </p:nvGrpSpPr>
        <p:grpSpPr>
          <a:xfrm>
            <a:off x="1395682" y="4609200"/>
            <a:ext cx="1238955" cy="1180931"/>
            <a:chOff x="1184861" y="4686469"/>
            <a:chExt cx="1691689" cy="1271167"/>
          </a:xfrm>
        </p:grpSpPr>
        <p:sp>
          <p:nvSpPr>
            <p:cNvPr id="26" name="等腰三角形 42"/>
            <p:cNvSpPr/>
            <p:nvPr/>
          </p:nvSpPr>
          <p:spPr>
            <a:xfrm rot="5400000">
              <a:off x="1395122" y="4476208"/>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nvSpPr>
          <p:spPr bwMode="auto">
            <a:xfrm>
              <a:off x="1304923" y="5169458"/>
              <a:ext cx="1189776" cy="29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原理图</a:t>
              </a:r>
              <a:endParaRPr lang="en-US" altLang="zh-CN" b="1" spc="300" dirty="0">
                <a:solidFill>
                  <a:schemeClr val="bg1"/>
                </a:solidFill>
                <a:latin typeface="+mj-lt"/>
                <a:ea typeface="微软雅黑" panose="020B0503020204020204" pitchFamily="34" charset="-122"/>
              </a:endParaRPr>
            </a:p>
          </p:txBody>
        </p:sp>
      </p:grpSp>
      <p:sp>
        <p:nvSpPr>
          <p:cNvPr id="33" name="圆角矩形 17"/>
          <p:cNvSpPr/>
          <p:nvPr/>
        </p:nvSpPr>
        <p:spPr>
          <a:xfrm>
            <a:off x="2860712" y="2213173"/>
            <a:ext cx="7351698" cy="1553163"/>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产生</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工作所需心跳节拍的电路。</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 振荡电路有很多种：</a:t>
            </a:r>
            <a:r>
              <a:rPr lang="en-US" altLang="zh-CN" sz="1400" dirty="0">
                <a:solidFill>
                  <a:prstClr val="black">
                    <a:lumMod val="75000"/>
                    <a:lumOff val="25000"/>
                  </a:prstClr>
                </a:solidFill>
                <a:latin typeface="Arial" panose="020B0604020202020204" pitchFamily="34" charset="0"/>
              </a:rPr>
              <a:t>RC</a:t>
            </a:r>
            <a:r>
              <a:rPr lang="zh-CN" altLang="en-US" sz="1400" dirty="0">
                <a:solidFill>
                  <a:prstClr val="black">
                    <a:lumMod val="75000"/>
                    <a:lumOff val="25000"/>
                  </a:prstClr>
                </a:solidFill>
                <a:latin typeface="Arial" panose="020B0604020202020204" pitchFamily="34" charset="0"/>
              </a:rPr>
              <a:t>振荡器、晶振等。</a:t>
            </a: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 振荡电路电路为主控芯片提供系统时钟，所有的外设和</a:t>
            </a:r>
            <a:r>
              <a:rPr lang="en-US" altLang="zh-CN" sz="1400" dirty="0">
                <a:solidFill>
                  <a:prstClr val="black">
                    <a:lumMod val="75000"/>
                    <a:lumOff val="25000"/>
                  </a:prstClr>
                </a:solidFill>
                <a:latin typeface="Arial" panose="020B0604020202020204" pitchFamily="34" charset="0"/>
              </a:rPr>
              <a:t>CPU</a:t>
            </a:r>
            <a:r>
              <a:rPr lang="zh-CN" altLang="en-US" sz="1400" dirty="0">
                <a:solidFill>
                  <a:prstClr val="black">
                    <a:lumMod val="75000"/>
                    <a:lumOff val="25000"/>
                  </a:prstClr>
                </a:solidFill>
                <a:latin typeface="Arial" panose="020B0604020202020204" pitchFamily="34" charset="0"/>
              </a:rPr>
              <a:t>运行都要基于该时钟，类似于整个系统的“心跳节拍”。</a:t>
            </a:r>
            <a:endParaRPr lang="zh-CN" altLang="en-US" sz="1400" dirty="0">
              <a:solidFill>
                <a:prstClr val="black">
                  <a:lumMod val="75000"/>
                  <a:lumOff val="25000"/>
                </a:prstClr>
              </a:solidFill>
              <a:latin typeface="Arial" panose="020B0604020202020204" pitchFamily="34" charset="0"/>
            </a:endParaRPr>
          </a:p>
        </p:txBody>
      </p:sp>
      <p:grpSp>
        <p:nvGrpSpPr>
          <p:cNvPr id="34" name="组合 33"/>
          <p:cNvGrpSpPr/>
          <p:nvPr/>
        </p:nvGrpSpPr>
        <p:grpSpPr>
          <a:xfrm>
            <a:off x="1395682" y="2479193"/>
            <a:ext cx="1167814" cy="987513"/>
            <a:chOff x="1184861" y="1176758"/>
            <a:chExt cx="1691689" cy="1271167"/>
          </a:xfrm>
        </p:grpSpPr>
        <p:sp>
          <p:nvSpPr>
            <p:cNvPr id="3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6" name="TextBox 24"/>
            <p:cNvSpPr>
              <a:spLocks noChangeArrowheads="1"/>
            </p:cNvSpPr>
            <p:nvPr/>
          </p:nvSpPr>
          <p:spPr bwMode="auto">
            <a:xfrm>
              <a:off x="1294036" y="1528247"/>
              <a:ext cx="1189776" cy="60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振荡</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电路</a:t>
              </a:r>
              <a:endParaRPr lang="en-US" altLang="zh-CN" b="1" spc="300" dirty="0">
                <a:solidFill>
                  <a:schemeClr val="bg1"/>
                </a:solidFill>
                <a:latin typeface="+mj-lt"/>
                <a:ea typeface="微软雅黑" panose="020B0503020204020204" pitchFamily="34" charset="-122"/>
              </a:endParaRPr>
            </a:p>
          </p:txBody>
        </p:sp>
      </p:grpSp>
      <p:pic>
        <p:nvPicPr>
          <p:cNvPr id="37" name="图片 3"/>
          <p:cNvPicPr>
            <a:picLocks noChangeArrowheads="1"/>
          </p:cNvPicPr>
          <p:nvPr/>
        </p:nvPicPr>
        <p:blipFill>
          <a:blip r:embed="rId2">
            <a:extLst>
              <a:ext uri="{28A0092B-C50C-407E-A947-70E740481C1C}">
                <a14:useLocalDpi xmlns:a14="http://schemas.microsoft.com/office/drawing/2010/main" val="0"/>
              </a:ext>
            </a:extLst>
          </a:blip>
          <a:srcRect l="6970" t="8971" r="3987" b="5801"/>
          <a:stretch>
            <a:fillRect/>
          </a:stretch>
        </p:blipFill>
        <p:spPr bwMode="auto">
          <a:xfrm>
            <a:off x="3750007" y="3918129"/>
            <a:ext cx="5040313"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圆角矩形 17"/>
          <p:cNvSpPr/>
          <p:nvPr/>
        </p:nvSpPr>
        <p:spPr>
          <a:xfrm>
            <a:off x="2860712" y="3796147"/>
            <a:ext cx="7351698" cy="2701061"/>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endParaRPr lang="zh-CN" altLang="en-US" sz="1400" dirty="0">
              <a:solidFill>
                <a:prstClr val="black">
                  <a:lumMod val="75000"/>
                  <a:lumOff val="25000"/>
                </a:prstClr>
              </a:solidFill>
              <a:latin typeface="Arial" panose="020B0604020202020204" pitchFamily="34" charset="0"/>
            </a:endParaRPr>
          </a:p>
        </p:txBody>
      </p:sp>
      <p:sp>
        <p:nvSpPr>
          <p:cNvPr id="46" name="矩形 45"/>
          <p:cNvSpPr/>
          <p:nvPr/>
        </p:nvSpPr>
        <p:spPr>
          <a:xfrm>
            <a:off x="5242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7" name="矩形 46"/>
          <p:cNvSpPr/>
          <p:nvPr/>
        </p:nvSpPr>
        <p:spPr>
          <a:xfrm>
            <a:off x="5262911" y="241918"/>
            <a:ext cx="2803973" cy="523220"/>
          </a:xfrm>
          <a:prstGeom prst="rect">
            <a:avLst/>
          </a:prstGeom>
        </p:spPr>
        <p:txBody>
          <a:bodyPr wrap="none">
            <a:spAutoFit/>
          </a:bodyPr>
          <a:lstStyle/>
          <a:p>
            <a:r>
              <a:rPr lang="zh-CN" altLang="en-US" sz="2800" dirty="0">
                <a:solidFill>
                  <a:schemeClr val="tx1">
                    <a:lumMod val="75000"/>
                    <a:lumOff val="25000"/>
                  </a:schemeClr>
                </a:solidFill>
              </a:rPr>
              <a:t>电源、振荡电路</a:t>
            </a:r>
            <a:endParaRPr lang="zh-CN" altLang="en-US" sz="2800" dirty="0">
              <a:solidFill>
                <a:schemeClr val="tx1">
                  <a:lumMod val="75000"/>
                  <a:lumOff val="25000"/>
                </a:schemeClr>
              </a:solidFill>
            </a:endParaRPr>
          </a:p>
        </p:txBody>
      </p:sp>
      <p:grpSp>
        <p:nvGrpSpPr>
          <p:cNvPr id="48" name="组合 47"/>
          <p:cNvGrpSpPr/>
          <p:nvPr/>
        </p:nvGrpSpPr>
        <p:grpSpPr>
          <a:xfrm>
            <a:off x="289800" y="1725"/>
            <a:ext cx="720670" cy="968693"/>
            <a:chOff x="4438980" y="1414639"/>
            <a:chExt cx="720670" cy="968693"/>
          </a:xfrm>
        </p:grpSpPr>
        <p:sp>
          <p:nvSpPr>
            <p:cNvPr id="49"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0" name="文本框 49"/>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07</a:t>
              </a:r>
              <a:endParaRPr lang="zh-CN" altLang="en-US" sz="3200" dirty="0">
                <a:solidFill>
                  <a:schemeClr val="bg1"/>
                </a:solidFill>
                <a:latin typeface="Impact" panose="020B0806030902050204" pitchFamily="34" charset="0"/>
              </a:endParaRPr>
            </a:p>
          </p:txBody>
        </p:sp>
        <p:sp>
          <p:nvSpPr>
            <p:cNvPr id="51"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52" name="文本框 51"/>
          <p:cNvSpPr txBox="1"/>
          <p:nvPr/>
        </p:nvSpPr>
        <p:spPr>
          <a:xfrm>
            <a:off x="1076921" y="219693"/>
            <a:ext cx="4189064"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STM32F40x</a:t>
            </a:r>
            <a:r>
              <a:rPr lang="zh-CN" altLang="en-US" sz="2800" b="1" spc="300" dirty="0">
                <a:solidFill>
                  <a:schemeClr val="tx1">
                    <a:lumMod val="75000"/>
                    <a:lumOff val="25000"/>
                  </a:schemeClr>
                </a:solidFill>
              </a:rPr>
              <a:t>最小系统</a:t>
            </a:r>
            <a:endParaRPr lang="zh-CN" altLang="en-US" sz="2800" b="1" spc="300" dirty="0">
              <a:solidFill>
                <a:schemeClr val="tx1">
                  <a:lumMod val="75000"/>
                  <a:lumOff val="25000"/>
                </a:schemeClr>
              </a:solidFill>
            </a:endParaRPr>
          </a:p>
        </p:txBody>
      </p:sp>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46"/>
                                        </p:tgtEl>
                                        <p:attrNameLst>
                                          <p:attrName>style.visibility</p:attrName>
                                        </p:attrNameLst>
                                      </p:cBhvr>
                                      <p:to>
                                        <p:strVal val="visible"/>
                                      </p:to>
                                    </p:set>
                                    <p:animEffect transition="in" filter="barn(outHorizontal)">
                                      <p:cBhvr>
                                        <p:cTn id="13" dur="500"/>
                                        <p:tgtEl>
                                          <p:spTgt spid="46"/>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47"/>
                                        </p:tgtEl>
                                        <p:attrNameLst>
                                          <p:attrName>style.visibility</p:attrName>
                                        </p:attrNameLst>
                                      </p:cBhvr>
                                      <p:to>
                                        <p:strVal val="visible"/>
                                      </p:to>
                                    </p:set>
                                    <p:anim calcmode="lin" valueType="num">
                                      <p:cBhvr>
                                        <p:cTn id="16" dur="350" fill="hold"/>
                                        <p:tgtEl>
                                          <p:spTgt spid="47"/>
                                        </p:tgtEl>
                                        <p:attrNameLst>
                                          <p:attrName>ppt_x</p:attrName>
                                        </p:attrNameLst>
                                      </p:cBhvr>
                                      <p:tavLst>
                                        <p:tav tm="0">
                                          <p:val>
                                            <p:strVal val="#ppt_x-#ppt_w/2"/>
                                          </p:val>
                                        </p:tav>
                                        <p:tav tm="100000">
                                          <p:val>
                                            <p:strVal val="#ppt_x"/>
                                          </p:val>
                                        </p:tav>
                                      </p:tavLst>
                                    </p:anim>
                                    <p:anim calcmode="lin" valueType="num">
                                      <p:cBhvr>
                                        <p:cTn id="17" dur="350" fill="hold"/>
                                        <p:tgtEl>
                                          <p:spTgt spid="47"/>
                                        </p:tgtEl>
                                        <p:attrNameLst>
                                          <p:attrName>ppt_y</p:attrName>
                                        </p:attrNameLst>
                                      </p:cBhvr>
                                      <p:tavLst>
                                        <p:tav tm="0">
                                          <p:val>
                                            <p:strVal val="#ppt_y"/>
                                          </p:val>
                                        </p:tav>
                                        <p:tav tm="100000">
                                          <p:val>
                                            <p:strVal val="#ppt_y"/>
                                          </p:val>
                                        </p:tav>
                                      </p:tavLst>
                                    </p:anim>
                                    <p:anim calcmode="lin" valueType="num">
                                      <p:cBhvr>
                                        <p:cTn id="18" dur="350" fill="hold"/>
                                        <p:tgtEl>
                                          <p:spTgt spid="47"/>
                                        </p:tgtEl>
                                        <p:attrNameLst>
                                          <p:attrName>ppt_w</p:attrName>
                                        </p:attrNameLst>
                                      </p:cBhvr>
                                      <p:tavLst>
                                        <p:tav tm="0">
                                          <p:val>
                                            <p:fltVal val="0"/>
                                          </p:val>
                                        </p:tav>
                                        <p:tav tm="100000">
                                          <p:val>
                                            <p:strVal val="#ppt_w"/>
                                          </p:val>
                                        </p:tav>
                                      </p:tavLst>
                                    </p:anim>
                                    <p:anim calcmode="lin" valueType="num">
                                      <p:cBhvr>
                                        <p:cTn id="19" dur="350" fill="hold"/>
                                        <p:tgtEl>
                                          <p:spTgt spid="47"/>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4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 presetClass="entr" presetSubtype="4" fill="hold" grpId="0" nodeType="withEffect">
                                  <p:stCondLst>
                                    <p:cond delay="20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3" grpId="0" bldLvl="0" animBg="1"/>
      <p:bldP spid="38" grpId="0" bldLvl="0" animBg="1"/>
      <p:bldP spid="46" grpId="0" bldLvl="0" animBg="1"/>
      <p:bldP spid="47" grpId="0"/>
      <p:bldP spid="5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860712" y="1055972"/>
            <a:ext cx="7351698" cy="1067033"/>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复位电路：让</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重新从程序开头从新执行电路。</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复位方式：硬件复位、软件复位、看门狗复位。</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硬件复位电路：板上设计能够让</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复位的电路。</a:t>
            </a:r>
            <a:endParaRPr lang="zh-CN" altLang="en-US" sz="1400" dirty="0">
              <a:solidFill>
                <a:prstClr val="black">
                  <a:lumMod val="75000"/>
                  <a:lumOff val="25000"/>
                </a:prstClr>
              </a:solidFill>
              <a:latin typeface="Arial" panose="020B0604020202020204" pitchFamily="34" charset="0"/>
            </a:endParaRPr>
          </a:p>
        </p:txBody>
      </p:sp>
      <p:grpSp>
        <p:nvGrpSpPr>
          <p:cNvPr id="5" name="组合 4"/>
          <p:cNvGrpSpPr/>
          <p:nvPr/>
        </p:nvGrpSpPr>
        <p:grpSpPr>
          <a:xfrm>
            <a:off x="1395682" y="1066513"/>
            <a:ext cx="1167815" cy="963977"/>
            <a:chOff x="1184861" y="1176758"/>
            <a:chExt cx="1691689" cy="1271167"/>
          </a:xfrm>
        </p:grpSpPr>
        <p:sp>
          <p:nvSpPr>
            <p:cNvPr id="1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321631" y="1463050"/>
              <a:ext cx="1189776" cy="7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复位</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电路</a:t>
              </a:r>
              <a:endParaRPr lang="en-US" altLang="zh-CN" b="1" spc="300" dirty="0">
                <a:solidFill>
                  <a:schemeClr val="bg1"/>
                </a:solidFill>
                <a:latin typeface="+mj-lt"/>
                <a:ea typeface="微软雅黑" panose="020B0503020204020204" pitchFamily="34" charset="-122"/>
              </a:endParaRPr>
            </a:p>
          </p:txBody>
        </p:sp>
      </p:grpSp>
      <p:grpSp>
        <p:nvGrpSpPr>
          <p:cNvPr id="4" name="组合 3"/>
          <p:cNvGrpSpPr/>
          <p:nvPr/>
        </p:nvGrpSpPr>
        <p:grpSpPr>
          <a:xfrm>
            <a:off x="1413898" y="4604733"/>
            <a:ext cx="1167815" cy="1291242"/>
            <a:chOff x="1184861" y="4686469"/>
            <a:chExt cx="1691689" cy="1271167"/>
          </a:xfrm>
        </p:grpSpPr>
        <p:sp>
          <p:nvSpPr>
            <p:cNvPr id="26" name="等腰三角形 42"/>
            <p:cNvSpPr/>
            <p:nvPr/>
          </p:nvSpPr>
          <p:spPr>
            <a:xfrm rot="5400000">
              <a:off x="1395122" y="4476208"/>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TextBox 24"/>
            <p:cNvSpPr>
              <a:spLocks noChangeArrowheads="1"/>
            </p:cNvSpPr>
            <p:nvPr/>
          </p:nvSpPr>
          <p:spPr bwMode="auto">
            <a:xfrm>
              <a:off x="1304923" y="5087435"/>
              <a:ext cx="1189776" cy="59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b="1" spc="300" dirty="0">
                  <a:solidFill>
                    <a:schemeClr val="bg1"/>
                  </a:solidFill>
                  <a:latin typeface="+mj-lt"/>
                  <a:ea typeface="微软雅黑" panose="020B0503020204020204" pitchFamily="34" charset="-122"/>
                </a:rPr>
                <a:t>F4</a:t>
              </a:r>
              <a:r>
                <a:rPr lang="zh-CN" altLang="en-US" b="1" spc="300" dirty="0">
                  <a:solidFill>
                    <a:schemeClr val="bg1"/>
                  </a:solidFill>
                  <a:latin typeface="+mj-lt"/>
                  <a:ea typeface="微软雅黑" panose="020B0503020204020204" pitchFamily="34" charset="-122"/>
                </a:rPr>
                <a:t>原理图</a:t>
              </a:r>
              <a:endParaRPr lang="en-US" altLang="zh-CN" b="1" spc="300" dirty="0">
                <a:solidFill>
                  <a:schemeClr val="bg1"/>
                </a:solidFill>
                <a:latin typeface="+mj-lt"/>
                <a:ea typeface="微软雅黑" panose="020B0503020204020204" pitchFamily="34" charset="-122"/>
              </a:endParaRPr>
            </a:p>
          </p:txBody>
        </p:sp>
      </p:grpSp>
      <p:sp>
        <p:nvSpPr>
          <p:cNvPr id="38" name="圆角矩形 17"/>
          <p:cNvSpPr/>
          <p:nvPr/>
        </p:nvSpPr>
        <p:spPr>
          <a:xfrm>
            <a:off x="2860712" y="4217787"/>
            <a:ext cx="7351698" cy="2254117"/>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endParaRPr lang="zh-CN" altLang="en-US" sz="1400" dirty="0">
              <a:solidFill>
                <a:prstClr val="black">
                  <a:lumMod val="75000"/>
                  <a:lumOff val="25000"/>
                </a:prstClr>
              </a:solidFill>
              <a:latin typeface="Arial" panose="020B0604020202020204" pitchFamily="34" charset="0"/>
            </a:endParaRPr>
          </a:p>
        </p:txBody>
      </p:sp>
      <p:pic>
        <p:nvPicPr>
          <p:cNvPr id="27" name="图片 4"/>
          <p:cNvPicPr>
            <a:picLocks noChangeArrowheads="1"/>
          </p:cNvPicPr>
          <p:nvPr/>
        </p:nvPicPr>
        <p:blipFill>
          <a:blip r:embed="rId2">
            <a:extLst>
              <a:ext uri="{28A0092B-C50C-407E-A947-70E740481C1C}">
                <a14:useLocalDpi xmlns:a14="http://schemas.microsoft.com/office/drawing/2010/main" val="0"/>
              </a:ext>
            </a:extLst>
          </a:blip>
          <a:srcRect l="5936" t="4626" r="3329" b="7898"/>
          <a:stretch>
            <a:fillRect/>
          </a:stretch>
        </p:blipFill>
        <p:spPr bwMode="auto">
          <a:xfrm>
            <a:off x="4219574" y="4257674"/>
            <a:ext cx="4785479" cy="217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圆角矩形 17"/>
          <p:cNvSpPr/>
          <p:nvPr/>
        </p:nvSpPr>
        <p:spPr>
          <a:xfrm>
            <a:off x="2860712" y="2199205"/>
            <a:ext cx="7351698" cy="1804873"/>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硬件复位有：高电平复位与低电平复位之分。</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高电平复位：高电平能够让</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复位称为高电平复位。</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zh-CN" altLang="en-US" sz="1400" dirty="0">
                <a:solidFill>
                  <a:prstClr val="black">
                    <a:lumMod val="75000"/>
                    <a:lumOff val="25000"/>
                  </a:prstClr>
                </a:solidFill>
                <a:latin typeface="Arial" panose="020B0604020202020204" pitchFamily="34" charset="0"/>
              </a:rPr>
              <a:t>低电平复位：低电平能够让</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复位称为低电平复位。</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STM32F407ZGT6</a:t>
            </a:r>
            <a:r>
              <a:rPr lang="zh-CN" altLang="en-US" sz="1400" dirty="0">
                <a:solidFill>
                  <a:prstClr val="black">
                    <a:lumMod val="75000"/>
                    <a:lumOff val="25000"/>
                  </a:prstClr>
                </a:solidFill>
                <a:latin typeface="Arial" panose="020B0604020202020204" pitchFamily="34" charset="0"/>
              </a:rPr>
              <a:t>硬件复位方式为：低电平复位。</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51</a:t>
            </a:r>
            <a:r>
              <a:rPr lang="zh-CN" altLang="en-US" sz="1400" dirty="0">
                <a:solidFill>
                  <a:prstClr val="black">
                    <a:lumMod val="75000"/>
                    <a:lumOff val="25000"/>
                  </a:prstClr>
                </a:solidFill>
                <a:latin typeface="Arial" panose="020B0604020202020204" pitchFamily="34" charset="0"/>
              </a:rPr>
              <a:t>单片机复位方式是：高电平复位。</a:t>
            </a:r>
            <a:endParaRPr lang="zh-CN" altLang="en-US" sz="1400" dirty="0">
              <a:solidFill>
                <a:prstClr val="black">
                  <a:lumMod val="75000"/>
                  <a:lumOff val="25000"/>
                </a:prstClr>
              </a:solidFill>
              <a:latin typeface="Arial" panose="020B0604020202020204" pitchFamily="34" charset="0"/>
            </a:endParaRPr>
          </a:p>
        </p:txBody>
      </p:sp>
      <p:grpSp>
        <p:nvGrpSpPr>
          <p:cNvPr id="31" name="组合 30"/>
          <p:cNvGrpSpPr/>
          <p:nvPr/>
        </p:nvGrpSpPr>
        <p:grpSpPr>
          <a:xfrm>
            <a:off x="1395682" y="2368755"/>
            <a:ext cx="1167815" cy="963977"/>
            <a:chOff x="1184861" y="1176758"/>
            <a:chExt cx="1691689" cy="1271167"/>
          </a:xfrm>
        </p:grpSpPr>
        <p:sp>
          <p:nvSpPr>
            <p:cNvPr id="32"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9" name="TextBox 24"/>
            <p:cNvSpPr>
              <a:spLocks noChangeArrowheads="1"/>
            </p:cNvSpPr>
            <p:nvPr/>
          </p:nvSpPr>
          <p:spPr bwMode="auto">
            <a:xfrm>
              <a:off x="1321631" y="1463050"/>
              <a:ext cx="1189776" cy="7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复位</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电路</a:t>
              </a:r>
              <a:endParaRPr lang="en-US" altLang="zh-CN" b="1" spc="300" dirty="0">
                <a:solidFill>
                  <a:schemeClr val="bg1"/>
                </a:solidFill>
                <a:latin typeface="+mj-lt"/>
                <a:ea typeface="微软雅黑" panose="020B0503020204020204" pitchFamily="34" charset="-122"/>
              </a:endParaRPr>
            </a:p>
          </p:txBody>
        </p:sp>
      </p:grpSp>
      <p:sp>
        <p:nvSpPr>
          <p:cNvPr id="47" name="矩形 46"/>
          <p:cNvSpPr/>
          <p:nvPr/>
        </p:nvSpPr>
        <p:spPr>
          <a:xfrm>
            <a:off x="5291718" y="321366"/>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8" name="矩形 47"/>
          <p:cNvSpPr/>
          <p:nvPr/>
        </p:nvSpPr>
        <p:spPr>
          <a:xfrm>
            <a:off x="5344826" y="242933"/>
            <a:ext cx="1620957" cy="523220"/>
          </a:xfrm>
          <a:prstGeom prst="rect">
            <a:avLst/>
          </a:prstGeom>
        </p:spPr>
        <p:txBody>
          <a:bodyPr wrap="none">
            <a:spAutoFit/>
          </a:bodyPr>
          <a:lstStyle/>
          <a:p>
            <a:r>
              <a:rPr lang="zh-CN" altLang="en-US" sz="2800" dirty="0">
                <a:solidFill>
                  <a:schemeClr val="tx1">
                    <a:lumMod val="75000"/>
                    <a:lumOff val="25000"/>
                  </a:schemeClr>
                </a:solidFill>
              </a:rPr>
              <a:t>复位电路</a:t>
            </a:r>
            <a:endParaRPr lang="zh-CN" altLang="en-US" sz="2800" dirty="0">
              <a:solidFill>
                <a:schemeClr val="tx1">
                  <a:lumMod val="75000"/>
                  <a:lumOff val="25000"/>
                </a:schemeClr>
              </a:solidFill>
            </a:endParaRPr>
          </a:p>
        </p:txBody>
      </p:sp>
      <p:grpSp>
        <p:nvGrpSpPr>
          <p:cNvPr id="49" name="组合 48"/>
          <p:cNvGrpSpPr/>
          <p:nvPr/>
        </p:nvGrpSpPr>
        <p:grpSpPr>
          <a:xfrm>
            <a:off x="289800" y="1725"/>
            <a:ext cx="720670" cy="968693"/>
            <a:chOff x="4438980" y="1414639"/>
            <a:chExt cx="720670" cy="968693"/>
          </a:xfrm>
        </p:grpSpPr>
        <p:sp>
          <p:nvSpPr>
            <p:cNvPr id="50"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51" name="文本框 50"/>
            <p:cNvSpPr txBox="1"/>
            <p:nvPr/>
          </p:nvSpPr>
          <p:spPr>
            <a:xfrm>
              <a:off x="4438980" y="1655847"/>
              <a:ext cx="720670" cy="58356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07</a:t>
              </a:r>
              <a:endParaRPr lang="zh-CN" altLang="en-US" sz="3200" dirty="0">
                <a:solidFill>
                  <a:schemeClr val="bg1"/>
                </a:solidFill>
                <a:latin typeface="Impact" panose="020B0806030902050204" pitchFamily="34" charset="0"/>
              </a:endParaRPr>
            </a:p>
          </p:txBody>
        </p:sp>
        <p:sp>
          <p:nvSpPr>
            <p:cNvPr id="52"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53" name="文本框 52"/>
          <p:cNvSpPr txBox="1"/>
          <p:nvPr/>
        </p:nvSpPr>
        <p:spPr>
          <a:xfrm>
            <a:off x="1076922" y="219693"/>
            <a:ext cx="4214796"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STM32F40x</a:t>
            </a:r>
            <a:r>
              <a:rPr lang="zh-CN" altLang="en-US" sz="2800" b="1" spc="300" dirty="0">
                <a:solidFill>
                  <a:schemeClr val="tx1">
                    <a:lumMod val="75000"/>
                    <a:lumOff val="25000"/>
                  </a:schemeClr>
                </a:solidFill>
              </a:rPr>
              <a:t>最小系统</a:t>
            </a:r>
            <a:endParaRPr lang="zh-CN" altLang="en-US" sz="2800" b="1" spc="300" dirty="0">
              <a:solidFill>
                <a:schemeClr val="tx1">
                  <a:lumMod val="75000"/>
                  <a:lumOff val="25000"/>
                </a:schemeClr>
              </a:solidFill>
            </a:endParaRPr>
          </a:p>
        </p:txBody>
      </p:sp>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7" presetClass="entr" presetSubtype="1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strVal val="#ppt_h"/>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par>
                                <p:cTn id="21" presetID="2" presetClass="entr" presetSubtype="4" fill="hold" grpId="0" nodeType="withEffect">
                                  <p:stCondLst>
                                    <p:cond delay="2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0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8" grpId="0" bldLvl="0" animBg="1"/>
      <p:bldP spid="28" grpId="0" bldLvl="0" animBg="1"/>
      <p:bldP spid="47" grpId="0" bldLvl="0" animBg="1"/>
      <p:bldP spid="48" grpId="0"/>
      <p:bldP spid="5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85613"/>
            <a:ext cx="12192000" cy="172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38600" y="5790131"/>
            <a:ext cx="520050" cy="819282"/>
          </a:xfrm>
          <a:prstGeom prst="rect">
            <a:avLst/>
          </a:prstGeom>
        </p:spPr>
      </p:pic>
      <p:sp>
        <p:nvSpPr>
          <p:cNvPr id="18" name="圆角矩形 17"/>
          <p:cNvSpPr/>
          <p:nvPr/>
        </p:nvSpPr>
        <p:spPr>
          <a:xfrm>
            <a:off x="2860712" y="1227423"/>
            <a:ext cx="7351698" cy="696627"/>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STM32F4</a:t>
            </a:r>
            <a:r>
              <a:rPr lang="zh-CN" altLang="en-US" sz="1400" dirty="0">
                <a:solidFill>
                  <a:prstClr val="black">
                    <a:lumMod val="75000"/>
                    <a:lumOff val="25000"/>
                  </a:prstClr>
                </a:solidFill>
                <a:latin typeface="Arial" panose="020B0604020202020204" pitchFamily="34" charset="0"/>
              </a:rPr>
              <a:t>有多种启动模式可以选择，不同的启动模式，处理器具备的功能不相同。</a:t>
            </a:r>
            <a:endParaRPr lang="zh-CN" altLang="en-US" sz="1400" dirty="0">
              <a:solidFill>
                <a:prstClr val="black">
                  <a:lumMod val="75000"/>
                  <a:lumOff val="25000"/>
                </a:prstClr>
              </a:solidFill>
              <a:latin typeface="Arial" panose="020B0604020202020204" pitchFamily="34" charset="0"/>
            </a:endParaRPr>
          </a:p>
        </p:txBody>
      </p:sp>
      <p:grpSp>
        <p:nvGrpSpPr>
          <p:cNvPr id="5" name="组合 4"/>
          <p:cNvGrpSpPr/>
          <p:nvPr/>
        </p:nvGrpSpPr>
        <p:grpSpPr>
          <a:xfrm>
            <a:off x="1395682" y="1085590"/>
            <a:ext cx="1167815" cy="963977"/>
            <a:chOff x="1184861" y="1176758"/>
            <a:chExt cx="1691689" cy="1271167"/>
          </a:xfrm>
        </p:grpSpPr>
        <p:sp>
          <p:nvSpPr>
            <p:cNvPr id="1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TextBox 24"/>
            <p:cNvSpPr>
              <a:spLocks noChangeArrowheads="1"/>
            </p:cNvSpPr>
            <p:nvPr/>
          </p:nvSpPr>
          <p:spPr bwMode="auto">
            <a:xfrm>
              <a:off x="1280238" y="1475611"/>
              <a:ext cx="1189776" cy="7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启动</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方式</a:t>
              </a:r>
              <a:endParaRPr lang="en-US" altLang="zh-CN" b="1" spc="300" dirty="0">
                <a:solidFill>
                  <a:schemeClr val="bg1"/>
                </a:solidFill>
                <a:latin typeface="+mj-lt"/>
                <a:ea typeface="微软雅黑" panose="020B0503020204020204" pitchFamily="34" charset="-122"/>
              </a:endParaRPr>
            </a:p>
          </p:txBody>
        </p:sp>
      </p:grpSp>
      <p:sp>
        <p:nvSpPr>
          <p:cNvPr id="33" name="圆角矩形 17"/>
          <p:cNvSpPr/>
          <p:nvPr/>
        </p:nvSpPr>
        <p:spPr>
          <a:xfrm>
            <a:off x="2843115" y="2173101"/>
            <a:ext cx="7351698" cy="4296971"/>
          </a:xfrm>
          <a:prstGeom prst="roundRect">
            <a:avLst>
              <a:gd name="adj" fmla="val 8404"/>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BOOT1/BOOT0</a:t>
            </a:r>
            <a:r>
              <a:rPr lang="zh-CN" altLang="en-US" sz="1400" dirty="0">
                <a:solidFill>
                  <a:prstClr val="black">
                    <a:lumMod val="75000"/>
                    <a:lumOff val="25000"/>
                  </a:prstClr>
                </a:solidFill>
                <a:latin typeface="Arial" panose="020B0604020202020204" pitchFamily="34" charset="0"/>
              </a:rPr>
              <a:t>：</a:t>
            </a:r>
            <a:r>
              <a:rPr lang="en-US" altLang="zh-CN" sz="1400" dirty="0">
                <a:solidFill>
                  <a:prstClr val="black">
                    <a:lumMod val="75000"/>
                    <a:lumOff val="25000"/>
                  </a:prstClr>
                </a:solidFill>
                <a:latin typeface="Arial" panose="020B0604020202020204" pitchFamily="34" charset="0"/>
              </a:rPr>
              <a:t>X0</a:t>
            </a:r>
            <a:r>
              <a:rPr lang="zh-CN" altLang="en-US" sz="1400" dirty="0">
                <a:solidFill>
                  <a:prstClr val="black">
                    <a:lumMod val="75000"/>
                    <a:lumOff val="25000"/>
                  </a:prstClr>
                </a:solidFill>
                <a:latin typeface="Arial" panose="020B0604020202020204" pitchFamily="34" charset="0"/>
              </a:rPr>
              <a:t>：从主</a:t>
            </a:r>
            <a:r>
              <a:rPr lang="en-US" altLang="zh-CN" sz="1400" dirty="0">
                <a:solidFill>
                  <a:prstClr val="black">
                    <a:lumMod val="75000"/>
                    <a:lumOff val="25000"/>
                  </a:prstClr>
                </a:solidFill>
                <a:latin typeface="Arial" panose="020B0604020202020204" pitchFamily="34" charset="0"/>
              </a:rPr>
              <a:t>flash</a:t>
            </a:r>
            <a:r>
              <a:rPr lang="zh-CN" altLang="en-US" sz="1400" dirty="0">
                <a:solidFill>
                  <a:prstClr val="black">
                    <a:lumMod val="75000"/>
                    <a:lumOff val="25000"/>
                  </a:prstClr>
                </a:solidFill>
                <a:latin typeface="Arial" panose="020B0604020202020204" pitchFamily="34" charset="0"/>
              </a:rPr>
              <a:t>启动，</a:t>
            </a:r>
            <a:r>
              <a:rPr lang="en-US" altLang="zh-CN" sz="1400" dirty="0">
                <a:solidFill>
                  <a:prstClr val="black">
                    <a:lumMod val="75000"/>
                    <a:lumOff val="25000"/>
                  </a:prstClr>
                </a:solidFill>
                <a:latin typeface="Arial" panose="020B0604020202020204" pitchFamily="34" charset="0"/>
              </a:rPr>
              <a:t>MCU</a:t>
            </a:r>
            <a:r>
              <a:rPr lang="zh-CN" altLang="en-US" sz="1400" dirty="0">
                <a:solidFill>
                  <a:prstClr val="black">
                    <a:lumMod val="75000"/>
                    <a:lumOff val="25000"/>
                  </a:prstClr>
                </a:solidFill>
                <a:latin typeface="Arial" panose="020B0604020202020204" pitchFamily="34" charset="0"/>
              </a:rPr>
              <a:t>能够正常工作。</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BOOT1/BOOT0</a:t>
            </a:r>
            <a:r>
              <a:rPr lang="zh-CN" altLang="en-US" sz="1400" dirty="0">
                <a:solidFill>
                  <a:prstClr val="black">
                    <a:lumMod val="75000"/>
                    <a:lumOff val="25000"/>
                  </a:prstClr>
                </a:solidFill>
                <a:latin typeface="Arial" panose="020B0604020202020204" pitchFamily="34" charset="0"/>
              </a:rPr>
              <a:t>：</a:t>
            </a:r>
            <a:r>
              <a:rPr lang="en-US" altLang="zh-CN" sz="1400" dirty="0">
                <a:solidFill>
                  <a:prstClr val="black">
                    <a:lumMod val="75000"/>
                    <a:lumOff val="25000"/>
                  </a:prstClr>
                </a:solidFill>
                <a:latin typeface="Arial" panose="020B0604020202020204" pitchFamily="34" charset="0"/>
              </a:rPr>
              <a:t>01</a:t>
            </a:r>
            <a:r>
              <a:rPr lang="zh-CN" altLang="en-US" sz="1400" dirty="0">
                <a:solidFill>
                  <a:prstClr val="black">
                    <a:lumMod val="75000"/>
                    <a:lumOff val="25000"/>
                  </a:prstClr>
                </a:solidFill>
                <a:latin typeface="Arial" panose="020B0604020202020204" pitchFamily="34" charset="0"/>
              </a:rPr>
              <a:t>：从系统存储器启动，一般用于固件升级。</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BOOT1/BOOT0</a:t>
            </a:r>
            <a:r>
              <a:rPr lang="zh-CN" altLang="en-US" sz="1400" dirty="0">
                <a:solidFill>
                  <a:prstClr val="black">
                    <a:lumMod val="75000"/>
                    <a:lumOff val="25000"/>
                  </a:prstClr>
                </a:solidFill>
                <a:latin typeface="Arial" panose="020B0604020202020204" pitchFamily="34" charset="0"/>
              </a:rPr>
              <a:t>：</a:t>
            </a:r>
            <a:r>
              <a:rPr lang="en-US" altLang="zh-CN" sz="1400" dirty="0">
                <a:solidFill>
                  <a:prstClr val="black">
                    <a:lumMod val="75000"/>
                    <a:lumOff val="25000"/>
                  </a:prstClr>
                </a:solidFill>
                <a:latin typeface="Arial" panose="020B0604020202020204" pitchFamily="34" charset="0"/>
              </a:rPr>
              <a:t>11</a:t>
            </a:r>
            <a:r>
              <a:rPr lang="zh-CN" altLang="en-US" sz="1400" dirty="0">
                <a:solidFill>
                  <a:prstClr val="black">
                    <a:lumMod val="75000"/>
                    <a:lumOff val="25000"/>
                  </a:prstClr>
                </a:solidFill>
                <a:latin typeface="Arial" panose="020B0604020202020204" pitchFamily="34" charset="0"/>
              </a:rPr>
              <a:t>：从</a:t>
            </a:r>
            <a:r>
              <a:rPr lang="en-US" altLang="zh-CN" sz="1400" dirty="0">
                <a:solidFill>
                  <a:prstClr val="black">
                    <a:lumMod val="75000"/>
                    <a:lumOff val="25000"/>
                  </a:prstClr>
                </a:solidFill>
                <a:latin typeface="Arial" panose="020B0604020202020204" pitchFamily="34" charset="0"/>
              </a:rPr>
              <a:t>SRAM</a:t>
            </a:r>
            <a:r>
              <a:rPr lang="zh-CN" altLang="en-US" sz="1400" dirty="0">
                <a:solidFill>
                  <a:prstClr val="black">
                    <a:lumMod val="75000"/>
                    <a:lumOff val="25000"/>
                  </a:prstClr>
                </a:solidFill>
                <a:latin typeface="Arial" panose="020B0604020202020204" pitchFamily="34" charset="0"/>
              </a:rPr>
              <a:t>空间启动，程序下载能够执行，但是按下复位键以后程序不会执行了，程序代码丢失了。</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r>
              <a:rPr lang="en-US" altLang="zh-CN" sz="1400" dirty="0">
                <a:solidFill>
                  <a:prstClr val="black">
                    <a:lumMod val="75000"/>
                    <a:lumOff val="25000"/>
                  </a:prstClr>
                </a:solidFill>
                <a:latin typeface="Arial" panose="020B0604020202020204" pitchFamily="34" charset="0"/>
              </a:rPr>
              <a:t>STM32F407ZGT6</a:t>
            </a:r>
            <a:r>
              <a:rPr lang="zh-CN" altLang="en-US" sz="1400" dirty="0">
                <a:solidFill>
                  <a:prstClr val="black">
                    <a:lumMod val="75000"/>
                    <a:lumOff val="25000"/>
                  </a:prstClr>
                </a:solidFill>
                <a:latin typeface="Arial" panose="020B0604020202020204" pitchFamily="34" charset="0"/>
              </a:rPr>
              <a:t>正常的启动应该选择</a:t>
            </a:r>
            <a:r>
              <a:rPr lang="en-US" altLang="zh-CN" sz="1400" dirty="0">
                <a:solidFill>
                  <a:prstClr val="black">
                    <a:lumMod val="75000"/>
                    <a:lumOff val="25000"/>
                  </a:prstClr>
                </a:solidFill>
                <a:latin typeface="Arial" panose="020B0604020202020204" pitchFamily="34" charset="0"/>
              </a:rPr>
              <a:t>X0</a:t>
            </a:r>
            <a:r>
              <a:rPr lang="zh-CN" altLang="en-US" sz="1400" dirty="0">
                <a:solidFill>
                  <a:prstClr val="black">
                    <a:lumMod val="75000"/>
                    <a:lumOff val="25000"/>
                  </a:prstClr>
                </a:solidFill>
                <a:latin typeface="Arial" panose="020B0604020202020204" pitchFamily="34" charset="0"/>
              </a:rPr>
              <a:t>方式。</a:t>
            </a:r>
            <a:endParaRPr lang="zh-CN" altLang="en-US"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en-US" altLang="zh-CN" sz="1400" dirty="0">
              <a:solidFill>
                <a:prstClr val="black">
                  <a:lumMod val="75000"/>
                  <a:lumOff val="25000"/>
                </a:prstClr>
              </a:solidFill>
              <a:latin typeface="Arial" panose="020B0604020202020204" pitchFamily="34" charset="0"/>
            </a:endParaRPr>
          </a:p>
          <a:p>
            <a:pPr marL="285750" lvl="0" indent="-285750" algn="just">
              <a:lnSpc>
                <a:spcPct val="150000"/>
              </a:lnSpc>
              <a:buFont typeface="Wingdings" panose="05000000000000000000" pitchFamily="2" charset="2"/>
              <a:buChar char="p"/>
            </a:pPr>
            <a:endParaRPr lang="zh-CN" altLang="en-US" sz="1400" dirty="0">
              <a:solidFill>
                <a:prstClr val="black">
                  <a:lumMod val="75000"/>
                  <a:lumOff val="25000"/>
                </a:prstClr>
              </a:solidFill>
              <a:latin typeface="Arial" panose="020B0604020202020204" pitchFamily="34" charset="0"/>
            </a:endParaRPr>
          </a:p>
        </p:txBody>
      </p:sp>
      <p:grpSp>
        <p:nvGrpSpPr>
          <p:cNvPr id="34" name="组合 33"/>
          <p:cNvGrpSpPr/>
          <p:nvPr/>
        </p:nvGrpSpPr>
        <p:grpSpPr>
          <a:xfrm>
            <a:off x="1395682" y="2355368"/>
            <a:ext cx="1167814" cy="987513"/>
            <a:chOff x="1184861" y="1176758"/>
            <a:chExt cx="1691689" cy="1271167"/>
          </a:xfrm>
        </p:grpSpPr>
        <p:sp>
          <p:nvSpPr>
            <p:cNvPr id="35" name="等腰三角形 42"/>
            <p:cNvSpPr/>
            <p:nvPr/>
          </p:nvSpPr>
          <p:spPr>
            <a:xfrm rot="5400000">
              <a:off x="1395122" y="966497"/>
              <a:ext cx="1271167" cy="1691689"/>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6" name="TextBox 24"/>
            <p:cNvSpPr>
              <a:spLocks noChangeArrowheads="1"/>
            </p:cNvSpPr>
            <p:nvPr/>
          </p:nvSpPr>
          <p:spPr bwMode="auto">
            <a:xfrm>
              <a:off x="1294036" y="1528247"/>
              <a:ext cx="1189776" cy="71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b="1" spc="300" dirty="0">
                  <a:solidFill>
                    <a:schemeClr val="bg1"/>
                  </a:solidFill>
                  <a:latin typeface="+mj-lt"/>
                  <a:ea typeface="微软雅黑" panose="020B0503020204020204" pitchFamily="34" charset="-122"/>
                </a:rPr>
                <a:t>功能</a:t>
              </a:r>
              <a:endParaRPr lang="en-US" altLang="zh-CN" b="1" spc="300" dirty="0">
                <a:solidFill>
                  <a:schemeClr val="bg1"/>
                </a:solidFill>
                <a:latin typeface="+mj-lt"/>
                <a:ea typeface="微软雅黑" panose="020B0503020204020204" pitchFamily="34" charset="-122"/>
              </a:endParaRPr>
            </a:p>
            <a:p>
              <a:pPr algn="ctr"/>
              <a:r>
                <a:rPr lang="zh-CN" altLang="en-US" b="1" spc="300" dirty="0">
                  <a:solidFill>
                    <a:schemeClr val="bg1"/>
                  </a:solidFill>
                  <a:latin typeface="+mj-lt"/>
                  <a:ea typeface="微软雅黑" panose="020B0503020204020204" pitchFamily="34" charset="-122"/>
                </a:rPr>
                <a:t>说明</a:t>
              </a:r>
              <a:endParaRPr lang="en-US" altLang="zh-CN" b="1" spc="300" dirty="0">
                <a:solidFill>
                  <a:schemeClr val="bg1"/>
                </a:solidFill>
                <a:latin typeface="+mj-lt"/>
                <a:ea typeface="微软雅黑" panose="020B0503020204020204" pitchFamily="34" charset="-122"/>
              </a:endParaRPr>
            </a:p>
          </p:txBody>
        </p:sp>
      </p:grpSp>
      <p:pic>
        <p:nvPicPr>
          <p:cNvPr id="28" name="图片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904" y="3995248"/>
            <a:ext cx="7033314" cy="229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nvSpPr>
        <p:spPr>
          <a:xfrm>
            <a:off x="5242791"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chemeClr val="bg1"/>
              </a:solidFill>
            </a:endParaRPr>
          </a:p>
        </p:txBody>
      </p:sp>
      <p:sp>
        <p:nvSpPr>
          <p:cNvPr id="45" name="矩形 44"/>
          <p:cNvSpPr/>
          <p:nvPr/>
        </p:nvSpPr>
        <p:spPr>
          <a:xfrm>
            <a:off x="5262911" y="213343"/>
            <a:ext cx="3881191" cy="523220"/>
          </a:xfrm>
          <a:prstGeom prst="rect">
            <a:avLst/>
          </a:prstGeom>
        </p:spPr>
        <p:txBody>
          <a:bodyPr wrap="none">
            <a:spAutoFit/>
          </a:bodyPr>
          <a:lstStyle/>
          <a:p>
            <a:r>
              <a:rPr lang="zh-CN" altLang="en-US" sz="2800" dirty="0">
                <a:solidFill>
                  <a:schemeClr val="tx1">
                    <a:lumMod val="75000"/>
                    <a:lumOff val="25000"/>
                  </a:schemeClr>
                </a:solidFill>
              </a:rPr>
              <a:t>补充：</a:t>
            </a:r>
            <a:r>
              <a:rPr lang="en-US" altLang="zh-CN" sz="2800" dirty="0">
                <a:solidFill>
                  <a:schemeClr val="tx1">
                    <a:lumMod val="75000"/>
                    <a:lumOff val="25000"/>
                  </a:schemeClr>
                </a:solidFill>
              </a:rPr>
              <a:t>STM32</a:t>
            </a:r>
            <a:r>
              <a:rPr lang="zh-CN" altLang="en-US" sz="2800" dirty="0">
                <a:solidFill>
                  <a:schemeClr val="tx1">
                    <a:lumMod val="75000"/>
                    <a:lumOff val="25000"/>
                  </a:schemeClr>
                </a:solidFill>
              </a:rPr>
              <a:t>启动模式</a:t>
            </a:r>
            <a:endParaRPr lang="zh-CN" altLang="en-US" sz="2800" dirty="0">
              <a:solidFill>
                <a:schemeClr val="tx1">
                  <a:lumMod val="75000"/>
                  <a:lumOff val="25000"/>
                </a:schemeClr>
              </a:solidFill>
            </a:endParaRPr>
          </a:p>
        </p:txBody>
      </p:sp>
      <p:grpSp>
        <p:nvGrpSpPr>
          <p:cNvPr id="46" name="组合 45"/>
          <p:cNvGrpSpPr/>
          <p:nvPr/>
        </p:nvGrpSpPr>
        <p:grpSpPr>
          <a:xfrm>
            <a:off x="289800" y="1725"/>
            <a:ext cx="720670" cy="968693"/>
            <a:chOff x="4438980" y="1414639"/>
            <a:chExt cx="720670" cy="968693"/>
          </a:xfrm>
        </p:grpSpPr>
        <p:sp>
          <p:nvSpPr>
            <p:cNvPr id="47" name="圆角矩形 22"/>
            <p:cNvSpPr/>
            <p:nvPr/>
          </p:nvSpPr>
          <p:spPr>
            <a:xfrm>
              <a:off x="4460144" y="1414639"/>
              <a:ext cx="673167" cy="877520"/>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48" name="文本框 47"/>
            <p:cNvSpPr txBox="1"/>
            <p:nvPr/>
          </p:nvSpPr>
          <p:spPr>
            <a:xfrm>
              <a:off x="4438980" y="1655847"/>
              <a:ext cx="720670" cy="584775"/>
            </a:xfrm>
            <a:prstGeom prst="rect">
              <a:avLst/>
            </a:prstGeom>
            <a:noFill/>
          </p:spPr>
          <p:txBody>
            <a:bodyPr wrap="square" rtlCol="0">
              <a:spAutoFit/>
            </a:bodyPr>
            <a:lstStyle/>
            <a:p>
              <a:pPr algn="ctr"/>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49" name="圆角矩形 9"/>
            <p:cNvSpPr/>
            <p:nvPr/>
          </p:nvSpPr>
          <p:spPr>
            <a:xfrm>
              <a:off x="4460144" y="2329040"/>
              <a:ext cx="673167" cy="54292"/>
            </a:xfrm>
            <a:prstGeom prst="roundRect">
              <a:avLst>
                <a:gd name="adj" fmla="val 1800"/>
              </a:avLst>
            </a:prstGeom>
            <a:ln w="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sp>
        <p:nvSpPr>
          <p:cNvPr id="50" name="文本框 49"/>
          <p:cNvSpPr txBox="1"/>
          <p:nvPr/>
        </p:nvSpPr>
        <p:spPr>
          <a:xfrm>
            <a:off x="1076921" y="219693"/>
            <a:ext cx="4189064" cy="523220"/>
          </a:xfrm>
          <a:prstGeom prst="rect">
            <a:avLst/>
          </a:prstGeom>
          <a:noFill/>
        </p:spPr>
        <p:txBody>
          <a:bodyPr wrap="square" rtlCol="0">
            <a:spAutoFit/>
          </a:bodyPr>
          <a:lstStyle/>
          <a:p>
            <a:r>
              <a:rPr lang="en-US" altLang="zh-CN" sz="2800" b="1" spc="300" dirty="0">
                <a:solidFill>
                  <a:schemeClr val="tx1">
                    <a:lumMod val="75000"/>
                    <a:lumOff val="25000"/>
                  </a:schemeClr>
                </a:solidFill>
              </a:rPr>
              <a:t>STM32F40x</a:t>
            </a:r>
            <a:r>
              <a:rPr lang="zh-CN" altLang="en-US" sz="2800" b="1" spc="300" dirty="0">
                <a:solidFill>
                  <a:schemeClr val="tx1">
                    <a:lumMod val="75000"/>
                    <a:lumOff val="25000"/>
                  </a:schemeClr>
                </a:solidFill>
              </a:rPr>
              <a:t>最小系统</a:t>
            </a:r>
            <a:endParaRPr lang="zh-CN" altLang="en-US" sz="2800" b="1" spc="300" dirty="0">
              <a:solidFill>
                <a:schemeClr val="tx1">
                  <a:lumMod val="75000"/>
                  <a:lumOff val="25000"/>
                </a:schemeClr>
              </a:solidFill>
            </a:endParaRPr>
          </a:p>
        </p:txBody>
      </p:sp>
      <p:pic>
        <p:nvPicPr>
          <p:cNvPr id="12" name="PA_图片 1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l="34554" t="16246" r="39309" b="6917"/>
          <a:stretch>
            <a:fillRect/>
          </a:stretch>
        </p:blipFill>
        <p:spPr>
          <a:xfrm>
            <a:off x="-110490" y="969010"/>
            <a:ext cx="1047115" cy="56432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500"/>
                                        <p:tgtEl>
                                          <p:spTgt spid="46"/>
                                        </p:tgtEl>
                                      </p:cBhvr>
                                    </p:animEffect>
                                  </p:childTnLst>
                                </p:cTn>
                              </p:par>
                              <p:par>
                                <p:cTn id="11" presetID="16" presetClass="entr" presetSubtype="42" fill="hold" grpId="0" nodeType="withEffect">
                                  <p:stCondLst>
                                    <p:cond delay="600"/>
                                  </p:stCondLst>
                                  <p:childTnLst>
                                    <p:set>
                                      <p:cBhvr>
                                        <p:cTn id="12" dur="1" fill="hold">
                                          <p:stCondLst>
                                            <p:cond delay="0"/>
                                          </p:stCondLst>
                                        </p:cTn>
                                        <p:tgtEl>
                                          <p:spTgt spid="44"/>
                                        </p:tgtEl>
                                        <p:attrNameLst>
                                          <p:attrName>style.visibility</p:attrName>
                                        </p:attrNameLst>
                                      </p:cBhvr>
                                      <p:to>
                                        <p:strVal val="visible"/>
                                      </p:to>
                                    </p:set>
                                    <p:animEffect transition="in" filter="barn(outHorizontal)">
                                      <p:cBhvr>
                                        <p:cTn id="13" dur="500"/>
                                        <p:tgtEl>
                                          <p:spTgt spid="44"/>
                                        </p:tgtEl>
                                      </p:cBhvr>
                                    </p:animEffect>
                                  </p:childTnLst>
                                </p:cTn>
                              </p:par>
                              <p:par>
                                <p:cTn id="14" presetID="17" presetClass="entr" presetSubtype="8" fill="hold" grpId="0" nodeType="withEffect">
                                  <p:stCondLst>
                                    <p:cond delay="800"/>
                                  </p:stCondLst>
                                  <p:childTnLst>
                                    <p:set>
                                      <p:cBhvr>
                                        <p:cTn id="15" dur="1" fill="hold">
                                          <p:stCondLst>
                                            <p:cond delay="0"/>
                                          </p:stCondLst>
                                        </p:cTn>
                                        <p:tgtEl>
                                          <p:spTgt spid="45"/>
                                        </p:tgtEl>
                                        <p:attrNameLst>
                                          <p:attrName>style.visibility</p:attrName>
                                        </p:attrNameLst>
                                      </p:cBhvr>
                                      <p:to>
                                        <p:strVal val="visible"/>
                                      </p:to>
                                    </p:set>
                                    <p:anim calcmode="lin" valueType="num">
                                      <p:cBhvr>
                                        <p:cTn id="16" dur="350" fill="hold"/>
                                        <p:tgtEl>
                                          <p:spTgt spid="45"/>
                                        </p:tgtEl>
                                        <p:attrNameLst>
                                          <p:attrName>ppt_x</p:attrName>
                                        </p:attrNameLst>
                                      </p:cBhvr>
                                      <p:tavLst>
                                        <p:tav tm="0">
                                          <p:val>
                                            <p:strVal val="#ppt_x-#ppt_w/2"/>
                                          </p:val>
                                        </p:tav>
                                        <p:tav tm="100000">
                                          <p:val>
                                            <p:strVal val="#ppt_x"/>
                                          </p:val>
                                        </p:tav>
                                      </p:tavLst>
                                    </p:anim>
                                    <p:anim calcmode="lin" valueType="num">
                                      <p:cBhvr>
                                        <p:cTn id="17" dur="350" fill="hold"/>
                                        <p:tgtEl>
                                          <p:spTgt spid="45"/>
                                        </p:tgtEl>
                                        <p:attrNameLst>
                                          <p:attrName>ppt_y</p:attrName>
                                        </p:attrNameLst>
                                      </p:cBhvr>
                                      <p:tavLst>
                                        <p:tav tm="0">
                                          <p:val>
                                            <p:strVal val="#ppt_y"/>
                                          </p:val>
                                        </p:tav>
                                        <p:tav tm="100000">
                                          <p:val>
                                            <p:strVal val="#ppt_y"/>
                                          </p:val>
                                        </p:tav>
                                      </p:tavLst>
                                    </p:anim>
                                    <p:anim calcmode="lin" valueType="num">
                                      <p:cBhvr>
                                        <p:cTn id="18" dur="350" fill="hold"/>
                                        <p:tgtEl>
                                          <p:spTgt spid="45"/>
                                        </p:tgtEl>
                                        <p:attrNameLst>
                                          <p:attrName>ppt_w</p:attrName>
                                        </p:attrNameLst>
                                      </p:cBhvr>
                                      <p:tavLst>
                                        <p:tav tm="0">
                                          <p:val>
                                            <p:fltVal val="0"/>
                                          </p:val>
                                        </p:tav>
                                        <p:tav tm="100000">
                                          <p:val>
                                            <p:strVal val="#ppt_w"/>
                                          </p:val>
                                        </p:tav>
                                      </p:tavLst>
                                    </p:anim>
                                    <p:anim calcmode="lin" valueType="num">
                                      <p:cBhvr>
                                        <p:cTn id="19" dur="350" fill="hold"/>
                                        <p:tgtEl>
                                          <p:spTgt spid="45"/>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6" presetClass="entr" presetSubtype="21" fill="hold" grpId="0"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16" presetClass="entr" presetSubtype="21"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par>
                                <p:cTn id="34" presetID="22" presetClass="entr" presetSubtype="4"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par>
                                <p:cTn id="37" presetID="2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3" grpId="0" bldLvl="0" animBg="1"/>
      <p:bldP spid="44" grpId="0" bldLvl="0" animBg="1"/>
      <p:bldP spid="45" grpId="0"/>
      <p:bldP spid="50"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621429" y="-175959"/>
            <a:ext cx="6949143" cy="6447155"/>
          </a:xfrm>
          <a:prstGeom prst="rect">
            <a:avLst/>
          </a:prstGeom>
          <a:noFill/>
        </p:spPr>
        <p:txBody>
          <a:bodyPr wrap="square" rtlCol="0">
            <a:spAutoFit/>
          </a:bodyPr>
          <a:lstStyle/>
          <a:p>
            <a:pPr algn="ctr"/>
            <a:r>
              <a:rPr lang="en-US" altLang="zh-CN" sz="41300" b="1" spc="600" dirty="0">
                <a:solidFill>
                  <a:schemeClr val="accent1">
                    <a:alpha val="5000"/>
                  </a:schemeClr>
                </a:solidFill>
                <a:latin typeface="Impact" panose="020B0806030902050204" pitchFamily="34" charset="0"/>
              </a:rPr>
              <a:t>08</a:t>
            </a:r>
            <a:endParaRPr lang="zh-CN" altLang="en-US" sz="41300" b="1" spc="600" dirty="0">
              <a:solidFill>
                <a:schemeClr val="accent1">
                  <a:alpha val="5000"/>
                </a:schemeClr>
              </a:solidFill>
              <a:latin typeface="Impact" panose="020B080603090205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8662" y="4607510"/>
            <a:ext cx="6074676" cy="2264669"/>
          </a:xfrm>
          <a:prstGeom prst="rect">
            <a:avLst/>
          </a:prstGeom>
        </p:spPr>
      </p:pic>
      <p:sp>
        <p:nvSpPr>
          <p:cNvPr id="4" name="文本框 3"/>
          <p:cNvSpPr txBox="1"/>
          <p:nvPr/>
        </p:nvSpPr>
        <p:spPr>
          <a:xfrm>
            <a:off x="1457324" y="1347953"/>
            <a:ext cx="9277352" cy="829945"/>
          </a:xfrm>
          <a:prstGeom prst="rect">
            <a:avLst/>
          </a:prstGeom>
          <a:noFill/>
        </p:spPr>
        <p:txBody>
          <a:bodyPr wrap="square" rtlCol="0">
            <a:spAutoFit/>
          </a:bodyPr>
          <a:lstStyle/>
          <a:p>
            <a:pPr algn="ctr"/>
            <a:r>
              <a:rPr sz="4800" b="1" spc="300" dirty="0">
                <a:solidFill>
                  <a:schemeClr val="accent1"/>
                </a:solidFill>
              </a:rPr>
              <a:t>嵌入式相关专业就业</a:t>
            </a:r>
            <a:endParaRPr sz="4800" b="1" spc="300" dirty="0">
              <a:solidFill>
                <a:schemeClr val="accent1"/>
              </a:solidFill>
            </a:endParaRPr>
          </a:p>
        </p:txBody>
      </p:sp>
      <p:grpSp>
        <p:nvGrpSpPr>
          <p:cNvPr id="6" name="组合 5"/>
          <p:cNvGrpSpPr/>
          <p:nvPr/>
        </p:nvGrpSpPr>
        <p:grpSpPr>
          <a:xfrm>
            <a:off x="4391025" y="2353376"/>
            <a:ext cx="3409950" cy="401228"/>
            <a:chOff x="5162550" y="3954317"/>
            <a:chExt cx="1866900" cy="401228"/>
          </a:xfrm>
        </p:grpSpPr>
        <p:sp>
          <p:nvSpPr>
            <p:cNvPr id="7" name="文本框 6"/>
            <p:cNvSpPr txBox="1"/>
            <p:nvPr/>
          </p:nvSpPr>
          <p:spPr>
            <a:xfrm>
              <a:off x="5276071" y="398565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嵌入式人才技能要求</a:t>
              </a:r>
              <a:endParaRPr lang="zh-CN" altLang="en-US" sz="1600" spc="300" dirty="0">
                <a:solidFill>
                  <a:schemeClr val="tx1">
                    <a:lumMod val="75000"/>
                    <a:lumOff val="25000"/>
                  </a:schemeClr>
                </a:solidFill>
              </a:endParaRPr>
            </a:p>
          </p:txBody>
        </p:sp>
        <p:sp>
          <p:nvSpPr>
            <p:cNvPr id="8" name="圆角矩形 7"/>
            <p:cNvSpPr/>
            <p:nvPr/>
          </p:nvSpPr>
          <p:spPr>
            <a:xfrm>
              <a:off x="5162550" y="395431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391025" y="2873623"/>
            <a:ext cx="3409950" cy="401228"/>
            <a:chOff x="5162550" y="4445997"/>
            <a:chExt cx="1866900" cy="401228"/>
          </a:xfrm>
        </p:grpSpPr>
        <p:sp>
          <p:nvSpPr>
            <p:cNvPr id="10" name="文本框 9"/>
            <p:cNvSpPr txBox="1"/>
            <p:nvPr/>
          </p:nvSpPr>
          <p:spPr>
            <a:xfrm>
              <a:off x="5276071" y="4477334"/>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嵌入式就业方向</a:t>
              </a:r>
              <a:endParaRPr lang="zh-CN" altLang="en-US" sz="1600" spc="300" dirty="0">
                <a:solidFill>
                  <a:schemeClr val="tx1">
                    <a:lumMod val="75000"/>
                    <a:lumOff val="25000"/>
                  </a:schemeClr>
                </a:solidFill>
              </a:endParaRPr>
            </a:p>
          </p:txBody>
        </p:sp>
        <p:sp>
          <p:nvSpPr>
            <p:cNvPr id="11" name="圆角矩形 10"/>
            <p:cNvSpPr/>
            <p:nvPr/>
          </p:nvSpPr>
          <p:spPr>
            <a:xfrm>
              <a:off x="5162550" y="444599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391025" y="3393870"/>
            <a:ext cx="3409950" cy="401228"/>
            <a:chOff x="5162550" y="4930104"/>
            <a:chExt cx="1866900" cy="401228"/>
          </a:xfrm>
        </p:grpSpPr>
        <p:sp>
          <p:nvSpPr>
            <p:cNvPr id="13" name="文本框 12"/>
            <p:cNvSpPr txBox="1"/>
            <p:nvPr/>
          </p:nvSpPr>
          <p:spPr>
            <a:xfrm>
              <a:off x="5276071" y="4961441"/>
              <a:ext cx="1639859" cy="337185"/>
            </a:xfrm>
            <a:prstGeom prst="rect">
              <a:avLst/>
            </a:prstGeom>
            <a:noFill/>
          </p:spPr>
          <p:txBody>
            <a:bodyPr wrap="square" rtlCol="0">
              <a:spAutoFit/>
            </a:bodyPr>
            <a:lstStyle/>
            <a:p>
              <a:pPr algn="ctr"/>
              <a:r>
                <a:rPr lang="zh-CN" altLang="en-US" sz="1600" spc="300" dirty="0">
                  <a:solidFill>
                    <a:schemeClr val="tx1">
                      <a:lumMod val="75000"/>
                      <a:lumOff val="25000"/>
                    </a:schemeClr>
                  </a:solidFill>
                </a:rPr>
                <a:t>嵌入式就业行业</a:t>
              </a:r>
              <a:endParaRPr lang="zh-CN" altLang="en-US" sz="1600" spc="300" dirty="0">
                <a:solidFill>
                  <a:schemeClr val="tx1">
                    <a:lumMod val="75000"/>
                    <a:lumOff val="25000"/>
                  </a:schemeClr>
                </a:solidFill>
              </a:endParaRPr>
            </a:p>
          </p:txBody>
        </p:sp>
        <p:sp>
          <p:nvSpPr>
            <p:cNvPr id="14" name="圆角矩形 13"/>
            <p:cNvSpPr/>
            <p:nvPr/>
          </p:nvSpPr>
          <p:spPr>
            <a:xfrm>
              <a:off x="5162550" y="4930104"/>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391025" y="3914117"/>
            <a:ext cx="3409950" cy="401228"/>
            <a:chOff x="5162550" y="5418236"/>
            <a:chExt cx="1866900" cy="401228"/>
          </a:xfrm>
        </p:grpSpPr>
        <p:sp>
          <p:nvSpPr>
            <p:cNvPr id="16" name="文本框 15"/>
            <p:cNvSpPr txBox="1"/>
            <p:nvPr/>
          </p:nvSpPr>
          <p:spPr>
            <a:xfrm>
              <a:off x="5276071" y="5449573"/>
              <a:ext cx="1639859" cy="337185"/>
            </a:xfrm>
            <a:prstGeom prst="rect">
              <a:avLst/>
            </a:prstGeom>
            <a:noFill/>
          </p:spPr>
          <p:txBody>
            <a:bodyPr wrap="square" rtlCol="0">
              <a:spAutoFit/>
            </a:bodyPr>
            <a:lstStyle/>
            <a:p>
              <a:pPr algn="ctr"/>
              <a:r>
                <a:rPr sz="1600" spc="300" dirty="0">
                  <a:solidFill>
                    <a:schemeClr val="tx1"/>
                  </a:solidFill>
                </a:rPr>
                <a:t>嵌入式就业岗位</a:t>
              </a:r>
              <a:endParaRPr sz="1600" spc="300" dirty="0">
                <a:solidFill>
                  <a:schemeClr val="tx1"/>
                </a:solidFill>
              </a:endParaRPr>
            </a:p>
          </p:txBody>
        </p:sp>
        <p:sp>
          <p:nvSpPr>
            <p:cNvPr id="17" name="圆角矩形 16"/>
            <p:cNvSpPr/>
            <p:nvPr/>
          </p:nvSpPr>
          <p:spPr>
            <a:xfrm>
              <a:off x="5162550" y="5418236"/>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91025" y="4434366"/>
            <a:ext cx="3409950" cy="401228"/>
            <a:chOff x="5162550" y="5895607"/>
            <a:chExt cx="1866900" cy="401228"/>
          </a:xfrm>
        </p:grpSpPr>
        <p:sp>
          <p:nvSpPr>
            <p:cNvPr id="19" name="文本框 18"/>
            <p:cNvSpPr txBox="1"/>
            <p:nvPr/>
          </p:nvSpPr>
          <p:spPr>
            <a:xfrm>
              <a:off x="5276071" y="5926944"/>
              <a:ext cx="1639859" cy="337185"/>
            </a:xfrm>
            <a:prstGeom prst="rect">
              <a:avLst/>
            </a:prstGeom>
            <a:noFill/>
          </p:spPr>
          <p:txBody>
            <a:bodyPr wrap="square" rtlCol="0">
              <a:spAutoFit/>
            </a:bodyPr>
            <a:lstStyle/>
            <a:p>
              <a:pPr algn="ctr"/>
              <a:r>
                <a:rPr sz="1600" spc="300" dirty="0">
                  <a:solidFill>
                    <a:schemeClr val="tx1"/>
                  </a:solidFill>
                </a:rPr>
                <a:t>嵌入式就业城市 </a:t>
              </a:r>
              <a:endParaRPr sz="1600" spc="300" dirty="0">
                <a:solidFill>
                  <a:schemeClr val="tx1"/>
                </a:solidFill>
              </a:endParaRPr>
            </a:p>
          </p:txBody>
        </p:sp>
        <p:sp>
          <p:nvSpPr>
            <p:cNvPr id="20" name="圆角矩形 19"/>
            <p:cNvSpPr/>
            <p:nvPr/>
          </p:nvSpPr>
          <p:spPr>
            <a:xfrm>
              <a:off x="5162550" y="5895607"/>
              <a:ext cx="1866900" cy="401228"/>
            </a:xfrm>
            <a:prstGeom prst="roundRect">
              <a:avLst>
                <a:gd name="adj" fmla="val 50000"/>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4/3*#ppt_w"/>
                                          </p:val>
                                        </p:tav>
                                        <p:tav tm="100000">
                                          <p:val>
                                            <p:strVal val="#ppt_w"/>
                                          </p:val>
                                        </p:tav>
                                      </p:tavLst>
                                    </p:anim>
                                    <p:anim calcmode="lin" valueType="num">
                                      <p:cBhvr>
                                        <p:cTn id="17" dur="500" fill="hold"/>
                                        <p:tgtEl>
                                          <p:spTgt spid="4"/>
                                        </p:tgtEl>
                                        <p:attrNameLst>
                                          <p:attrName>ppt_h</p:attrName>
                                        </p:attrNameLst>
                                      </p:cBhvr>
                                      <p:tavLst>
                                        <p:tav tm="0">
                                          <p:val>
                                            <p:strVal val="4/3*#ppt_h"/>
                                          </p:val>
                                        </p:tav>
                                        <p:tav tm="100000">
                                          <p:val>
                                            <p:strVal val="#ppt_h"/>
                                          </p:val>
                                        </p:tav>
                                      </p:tavLst>
                                    </p:anim>
                                  </p:childTnLst>
                                </p:cTn>
                              </p:par>
                              <p:par>
                                <p:cTn id="18" presetID="12" presetClass="entr" presetSubtype="1" fill="hold" nodeType="withEffect">
                                  <p:stCondLst>
                                    <p:cond delay="8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nodeType="withEffect">
                                  <p:stCondLst>
                                    <p:cond delay="11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down)">
                                      <p:cBhvr>
                                        <p:cTn id="25" dur="500"/>
                                        <p:tgtEl>
                                          <p:spTgt spid="9"/>
                                        </p:tgtEl>
                                      </p:cBhvr>
                                    </p:animEffect>
                                  </p:childTnLst>
                                </p:cTn>
                              </p:par>
                              <p:par>
                                <p:cTn id="26" presetID="12" presetClass="entr" presetSubtype="1"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ppt_y</p:attrName>
                                        </p:attrNameLst>
                                      </p:cBhvr>
                                      <p:tavLst>
                                        <p:tav tm="0">
                                          <p:val>
                                            <p:strVal val="#ppt_y-#ppt_h*1.125000"/>
                                          </p:val>
                                        </p:tav>
                                        <p:tav tm="100000">
                                          <p:val>
                                            <p:strVal val="#ppt_y"/>
                                          </p:val>
                                        </p:tav>
                                      </p:tavLst>
                                    </p:anim>
                                    <p:animEffect transition="in" filter="wipe(down)">
                                      <p:cBhvr>
                                        <p:cTn id="29" dur="500"/>
                                        <p:tgtEl>
                                          <p:spTgt spid="12"/>
                                        </p:tgtEl>
                                      </p:cBhvr>
                                    </p:animEffect>
                                  </p:childTnLst>
                                </p:cTn>
                              </p:par>
                              <p:par>
                                <p:cTn id="30" presetID="12" presetClass="entr" presetSubtype="1" fill="hold" nodeType="withEffect">
                                  <p:stCondLst>
                                    <p:cond delay="19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down)">
                                      <p:cBhvr>
                                        <p:cTn id="33" dur="500"/>
                                        <p:tgtEl>
                                          <p:spTgt spid="15"/>
                                        </p:tgtEl>
                                      </p:cBhvr>
                                    </p:animEffect>
                                  </p:childTnLst>
                                </p:cTn>
                              </p:par>
                              <p:par>
                                <p:cTn id="34" presetID="12" presetClass="entr" presetSubtype="1" fill="hold" nodeType="withEffect">
                                  <p:stCondLst>
                                    <p:cond delay="2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down)">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ags/tag1.xml><?xml version="1.0" encoding="utf-8"?>
<p:tagLst xmlns:p="http://schemas.openxmlformats.org/presentationml/2006/main">
  <p:tag name="PA" val="v3.0.1"/>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PA" val="v3.0.1"/>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PA" val="v3.0.1"/>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PA" val="v3.0.1"/>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PA" val="v3.0.1"/>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PA" val="v3.0.1"/>
  <p:tag name="KSO_WM_BEAUTIFY_FLAG" val=""/>
</p:tagLst>
</file>

<file path=ppt/tags/tag17.xml><?xml version="1.0" encoding="utf-8"?>
<p:tagLst xmlns:p="http://schemas.openxmlformats.org/presentationml/2006/main">
  <p:tag name="PA" val="v3.0.1"/>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PA" val="v3.0.1"/>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PA" val="v3.0.1"/>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PA" val="v3.0.1"/>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PA" val="v3.0.1"/>
  <p:tag name="KSO_WM_BEAUTIFY_FLAG" val=""/>
</p:tagLst>
</file>

<file path=ppt/tags/tag217.xml><?xml version="1.0" encoding="utf-8"?>
<p:tagLst xmlns:p="http://schemas.openxmlformats.org/presentationml/2006/main">
  <p:tag name="PA" val="v3.0.1"/>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PA" val="v3.0.1"/>
  <p:tag name="KSO_WM_BEAUTIFY_FLAG" val=""/>
</p:tagLst>
</file>

<file path=ppt/tags/tag224.xml><?xml version="1.0" encoding="utf-8"?>
<p:tagLst xmlns:p="http://schemas.openxmlformats.org/presentationml/2006/main">
  <p:tag name="PA" val="v3.0.1"/>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PA" val="v3.0.1"/>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PA" val="v3.0.1"/>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PA" val="v3.0.1"/>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PA" val="v3.0.1"/>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PA" val="v3.0.1"/>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PA" val="v3.0.1"/>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PA" val="v3.0.1"/>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PA" val="v3.0.1"/>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PA" val="v3.0.1"/>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UNIT_TABLE_BEAUTIFY" val="smartTable{a430abb3-a837-4562-bc44-7f30f6846257}"/>
  <p:tag name="KSO_WM_BEAUTIFY_FLAG" val=""/>
</p:tagLst>
</file>

<file path=ppt/tags/tag298.xml><?xml version="1.0" encoding="utf-8"?>
<p:tagLst xmlns:p="http://schemas.openxmlformats.org/presentationml/2006/main">
  <p:tag name="PA" val="v3.0.1"/>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PA" val="v3.0.1"/>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PA" val="v3.0.1"/>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PA" val="v3.0.1"/>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PA" val="v3.0.1"/>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PA" val="v3.0.1"/>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PA" val="v3.0.1"/>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PA" val="v3.0.1"/>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PA" val="v3.0.1"/>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PA" val="v3.0.1"/>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PA" val="v3.0.1"/>
  <p:tag name="KSO_WM_BEAUTIFY_FLAG" val=""/>
</p:tagLst>
</file>

<file path=ppt/tags/tag556.xml><?xml version="1.0" encoding="utf-8"?>
<p:tagLst xmlns:p="http://schemas.openxmlformats.org/presentationml/2006/main">
  <p:tag name="PA" val="v3.0.1"/>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PA" val="v3.0.1"/>
  <p:tag name="KSO_WM_BEAUTIFY_FLAG" val=""/>
</p:tagLst>
</file>

<file path=ppt/tags/tag559.xml><?xml version="1.0" encoding="utf-8"?>
<p:tagLst xmlns:p="http://schemas.openxmlformats.org/presentationml/2006/main">
  <p:tag name="PA" val="v3.0.1"/>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PA" val="v3.0.1"/>
  <p:tag name="KSO_WM_BEAUTIFY_FLAG" val=""/>
</p:tagLst>
</file>

<file path=ppt/tags/tag562.xml><?xml version="1.0" encoding="utf-8"?>
<p:tagLst xmlns:p="http://schemas.openxmlformats.org/presentationml/2006/main">
  <p:tag name="PA" val="v3.0.1"/>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PA" val="v3.0.1"/>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PA" val="v3.0.1"/>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PA" val="v3.0.1"/>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PA" val="v3.0.1"/>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PA" val="v3.0.1"/>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PA" val="v3.0.1"/>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PA" val="v3.0.1"/>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PA" val="v3.0.1"/>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PA" val="v3.0.1"/>
  <p:tag name="KSO_WM_BEAUTIFY_FLAG" val=""/>
</p:tagLst>
</file>

<file path=ppt/tags/tag582.xml><?xml version="1.0" encoding="utf-8"?>
<p:tagLst xmlns:p="http://schemas.openxmlformats.org/presentationml/2006/main">
  <p:tag name="PA" val="v3.0.1"/>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PA" val="v3.0.1"/>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PA" val="v3.0.1"/>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PA" val="v3.0.1"/>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PA" val="v3.0.1"/>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PA" val="v3.0.1"/>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PA" val="v3.0.1"/>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PA" val="v3.0.1"/>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PA" val="v3.0.1"/>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PA" val="v3.0.1"/>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PA" val="v3.0.1"/>
  <p:tag name="KSO_WM_BEAUTIFY_FLAG" val=""/>
</p:tagLst>
</file>

<file path=ppt/tags/tag75.xml><?xml version="1.0" encoding="utf-8"?>
<p:tagLst xmlns:p="http://schemas.openxmlformats.org/presentationml/2006/main">
  <p:tag name="PA" val="v3.0.1"/>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PA" val="v3.0.1"/>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PA" val="v3.0.1"/>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PA" val="v3.0.1"/>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PA" val="v3.0.1"/>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PA" val="v3.0.1"/>
  <p:tag name="KSO_WM_BEAUTIFY_FLAG" val=""/>
</p:tagLst>
</file>

<file path=ppt/tags/tag877.xml><?xml version="1.0" encoding="utf-8"?>
<p:tagLst xmlns:p="http://schemas.openxmlformats.org/presentationml/2006/main">
  <p:tag name="PA" val="v3.0.1"/>
  <p:tag name="KSO_WM_BEAUTIFY_FLAG" val=""/>
</p:tagLst>
</file>

<file path=ppt/tags/tag878.xml><?xml version="1.0" encoding="utf-8"?>
<p:tagLst xmlns:p="http://schemas.openxmlformats.org/presentationml/2006/main">
  <p:tag name="PA" val="v3.0.1"/>
  <p:tag name="KSO_WM_BEAUTIFY_FLAG" val=""/>
</p:tagLst>
</file>

<file path=ppt/tags/tag879.xml><?xml version="1.0" encoding="utf-8"?>
<p:tagLst xmlns:p="http://schemas.openxmlformats.org/presentationml/2006/main">
  <p:tag name="PA" val="v3.0.1"/>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PA" val="v3.0.1"/>
  <p:tag name="KSO_WM_BEAUTIFY_FLAG" val=""/>
</p:tagLst>
</file>

<file path=ppt/tags/tag881.xml><?xml version="1.0" encoding="utf-8"?>
<p:tagLst xmlns:p="http://schemas.openxmlformats.org/presentationml/2006/main">
  <p:tag name="PA" val="v3.0.1"/>
  <p:tag name="KSO_WM_BEAUTIFY_FLAG" val=""/>
</p:tagLst>
</file>

<file path=ppt/tags/tag882.xml><?xml version="1.0" encoding="utf-8"?>
<p:tagLst xmlns:p="http://schemas.openxmlformats.org/presentationml/2006/main">
  <p:tag name="PA" val="v3.0.1"/>
  <p:tag name="KSO_WM_BEAUTIFY_FLAG" val=""/>
</p:tagLst>
</file>

<file path=ppt/tags/tag883.xml><?xml version="1.0" encoding="utf-8"?>
<p:tagLst xmlns:p="http://schemas.openxmlformats.org/presentationml/2006/main">
  <p:tag name="PA" val="v3.0.1"/>
  <p:tag name="KSO_WM_BEAUTIFY_FLAG" val=""/>
</p:tagLst>
</file>

<file path=ppt/tags/tag884.xml><?xml version="1.0" encoding="utf-8"?>
<p:tagLst xmlns:p="http://schemas.openxmlformats.org/presentationml/2006/main">
  <p:tag name="PA" val="v3.0.1"/>
  <p:tag name="KSO_WM_BEAUTIFY_FLAG" val=""/>
</p:tagLst>
</file>

<file path=ppt/tags/tag885.xml><?xml version="1.0" encoding="utf-8"?>
<p:tagLst xmlns:p="http://schemas.openxmlformats.org/presentationml/2006/main">
  <p:tag name="PA" val="v3.0.1"/>
  <p:tag name="KSO_WM_BEAUTIFY_FLAG" val=""/>
</p:tagLst>
</file>

<file path=ppt/tags/tag886.xml><?xml version="1.0" encoding="utf-8"?>
<p:tagLst xmlns:p="http://schemas.openxmlformats.org/presentationml/2006/main">
  <p:tag name="PA" val="v3.0.1"/>
  <p:tag name="KSO_WM_BEAUTIFY_FLAG" val=""/>
</p:tagLst>
</file>

<file path=ppt/tags/tag887.xml><?xml version="1.0" encoding="utf-8"?>
<p:tagLst xmlns:p="http://schemas.openxmlformats.org/presentationml/2006/main">
  <p:tag name="PA" val="v3.0.1"/>
  <p:tag name="KSO_WM_BEAUTIFY_FLAG" val=""/>
</p:tagLst>
</file>

<file path=ppt/tags/tag888.xml><?xml version="1.0" encoding="utf-8"?>
<p:tagLst xmlns:p="http://schemas.openxmlformats.org/presentationml/2006/main">
  <p:tag name="PA" val="v3.0.1"/>
  <p:tag name="KSO_WM_BEAUTIFY_FLAG" val=""/>
</p:tagLst>
</file>

<file path=ppt/tags/tag889.xml><?xml version="1.0" encoding="utf-8"?>
<p:tagLst xmlns:p="http://schemas.openxmlformats.org/presentationml/2006/main">
  <p:tag name="PA" val="v3.0.1"/>
  <p:tag name="KSO_WM_BEAUTIFY_FLAG"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PA" val="v3.0.1"/>
  <p:tag name="KSO_WM_BEAUTIFY_FLAG" val=""/>
</p:tagLst>
</file>

<file path=ppt/tags/tag891.xml><?xml version="1.0" encoding="utf-8"?>
<p:tagLst xmlns:p="http://schemas.openxmlformats.org/presentationml/2006/main">
  <p:tag name="PA" val="v3.0.1"/>
  <p:tag name="KSO_WM_BEAUTIFY_FLAG" val=""/>
</p:tagLst>
</file>

<file path=ppt/tags/tag892.xml><?xml version="1.0" encoding="utf-8"?>
<p:tagLst xmlns:p="http://schemas.openxmlformats.org/presentationml/2006/main">
  <p:tag name="PA" val="v3.0.1"/>
  <p:tag name="KSO_WM_BEAUTIFY_FLAG" val=""/>
</p:tagLst>
</file>

<file path=ppt/tags/tag893.xml><?xml version="1.0" encoding="utf-8"?>
<p:tagLst xmlns:p="http://schemas.openxmlformats.org/presentationml/2006/main">
  <p:tag name="PA" val="v3.0.1"/>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PA" val="v3.0.1"/>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PA" val="v3.0.1"/>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PA" val="v3.0.1"/>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BEAUTIFY_FLAG" val=""/>
</p:tagLst>
</file>

<file path=ppt/tags/tag908.xml><?xml version="1.0" encoding="utf-8"?>
<p:tagLst xmlns:p="http://schemas.openxmlformats.org/presentationml/2006/main">
  <p:tag name="PA" val="v3.0.1"/>
  <p:tag name="KSO_WM_BEAUTIFY_FLAG" va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11.xml><?xml version="1.0" encoding="utf-8"?>
<p:tagLst xmlns:p="http://schemas.openxmlformats.org/presentationml/2006/main">
  <p:tag name="KSO_WM_BEAUTIFY_FLAG" va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PA" val="v3.0.1"/>
  <p:tag name="KSO_WM_BEAUTIFY_FLAG" val=""/>
</p:tagLst>
</file>

<file path=ppt/tags/tag914.xml><?xml version="1.0" encoding="utf-8"?>
<p:tagLst xmlns:p="http://schemas.openxmlformats.org/presentationml/2006/main">
  <p:tag name="KSO_WM_BEAUTIFY_FLAG" va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PA" val="v3.0.1"/>
  <p:tag name="KSO_WM_BEAUTIFY_FLAG" val=""/>
</p:tagLst>
</file>

<file path=ppt/tags/tag918.xml><?xml version="1.0" encoding="utf-8"?>
<p:tagLst xmlns:p="http://schemas.openxmlformats.org/presentationml/2006/main">
  <p:tag name="PA" val="v3.0.1"/>
  <p:tag name="KSO_WM_BEAUTIFY_FLAG" val=""/>
</p:tagLst>
</file>

<file path=ppt/tags/tag919.xml><?xml version="1.0" encoding="utf-8"?>
<p:tagLst xmlns:p="http://schemas.openxmlformats.org/presentationml/2006/main">
  <p:tag name="COMMONDATA" val="eyJoZGlkIjoiYjMyNzg0NjhjZThlMGY3OGZhNzNjNjNjMWE0NjdhZmEifQ=="/>
  <p:tag name="KSO_WPP_MARK_KEY" val="452b8c53-d39f-401d-8018-027cf3dd5d6f"/>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16250</Words>
  <Application>WPS 演示</Application>
  <PresentationFormat>宽屏</PresentationFormat>
  <Paragraphs>2035</Paragraphs>
  <Slides>106</Slides>
  <Notes>84</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106</vt:i4>
      </vt:variant>
    </vt:vector>
  </HeadingPairs>
  <TitlesOfParts>
    <vt:vector size="130" baseType="lpstr">
      <vt:lpstr>Arial</vt:lpstr>
      <vt:lpstr>宋体</vt:lpstr>
      <vt:lpstr>Wingdings</vt:lpstr>
      <vt:lpstr>Impact</vt:lpstr>
      <vt:lpstr>微软雅黑</vt:lpstr>
      <vt:lpstr>Calibri</vt:lpstr>
      <vt:lpstr>Arial Unicode MS</vt:lpstr>
      <vt:lpstr>Times New Roman</vt:lpstr>
      <vt:lpstr>楷体_GB2312</vt:lpstr>
      <vt:lpstr>新宋体</vt:lpstr>
      <vt:lpstr>Arial</vt:lpstr>
      <vt:lpstr>黑体</vt:lpstr>
      <vt:lpstr>方正兰亭黑_GBK</vt:lpstr>
      <vt:lpstr>-apple-system</vt:lpstr>
      <vt:lpstr>Tahoma</vt:lpstr>
      <vt:lpstr>Gulim</vt:lpstr>
      <vt:lpstr>Wingdings</vt:lpstr>
      <vt:lpstr>华文新魏</vt:lpstr>
      <vt:lpstr>MS PGothic</vt:lpstr>
      <vt:lpstr>ksdb</vt:lpstr>
      <vt:lpstr>Malgun Gothic</vt:lpstr>
      <vt:lpstr>Office 主题</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ARM处理器</vt:lpstr>
      <vt:lpstr>PowerPoint 演示文稿</vt:lpstr>
      <vt:lpstr>2.   PowerPC处理器</vt:lpstr>
      <vt:lpstr>3. MIPS处理器 </vt:lpstr>
      <vt:lpstr>4.   Sparc处理器  </vt:lpstr>
      <vt:lpstr>5.   龙芯一号处理器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赵建立</cp:lastModifiedBy>
  <cp:revision>1058</cp:revision>
  <dcterms:created xsi:type="dcterms:W3CDTF">2016-05-16T00:02:00Z</dcterms:created>
  <dcterms:modified xsi:type="dcterms:W3CDTF">2025-09-18T02:08:53Z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A9F65A14FF494A30B3CA04C5A91CDD47</vt:lpwstr>
  </property>
</Properties>
</file>